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0" r:id="rId3"/>
    <p:sldId id="282" r:id="rId4"/>
    <p:sldId id="283" r:id="rId5"/>
    <p:sldId id="284" r:id="rId6"/>
    <p:sldId id="285" r:id="rId7"/>
    <p:sldId id="286" r:id="rId8"/>
    <p:sldId id="287" r:id="rId9"/>
    <p:sldId id="288" r:id="rId10"/>
    <p:sldId id="289" r:id="rId11"/>
    <p:sldId id="274" r:id="rId12"/>
    <p:sldId id="281"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Quh6x4kG6VY&amp;list=PLZbbT5o_s2xq7LwI2y8_QtvuXZedL6tQU&amp;index=14" TargetMode="External"/><Relationship Id="rId2" Type="http://schemas.openxmlformats.org/officeDocument/2006/relationships/hyperlink" Target="https://deeplizard.com/learn/video/sZAlS3_dnk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eplizard.com/learn/video/Skc8nqJirJg" TargetMode="External"/><Relationship Id="rId2" Type="http://schemas.openxmlformats.org/officeDocument/2006/relationships/hyperlink" Target="https://deeplizard.com/learn/video/YDDqe60omL0" TargetMode="External"/><Relationship Id="rId1" Type="http://schemas.openxmlformats.org/officeDocument/2006/relationships/slideLayout" Target="../slideLayouts/slideLayout1.xml"/><Relationship Id="rId6" Type="http://schemas.openxmlformats.org/officeDocument/2006/relationships/hyperlink" Target="https://www.youtube.com/watch?v=Quh6x4kG6VY&amp;list=PLZbbT5o_s2xq7LwI2y8_QtvuXZedL6tQU&amp;index=14" TargetMode="External"/><Relationship Id="rId5" Type="http://schemas.openxmlformats.org/officeDocument/2006/relationships/hyperlink" Target="https://deeplizard.com/learn/video/b-yhKUINb7o" TargetMode="External"/><Relationship Id="rId4" Type="http://schemas.openxmlformats.org/officeDocument/2006/relationships/hyperlink" Target="https://deeplizard.com/learn/video/lEfrr0Yr68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14 Supervised Learning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4419600" cy="4305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Supervised Learning </a:t>
            </a:r>
            <a:r>
              <a:rPr lang="en-US" altLang="en-US" sz="1800" b="1" dirty="0" err="1">
                <a:solidFill>
                  <a:schemeClr val="tx1"/>
                </a:solidFill>
                <a:latin typeface="montserrat"/>
              </a:rPr>
              <a:t>Keras</a:t>
            </a:r>
            <a:r>
              <a:rPr lang="en-US" altLang="en-US" sz="1800" b="1" dirty="0">
                <a:solidFill>
                  <a:schemeClr val="tx1"/>
                </a:solidFill>
                <a:latin typeface="montserrat"/>
              </a:rPr>
              <a:t> Code: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7134CB06-523E-41A1-84D9-33D7ED3ADED2}"/>
              </a:ext>
            </a:extLst>
          </p:cNvPr>
          <p:cNvPicPr>
            <a:picLocks noChangeAspect="1"/>
          </p:cNvPicPr>
          <p:nvPr/>
        </p:nvPicPr>
        <p:blipFill>
          <a:blip r:embed="rId3"/>
          <a:stretch>
            <a:fillRect/>
          </a:stretch>
        </p:blipFill>
        <p:spPr>
          <a:xfrm>
            <a:off x="497536" y="1847867"/>
            <a:ext cx="4186527" cy="3954958"/>
          </a:xfrm>
          <a:prstGeom prst="rect">
            <a:avLst/>
          </a:prstGeom>
          <a:ln>
            <a:solidFill>
              <a:srgbClr val="C00000"/>
            </a:solidFill>
          </a:ln>
        </p:spPr>
      </p:pic>
      <p:pic>
        <p:nvPicPr>
          <p:cNvPr id="13" name="Picture 12">
            <a:extLst>
              <a:ext uri="{FF2B5EF4-FFF2-40B4-BE49-F238E27FC236}">
                <a16:creationId xmlns:a16="http://schemas.microsoft.com/office/drawing/2014/main" id="{EF8543F3-FCFE-4425-A0B1-23DF24423782}"/>
              </a:ext>
            </a:extLst>
          </p:cNvPr>
          <p:cNvPicPr>
            <a:picLocks noChangeAspect="1"/>
          </p:cNvPicPr>
          <p:nvPr/>
        </p:nvPicPr>
        <p:blipFill>
          <a:blip r:embed="rId4"/>
          <a:stretch>
            <a:fillRect/>
          </a:stretch>
        </p:blipFill>
        <p:spPr>
          <a:xfrm>
            <a:off x="5586702" y="1238250"/>
            <a:ext cx="3171825" cy="4686300"/>
          </a:xfrm>
          <a:prstGeom prst="rect">
            <a:avLst/>
          </a:prstGeom>
          <a:ln>
            <a:solidFill>
              <a:srgbClr val="C00000"/>
            </a:solidFill>
          </a:ln>
        </p:spPr>
      </p:pic>
    </p:spTree>
    <p:extLst>
      <p:ext uri="{BB962C8B-B14F-4D97-AF65-F5344CB8AC3E}">
        <p14:creationId xmlns:p14="http://schemas.microsoft.com/office/powerpoint/2010/main" val="288178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7A4F59AB-3264-4B53-9695-589E065BB7C9}"/>
              </a:ext>
            </a:extLst>
          </p:cNvPr>
          <p:cNvPicPr>
            <a:picLocks noChangeAspect="1"/>
          </p:cNvPicPr>
          <p:nvPr/>
        </p:nvPicPr>
        <p:blipFill>
          <a:blip r:embed="rId3"/>
          <a:stretch>
            <a:fillRect/>
          </a:stretch>
        </p:blipFill>
        <p:spPr>
          <a:xfrm>
            <a:off x="1804987" y="1196753"/>
            <a:ext cx="5534025" cy="3381375"/>
          </a:xfrm>
          <a:prstGeom prst="rect">
            <a:avLst/>
          </a:prstGeom>
          <a:ln>
            <a:solidFill>
              <a:srgbClr val="C00000"/>
            </a:solidFill>
          </a:ln>
        </p:spPr>
      </p:pic>
      <p:sp>
        <p:nvSpPr>
          <p:cNvPr id="8" name="TextBox 7">
            <a:extLst>
              <a:ext uri="{FF2B5EF4-FFF2-40B4-BE49-F238E27FC236}">
                <a16:creationId xmlns:a16="http://schemas.microsoft.com/office/drawing/2014/main" id="{E5BC2B9C-F1CC-4799-BC99-1A43D46B3204}"/>
              </a:ext>
            </a:extLst>
          </p:cNvPr>
          <p:cNvSpPr txBox="1"/>
          <p:nvPr/>
        </p:nvSpPr>
        <p:spPr>
          <a:xfrm>
            <a:off x="3923928" y="3933056"/>
            <a:ext cx="3600399" cy="646331"/>
          </a:xfrm>
          <a:prstGeom prst="rect">
            <a:avLst/>
          </a:prstGeom>
          <a:solidFill>
            <a:schemeClr val="bg1"/>
          </a:solidFill>
          <a:ln>
            <a:solidFill>
              <a:srgbClr val="C00000"/>
            </a:solidFill>
          </a:ln>
        </p:spPr>
        <p:txBody>
          <a:bodyPr wrap="square" rtlCol="0">
            <a:spAutoFit/>
          </a:bodyPr>
          <a:lstStyle/>
          <a:p>
            <a:r>
              <a:rPr lang="en-US" dirty="0"/>
              <a:t>Labelled data is on the training set.</a:t>
            </a:r>
          </a:p>
          <a:p>
            <a:r>
              <a:rPr lang="en-US" dirty="0"/>
              <a:t>Test set does not need labelled data</a:t>
            </a:r>
          </a:p>
        </p:txBody>
      </p:sp>
    </p:spTree>
    <p:extLst>
      <p:ext uri="{BB962C8B-B14F-4D97-AF65-F5344CB8AC3E}">
        <p14:creationId xmlns:p14="http://schemas.microsoft.com/office/powerpoint/2010/main" val="5496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089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Learning</a:t>
            </a:r>
          </a:p>
          <a:p>
            <a:pPr marL="342900" indent="-342900" algn="l">
              <a:buClr>
                <a:srgbClr val="0070C0"/>
              </a:buClr>
              <a:buSzPct val="80000"/>
              <a:buFont typeface="Wingdings" pitchFamily="2" charset="2"/>
              <a:buChar char="u"/>
            </a:pPr>
            <a:r>
              <a:rPr lang="en-US" sz="1800" dirty="0">
                <a:solidFill>
                  <a:schemeClr val="tx1"/>
                </a:solidFill>
              </a:rPr>
              <a:t>Each time we mentioned the process of training a model or the learning process that the model, we actually implicitly talking about supervised learning.</a:t>
            </a:r>
          </a:p>
          <a:p>
            <a:pPr marL="342900" indent="-342900" algn="l">
              <a:buClr>
                <a:srgbClr val="0070C0"/>
              </a:buClr>
              <a:buSzPct val="80000"/>
              <a:buFont typeface="Wingdings" pitchFamily="2" charset="2"/>
              <a:buChar char="u"/>
            </a:pPr>
            <a:r>
              <a:rPr lang="en-US" sz="1800" b="1" dirty="0">
                <a:solidFill>
                  <a:schemeClr val="tx1"/>
                </a:solidFill>
              </a:rPr>
              <a:t>Labeled Data</a:t>
            </a:r>
          </a:p>
          <a:p>
            <a:pPr marL="342900" indent="-342900" algn="l">
              <a:buClr>
                <a:srgbClr val="0070C0"/>
              </a:buClr>
              <a:buSzPct val="80000"/>
              <a:buFont typeface="Wingdings" pitchFamily="2" charset="2"/>
              <a:buChar char="u"/>
            </a:pPr>
            <a:r>
              <a:rPr lang="en-US" sz="1800" dirty="0">
                <a:solidFill>
                  <a:schemeClr val="tx1"/>
                </a:solidFill>
              </a:rPr>
              <a:t>Supervised learning occurs when the data in our training set is labeled.</a:t>
            </a:r>
          </a:p>
          <a:p>
            <a:pPr marL="342900" indent="-342900" algn="l">
              <a:buClr>
                <a:srgbClr val="0070C0"/>
              </a:buClr>
              <a:buSzPct val="80000"/>
              <a:buFont typeface="Wingdings" pitchFamily="2" charset="2"/>
              <a:buChar char="u"/>
            </a:pPr>
            <a:r>
              <a:rPr lang="en-US" sz="1800" b="1" dirty="0">
                <a:solidFill>
                  <a:srgbClr val="C00000"/>
                </a:solidFill>
              </a:rPr>
              <a:t>Labels are used to supervise or guide the learning process.</a:t>
            </a:r>
          </a:p>
          <a:p>
            <a:pPr marL="342900" indent="-342900" algn="l">
              <a:buClr>
                <a:srgbClr val="0070C0"/>
              </a:buClr>
              <a:buSzPct val="80000"/>
              <a:buFont typeface="Wingdings" pitchFamily="2" charset="2"/>
              <a:buChar char="u"/>
            </a:pPr>
            <a:r>
              <a:rPr lang="en-US" sz="1800" dirty="0">
                <a:solidFill>
                  <a:schemeClr val="tx1"/>
                </a:solidFill>
              </a:rPr>
              <a:t>Recall from our discussion on training, validation, and testing sets, we explained that both the training data and validation data are labeled when passed to the model. </a:t>
            </a:r>
          </a:p>
          <a:p>
            <a:pPr marL="342900" indent="-342900" algn="l">
              <a:buClr>
                <a:srgbClr val="0070C0"/>
              </a:buClr>
              <a:buSzPct val="80000"/>
              <a:buFont typeface="Wingdings" pitchFamily="2" charset="2"/>
              <a:buChar char="u"/>
            </a:pPr>
            <a:r>
              <a:rPr lang="en-US" sz="1800" dirty="0">
                <a:solidFill>
                  <a:schemeClr val="tx1"/>
                </a:solidFill>
              </a:rPr>
              <a:t>This is the case for supervised learning.</a:t>
            </a:r>
          </a:p>
          <a:p>
            <a:pPr marL="342900" indent="-342900" algn="l">
              <a:buClr>
                <a:srgbClr val="0070C0"/>
              </a:buClr>
              <a:buSzPct val="80000"/>
              <a:buFont typeface="Wingdings" pitchFamily="2" charset="2"/>
              <a:buChar char="u"/>
            </a:pPr>
            <a:r>
              <a:rPr lang="en-US" sz="1800" dirty="0">
                <a:solidFill>
                  <a:schemeClr val="tx1"/>
                </a:solidFill>
              </a:rPr>
              <a:t>With supervised learning, each piece of data passed to the model during training is a pair that consists of the input object, or sample, along with the corresponding label or output value.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089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Learning</a:t>
            </a:r>
          </a:p>
          <a:p>
            <a:pPr marL="342900" indent="-342900" algn="l">
              <a:buClr>
                <a:srgbClr val="0070C0"/>
              </a:buClr>
              <a:buSzPct val="80000"/>
              <a:buFont typeface="Wingdings" pitchFamily="2" charset="2"/>
              <a:buChar char="u"/>
            </a:pPr>
            <a:r>
              <a:rPr lang="en-US" sz="1800" dirty="0">
                <a:solidFill>
                  <a:schemeClr val="tx1"/>
                </a:solidFill>
              </a:rPr>
              <a:t>Each time we mentioned the process of training a model or the learning process that the model, we actually implicitly talking about supervised learning.</a:t>
            </a:r>
          </a:p>
          <a:p>
            <a:pPr marL="342900" indent="-342900" algn="l">
              <a:buClr>
                <a:srgbClr val="0070C0"/>
              </a:buClr>
              <a:buSzPct val="80000"/>
              <a:buFont typeface="Wingdings" pitchFamily="2" charset="2"/>
              <a:buChar char="u"/>
            </a:pPr>
            <a:r>
              <a:rPr lang="en-US" sz="1800" b="1" dirty="0">
                <a:solidFill>
                  <a:schemeClr val="tx1"/>
                </a:solidFill>
              </a:rPr>
              <a:t>Labeled Data</a:t>
            </a:r>
          </a:p>
          <a:p>
            <a:pPr marL="342900" indent="-342900" algn="l">
              <a:buClr>
                <a:srgbClr val="0070C0"/>
              </a:buClr>
              <a:buSzPct val="80000"/>
              <a:buFont typeface="Wingdings" pitchFamily="2" charset="2"/>
              <a:buChar char="u"/>
            </a:pPr>
            <a:r>
              <a:rPr lang="en-US" sz="1800" dirty="0">
                <a:solidFill>
                  <a:schemeClr val="tx1"/>
                </a:solidFill>
              </a:rPr>
              <a:t>Supervised learning occurs when the data in our training set is labeled.</a:t>
            </a:r>
          </a:p>
          <a:p>
            <a:pPr marL="342900" indent="-342900" algn="l">
              <a:buClr>
                <a:srgbClr val="0070C0"/>
              </a:buClr>
              <a:buSzPct val="80000"/>
              <a:buFont typeface="Wingdings" pitchFamily="2" charset="2"/>
              <a:buChar char="u"/>
            </a:pPr>
            <a:r>
              <a:rPr lang="en-US" sz="1800" b="1" dirty="0">
                <a:solidFill>
                  <a:srgbClr val="C00000"/>
                </a:solidFill>
              </a:rPr>
              <a:t>Labels are used to supervise or guide the learning process.</a:t>
            </a:r>
          </a:p>
          <a:p>
            <a:pPr marL="342900" indent="-342900" algn="l">
              <a:buClr>
                <a:srgbClr val="0070C0"/>
              </a:buClr>
              <a:buSzPct val="80000"/>
              <a:buFont typeface="Wingdings" pitchFamily="2" charset="2"/>
              <a:buChar char="u"/>
            </a:pPr>
            <a:r>
              <a:rPr lang="en-US" sz="1800" dirty="0">
                <a:solidFill>
                  <a:schemeClr val="tx1"/>
                </a:solidFill>
              </a:rPr>
              <a:t>Recall from our discussion on training, validation, and testing sets, we explained that both the training data and validation data are labeled when passed to the model. </a:t>
            </a:r>
          </a:p>
          <a:p>
            <a:pPr marL="342900" indent="-342900" algn="l">
              <a:buClr>
                <a:srgbClr val="0070C0"/>
              </a:buClr>
              <a:buSzPct val="80000"/>
              <a:buFont typeface="Wingdings" pitchFamily="2" charset="2"/>
              <a:buChar char="u"/>
            </a:pPr>
            <a:r>
              <a:rPr lang="en-US" sz="1800" dirty="0">
                <a:solidFill>
                  <a:schemeClr val="tx1"/>
                </a:solidFill>
              </a:rPr>
              <a:t>This is the case for supervised learning.</a:t>
            </a:r>
          </a:p>
          <a:p>
            <a:pPr marL="342900" indent="-342900" algn="l">
              <a:buClr>
                <a:srgbClr val="0070C0"/>
              </a:buClr>
              <a:buSzPct val="80000"/>
              <a:buFont typeface="Wingdings" pitchFamily="2" charset="2"/>
              <a:buChar char="u"/>
            </a:pPr>
            <a:r>
              <a:rPr lang="en-US" sz="1800" dirty="0">
                <a:solidFill>
                  <a:schemeClr val="tx1"/>
                </a:solidFill>
              </a:rPr>
              <a:t>With supervised learning, each piece of data passed to the model during training is a pair that consists of the input object, or sample, along with the corresponding label or output value.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334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9287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Labeled Data</a:t>
            </a:r>
          </a:p>
          <a:p>
            <a:pPr marL="342900" indent="-342900" algn="l">
              <a:buClr>
                <a:srgbClr val="0070C0"/>
              </a:buClr>
              <a:buSzPct val="80000"/>
              <a:buFont typeface="Wingdings" pitchFamily="2" charset="2"/>
              <a:buChar char="u"/>
            </a:pPr>
            <a:r>
              <a:rPr lang="en-US" sz="1800" dirty="0">
                <a:solidFill>
                  <a:schemeClr val="tx1"/>
                </a:solidFill>
              </a:rPr>
              <a:t>Essentially, with supervised learning, the model is learning how to create a mapping from given inputs to particular outputs based on what it’s learning from the labeled training data.</a:t>
            </a:r>
          </a:p>
          <a:p>
            <a:pPr marL="342900" indent="-342900" algn="l">
              <a:buClr>
                <a:srgbClr val="0070C0"/>
              </a:buClr>
              <a:buSzPct val="80000"/>
              <a:buFont typeface="Wingdings" pitchFamily="2" charset="2"/>
              <a:buChar char="u"/>
            </a:pPr>
            <a:r>
              <a:rPr lang="en-US" sz="1800" dirty="0">
                <a:solidFill>
                  <a:schemeClr val="tx1"/>
                </a:solidFill>
              </a:rPr>
              <a:t>For example, say we’re training a model to classify different types of reptiles based on images of reptiles. </a:t>
            </a:r>
          </a:p>
          <a:p>
            <a:pPr marL="342900" indent="-342900" algn="l">
              <a:buClr>
                <a:srgbClr val="0070C0"/>
              </a:buClr>
              <a:buSzPct val="80000"/>
              <a:buFont typeface="Wingdings" pitchFamily="2" charset="2"/>
              <a:buChar char="u"/>
            </a:pPr>
            <a:r>
              <a:rPr lang="en-US" sz="1800" dirty="0">
                <a:solidFill>
                  <a:schemeClr val="tx1"/>
                </a:solidFill>
              </a:rPr>
              <a:t>Now during training, we pass in an image of a </a:t>
            </a:r>
            <a:r>
              <a:rPr lang="en-US" sz="1800" i="1" dirty="0">
                <a:solidFill>
                  <a:schemeClr val="tx1"/>
                </a:solidFill>
              </a:rPr>
              <a:t>lizard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Since we’re doing supervised learning, we’ll also be supplying our model with the label for this image, which in this case is simply just </a:t>
            </a:r>
            <a:r>
              <a:rPr lang="en-US" sz="1800" i="1" dirty="0">
                <a:solidFill>
                  <a:schemeClr val="tx1"/>
                </a:solidFill>
              </a:rPr>
              <a:t>lizard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Based on what we saw in </a:t>
            </a:r>
            <a:r>
              <a:rPr lang="en-US" sz="1800" dirty="0">
                <a:solidFill>
                  <a:schemeClr val="tx1"/>
                </a:solidFill>
                <a:hlinkClick r:id="rId2">
                  <a:extLst>
                    <a:ext uri="{A12FA001-AC4F-418D-AE19-62706E023703}">
                      <ahyp:hlinkClr xmlns:ahyp="http://schemas.microsoft.com/office/drawing/2018/hyperlinkcolor" val="tx"/>
                    </a:ext>
                  </a:extLst>
                </a:hlinkClick>
              </a:rPr>
              <a:t>our </a:t>
            </a:r>
            <a:r>
              <a:rPr lang="en-US" sz="1800" dirty="0" err="1">
                <a:solidFill>
                  <a:schemeClr val="tx1"/>
                </a:solidFill>
                <a:hlinkClick r:id="rId2">
                  <a:extLst>
                    <a:ext uri="{A12FA001-AC4F-418D-AE19-62706E023703}">
                      <ahyp:hlinkClr xmlns:ahyp="http://schemas.microsoft.com/office/drawing/2018/hyperlinkcolor" val="tx"/>
                    </a:ext>
                  </a:extLst>
                </a:hlinkClick>
              </a:rPr>
              <a:t>discussiom</a:t>
            </a:r>
            <a:r>
              <a:rPr lang="en-US" sz="1800" dirty="0">
                <a:solidFill>
                  <a:schemeClr val="tx1"/>
                </a:solidFill>
                <a:hlinkClick r:id="rId2">
                  <a:extLst>
                    <a:ext uri="{A12FA001-AC4F-418D-AE19-62706E023703}">
                      <ahyp:hlinkClr xmlns:ahyp="http://schemas.microsoft.com/office/drawing/2018/hyperlinkcolor" val="tx"/>
                    </a:ext>
                  </a:extLst>
                </a:hlinkClick>
              </a:rPr>
              <a:t> on training</a:t>
            </a:r>
            <a:r>
              <a:rPr lang="en-US" sz="1800" dirty="0">
                <a:solidFill>
                  <a:schemeClr val="tx1"/>
                </a:solidFill>
              </a:rPr>
              <a:t>, we know that the model will then classify the output of this image, and then determine the error for that image by looking at the difference between the value it predicted and the actual label for the image.</a:t>
            </a: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70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6488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Labels Are Numeric</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To do this, the labels need to be encoded into something </a:t>
            </a:r>
            <a:r>
              <a:rPr lang="en-US" altLang="en-US" sz="1800" dirty="0">
                <a:solidFill>
                  <a:schemeClr val="tx1"/>
                </a:solidFill>
                <a:latin typeface="-apple-system"/>
                <a:hlinkClick r:id="rId2">
                  <a:extLst>
                    <a:ext uri="{A12FA001-AC4F-418D-AE19-62706E023703}">
                      <ahyp:hlinkClr xmlns:ahyp="http://schemas.microsoft.com/office/drawing/2018/hyperlinkcolor" val="tx"/>
                    </a:ext>
                  </a:extLst>
                </a:hlinkClick>
              </a:rPr>
              <a:t>numeric</a:t>
            </a:r>
            <a:r>
              <a:rPr lang="en-US" altLang="en-US" sz="1800" dirty="0">
                <a:solidFill>
                  <a:schemeClr val="tx1"/>
                </a:solidFill>
                <a:latin typeface="-apple-system"/>
              </a:rPr>
              <a:t>.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In this case, the label of </a:t>
            </a:r>
            <a:r>
              <a:rPr lang="en-US" altLang="en-US" sz="1800" i="1" dirty="0">
                <a:solidFill>
                  <a:schemeClr val="tx1"/>
                </a:solidFill>
                <a:latin typeface="-apple-system"/>
              </a:rPr>
              <a:t>lizard</a:t>
            </a:r>
            <a:r>
              <a:rPr lang="en-US" altLang="en-US" sz="1800" dirty="0">
                <a:solidFill>
                  <a:schemeClr val="tx1"/>
                </a:solidFill>
                <a:latin typeface="-apple-system"/>
              </a:rPr>
              <a:t> may be encoded as </a:t>
            </a:r>
            <a:r>
              <a:rPr lang="en-US" altLang="en-US" sz="1800" dirty="0">
                <a:solidFill>
                  <a:schemeClr val="tx1"/>
                </a:solidFill>
                <a:latin typeface="SFMono-Regular"/>
              </a:rPr>
              <a:t>0</a:t>
            </a:r>
            <a:r>
              <a:rPr lang="en-US" altLang="en-US" sz="1800" dirty="0">
                <a:solidFill>
                  <a:schemeClr val="tx1"/>
                </a:solidFill>
                <a:latin typeface="-apple-system"/>
              </a:rPr>
              <a:t>, whereas the label of </a:t>
            </a:r>
            <a:r>
              <a:rPr lang="en-US" altLang="en-US" sz="1800" i="1" dirty="0">
                <a:solidFill>
                  <a:schemeClr val="tx1"/>
                </a:solidFill>
                <a:latin typeface="-apple-system"/>
              </a:rPr>
              <a:t>turtle</a:t>
            </a:r>
            <a:r>
              <a:rPr lang="en-US" altLang="en-US" sz="1800" dirty="0">
                <a:solidFill>
                  <a:schemeClr val="tx1"/>
                </a:solidFill>
                <a:latin typeface="-apple-system"/>
              </a:rPr>
              <a:t> may be encoded as </a:t>
            </a:r>
            <a:r>
              <a:rPr lang="en-US" altLang="en-US" sz="1800" dirty="0">
                <a:solidFill>
                  <a:schemeClr val="tx1"/>
                </a:solidFill>
                <a:latin typeface="SFMono-Regular"/>
              </a:rPr>
              <a:t>1</a:t>
            </a:r>
            <a:r>
              <a:rPr lang="en-US" altLang="en-US" sz="1800" dirty="0">
                <a:solidFill>
                  <a:schemeClr val="tx1"/>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After this, we go through this process of determining the error or </a:t>
            </a:r>
            <a:r>
              <a:rPr lang="en-US" altLang="en-US" sz="1800" dirty="0">
                <a:solidFill>
                  <a:schemeClr val="tx1"/>
                </a:solidFill>
                <a:latin typeface="-apple-system"/>
                <a:hlinkClick r:id="rId3">
                  <a:extLst>
                    <a:ext uri="{A12FA001-AC4F-418D-AE19-62706E023703}">
                      <ahyp:hlinkClr xmlns:ahyp="http://schemas.microsoft.com/office/drawing/2018/hyperlinkcolor" val="tx"/>
                    </a:ext>
                  </a:extLst>
                </a:hlinkClick>
              </a:rPr>
              <a:t>loss</a:t>
            </a:r>
            <a:r>
              <a:rPr lang="en-US" altLang="en-US" sz="1800" dirty="0">
                <a:solidFill>
                  <a:schemeClr val="tx1"/>
                </a:solidFill>
                <a:latin typeface="-apple-system"/>
              </a:rPr>
              <a:t> for all of the data in our training set for as many epochs as we specify.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Remember, during this training, the objective of the model is to minimize the loss, so when we deploy our model and use it to predict on data it wasn’t trained on, it will be making these predictions based on the labeled data that it did see during training.</a:t>
            </a:r>
          </a:p>
          <a:p>
            <a:pPr marL="342900" indent="-342900" algn="l">
              <a:buClr>
                <a:srgbClr val="0070C0"/>
              </a:buClr>
              <a:buSzPct val="80000"/>
              <a:buFont typeface="Wingdings" pitchFamily="2" charset="2"/>
              <a:buChar char="u"/>
            </a:pPr>
            <a:r>
              <a:rPr lang="en-US" sz="1800" dirty="0">
                <a:solidFill>
                  <a:schemeClr val="tx1"/>
                </a:solidFill>
              </a:rPr>
              <a:t>If we didn’t supply our labels to the model, though, then what’s the alternative?</a:t>
            </a:r>
          </a:p>
          <a:p>
            <a:pPr marL="342900" indent="-342900" algn="l">
              <a:buClr>
                <a:srgbClr val="0070C0"/>
              </a:buClr>
              <a:buSzPct val="80000"/>
              <a:buFont typeface="Wingdings" pitchFamily="2" charset="2"/>
              <a:buChar char="u"/>
            </a:pPr>
            <a:r>
              <a:rPr lang="en-US" sz="1800" dirty="0">
                <a:solidFill>
                  <a:schemeClr val="tx1"/>
                </a:solidFill>
              </a:rPr>
              <a:t>Well, as opposed to supervised learning, we could instead use something called </a:t>
            </a:r>
            <a:r>
              <a:rPr lang="en-US" sz="1800" dirty="0">
                <a:solidFill>
                  <a:schemeClr val="tx1"/>
                </a:solidFill>
                <a:hlinkClick r:id="rId4">
                  <a:extLst>
                    <a:ext uri="{A12FA001-AC4F-418D-AE19-62706E023703}">
                      <ahyp:hlinkClr xmlns:ahyp="http://schemas.microsoft.com/office/drawing/2018/hyperlinkcolor" val="tx"/>
                    </a:ext>
                  </a:extLst>
                </a:hlinkClick>
              </a:rPr>
              <a:t>unsupervised learning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could also use another technique called </a:t>
            </a:r>
            <a:r>
              <a:rPr lang="en-US" sz="1800" dirty="0">
                <a:solidFill>
                  <a:schemeClr val="tx1"/>
                </a:solidFill>
                <a:hlinkClick r:id="rId5">
                  <a:extLst>
                    <a:ext uri="{A12FA001-AC4F-418D-AE19-62706E023703}">
                      <ahyp:hlinkClr xmlns:ahyp="http://schemas.microsoft.com/office/drawing/2018/hyperlinkcolor" val="tx"/>
                    </a:ext>
                  </a:extLst>
                </a:hlinkClick>
              </a:rPr>
              <a:t>semi-supervised learning</a:t>
            </a:r>
            <a:r>
              <a:rPr lang="en-US" sz="1800" dirty="0">
                <a:solidFill>
                  <a:schemeClr val="tx1"/>
                </a:solidFill>
              </a:rPr>
              <a:t>. We’ll be covering each of these topics in future posts.</a:t>
            </a:r>
            <a:endParaRPr lang="en-US" altLang="en-US" sz="1800" dirty="0">
              <a:solidFill>
                <a:schemeClr val="tx1"/>
              </a:solidFill>
            </a:endParaRP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6"/>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522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115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5D01E41-17C2-4A7B-8C91-F98C10F2A78D}"/>
              </a:ext>
            </a:extLst>
          </p:cNvPr>
          <p:cNvPicPr>
            <a:picLocks noChangeAspect="1"/>
          </p:cNvPicPr>
          <p:nvPr/>
        </p:nvPicPr>
        <p:blipFill>
          <a:blip r:embed="rId3"/>
          <a:stretch>
            <a:fillRect/>
          </a:stretch>
        </p:blipFill>
        <p:spPr>
          <a:xfrm>
            <a:off x="1219200" y="1681162"/>
            <a:ext cx="6705600" cy="3495675"/>
          </a:xfrm>
          <a:prstGeom prst="rect">
            <a:avLst/>
          </a:prstGeom>
          <a:ln>
            <a:solidFill>
              <a:srgbClr val="C00000"/>
            </a:solidFill>
          </a:ln>
        </p:spPr>
      </p:pic>
    </p:spTree>
    <p:extLst>
      <p:ext uri="{BB962C8B-B14F-4D97-AF65-F5344CB8AC3E}">
        <p14:creationId xmlns:p14="http://schemas.microsoft.com/office/powerpoint/2010/main" val="134758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048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sz="1800" dirty="0">
                <a:solidFill>
                  <a:schemeClr val="tx1"/>
                </a:solidFill>
              </a:rPr>
              <a:t>After compiling our model, we’ve have an example here of some training data that is completely made up for illustration purposes.</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219C6D79-3BA4-4298-BD2A-6DEC7F023373}"/>
              </a:ext>
            </a:extLst>
          </p:cNvPr>
          <p:cNvPicPr>
            <a:picLocks noChangeAspect="1"/>
          </p:cNvPicPr>
          <p:nvPr/>
        </p:nvPicPr>
        <p:blipFill>
          <a:blip r:embed="rId3"/>
          <a:stretch>
            <a:fillRect/>
          </a:stretch>
        </p:blipFill>
        <p:spPr>
          <a:xfrm>
            <a:off x="1491663" y="2360489"/>
            <a:ext cx="2676525" cy="2076450"/>
          </a:xfrm>
          <a:prstGeom prst="rect">
            <a:avLst/>
          </a:prstGeom>
          <a:ln>
            <a:solidFill>
              <a:srgbClr val="C00000"/>
            </a:solidFill>
          </a:ln>
        </p:spPr>
      </p:pic>
      <p:sp>
        <p:nvSpPr>
          <p:cNvPr id="13" name="副標題 2">
            <a:extLst>
              <a:ext uri="{FF2B5EF4-FFF2-40B4-BE49-F238E27FC236}">
                <a16:creationId xmlns:a16="http://schemas.microsoft.com/office/drawing/2014/main" id="{DC2F0923-52A6-45A4-B58B-1FCA41E81CC4}"/>
              </a:ext>
            </a:extLst>
          </p:cNvPr>
          <p:cNvSpPr txBox="1">
            <a:spLocks/>
          </p:cNvSpPr>
          <p:nvPr/>
        </p:nvSpPr>
        <p:spPr>
          <a:xfrm>
            <a:off x="395536" y="4597914"/>
            <a:ext cx="8352928" cy="14953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actual training data is stored in the </a:t>
            </a:r>
            <a:r>
              <a:rPr lang="en-US" altLang="en-US" sz="1800" dirty="0" err="1">
                <a:solidFill>
                  <a:srgbClr val="E83E8C"/>
                </a:solidFill>
                <a:latin typeface="SFMono-Regular"/>
              </a:rPr>
              <a:t>train_samples</a:t>
            </a:r>
            <a:r>
              <a:rPr lang="en-US" altLang="en-US" sz="1800" dirty="0">
                <a:solidFill>
                  <a:srgbClr val="333333"/>
                </a:solidFill>
                <a:latin typeface="-apple-system"/>
              </a:rPr>
              <a:t> variable.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we have a list of pairs, and each of these pairs is an individual sample, and a sample is the weight and height of a person.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first element in each pair is the weight measured in </a:t>
            </a:r>
            <a:r>
              <a:rPr lang="en-US" altLang="en-US" sz="1800" i="1" dirty="0">
                <a:solidFill>
                  <a:srgbClr val="333333"/>
                </a:solidFill>
                <a:latin typeface="-apple-system"/>
              </a:rPr>
              <a:t>pounds</a:t>
            </a:r>
            <a:r>
              <a:rPr lang="en-US" altLang="en-US" sz="1800" dirty="0">
                <a:solidFill>
                  <a:srgbClr val="333333"/>
                </a:solidFill>
                <a:latin typeface="-apple-system"/>
              </a:rPr>
              <a:t>, and the second element is the height measured in </a:t>
            </a:r>
            <a:r>
              <a:rPr lang="en-US" altLang="en-US" sz="1800" i="1" dirty="0">
                <a:solidFill>
                  <a:srgbClr val="333333"/>
                </a:solidFill>
                <a:latin typeface="-apple-system"/>
              </a:rPr>
              <a:t>inches</a:t>
            </a:r>
            <a:r>
              <a:rPr lang="en-US" altLang="en-US" sz="1800" dirty="0">
                <a:solidFill>
                  <a:srgbClr val="333333"/>
                </a:solidFill>
                <a:latin typeface="-apple-system"/>
              </a:rPr>
              <a:t>.</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50607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048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Next, we have our labels stored in this </a:t>
            </a:r>
            <a:r>
              <a:rPr lang="en-US" altLang="en-US" sz="1800" dirty="0" err="1">
                <a:solidFill>
                  <a:srgbClr val="E83E8C"/>
                </a:solidFill>
                <a:latin typeface="SFMono-Regular"/>
              </a:rPr>
              <a:t>train_labels</a:t>
            </a:r>
            <a:r>
              <a:rPr lang="en-US" altLang="en-US" sz="1800" dirty="0">
                <a:solidFill>
                  <a:srgbClr val="333333"/>
                </a:solidFill>
                <a:latin typeface="-apple-system"/>
              </a:rPr>
              <a:t> variable.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a </a:t>
            </a:r>
            <a:r>
              <a:rPr lang="en-US" altLang="en-US" sz="1800" dirty="0">
                <a:solidFill>
                  <a:srgbClr val="E83E8C"/>
                </a:solidFill>
                <a:latin typeface="SFMono-Regular"/>
              </a:rPr>
              <a:t>0</a:t>
            </a:r>
            <a:r>
              <a:rPr lang="en-US" altLang="en-US" sz="1800" dirty="0">
                <a:solidFill>
                  <a:srgbClr val="333333"/>
                </a:solidFill>
                <a:latin typeface="-apple-system"/>
              </a:rPr>
              <a:t> represents a male, and a </a:t>
            </a:r>
            <a:r>
              <a:rPr lang="en-US" altLang="en-US" sz="1800" dirty="0">
                <a:solidFill>
                  <a:srgbClr val="E83E8C"/>
                </a:solidFill>
                <a:latin typeface="SFMono-Regular"/>
              </a:rPr>
              <a:t>1</a:t>
            </a:r>
            <a:r>
              <a:rPr lang="en-US" altLang="en-US" sz="1800" dirty="0">
                <a:solidFill>
                  <a:srgbClr val="333333"/>
                </a:solidFill>
                <a:latin typeface="-apple-system"/>
              </a:rPr>
              <a:t> represents a female.</a:t>
            </a:r>
            <a:r>
              <a:rPr lang="en-US" altLang="en-US" sz="1800" dirty="0">
                <a:solidFill>
                  <a:schemeClr val="tx1"/>
                </a:solidFill>
              </a:rPr>
              <a:t> </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A0EE6FA-6C6A-4CAF-85C8-C6086D44D625}"/>
              </a:ext>
            </a:extLst>
          </p:cNvPr>
          <p:cNvPicPr>
            <a:picLocks noChangeAspect="1"/>
          </p:cNvPicPr>
          <p:nvPr/>
        </p:nvPicPr>
        <p:blipFill>
          <a:blip r:embed="rId3"/>
          <a:stretch>
            <a:fillRect/>
          </a:stretch>
        </p:blipFill>
        <p:spPr>
          <a:xfrm>
            <a:off x="1361996" y="2469435"/>
            <a:ext cx="3200400" cy="704850"/>
          </a:xfrm>
          <a:prstGeom prst="rect">
            <a:avLst/>
          </a:prstGeom>
          <a:ln>
            <a:solidFill>
              <a:srgbClr val="C00000"/>
            </a:solidFill>
          </a:ln>
        </p:spPr>
      </p:pic>
    </p:spTree>
    <p:extLst>
      <p:ext uri="{BB962C8B-B14F-4D97-AF65-F5344CB8AC3E}">
        <p14:creationId xmlns:p14="http://schemas.microsoft.com/office/powerpoint/2010/main" val="185581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2096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position of each of these labels corresponds to the positions of each sample in our </a:t>
            </a:r>
            <a:r>
              <a:rPr lang="en-US" altLang="en-US" sz="1800" dirty="0" err="1">
                <a:solidFill>
                  <a:srgbClr val="E83E8C"/>
                </a:solidFill>
                <a:latin typeface="SFMono-Regular"/>
              </a:rPr>
              <a:t>train_samples</a:t>
            </a:r>
            <a:r>
              <a:rPr lang="en-US" altLang="en-US" sz="1800" dirty="0">
                <a:solidFill>
                  <a:srgbClr val="333333"/>
                </a:solidFill>
                <a:latin typeface="-apple-system"/>
              </a:rPr>
              <a:t> variable.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this first </a:t>
            </a:r>
            <a:r>
              <a:rPr lang="en-US" altLang="en-US" sz="1800" dirty="0">
                <a:solidFill>
                  <a:srgbClr val="E83E8C"/>
                </a:solidFill>
                <a:latin typeface="SFMono-Regular"/>
              </a:rPr>
              <a:t>1</a:t>
            </a:r>
            <a:r>
              <a:rPr lang="en-US" altLang="en-US" sz="1800" dirty="0">
                <a:solidFill>
                  <a:srgbClr val="333333"/>
                </a:solidFill>
                <a:latin typeface="-apple-system"/>
              </a:rPr>
              <a:t> here, which represents a female, is the label for the first element in the </a:t>
            </a:r>
            <a:r>
              <a:rPr lang="en-US" altLang="en-US" sz="1800" dirty="0" err="1">
                <a:solidFill>
                  <a:srgbClr val="E83E8C"/>
                </a:solidFill>
                <a:latin typeface="SFMono-Regular"/>
              </a:rPr>
              <a:t>train_samples</a:t>
            </a:r>
            <a:r>
              <a:rPr lang="en-US" altLang="en-US" sz="1800" dirty="0">
                <a:solidFill>
                  <a:srgbClr val="333333"/>
                </a:solidFill>
                <a:latin typeface="-apple-system"/>
              </a:rPr>
              <a:t> array.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second </a:t>
            </a:r>
            <a:r>
              <a:rPr lang="en-US" altLang="en-US" sz="1800" dirty="0">
                <a:solidFill>
                  <a:srgbClr val="E83E8C"/>
                </a:solidFill>
                <a:latin typeface="SFMono-Regular"/>
              </a:rPr>
              <a:t>1</a:t>
            </a:r>
            <a:r>
              <a:rPr lang="en-US" altLang="en-US" sz="1800" dirty="0">
                <a:solidFill>
                  <a:srgbClr val="333333"/>
                </a:solidFill>
                <a:latin typeface="-apple-system"/>
              </a:rPr>
              <a:t> in </a:t>
            </a:r>
            <a:r>
              <a:rPr lang="en-US" altLang="en-US" sz="1800" dirty="0" err="1">
                <a:solidFill>
                  <a:srgbClr val="E83E8C"/>
                </a:solidFill>
                <a:latin typeface="SFMono-Regular"/>
              </a:rPr>
              <a:t>train_labels</a:t>
            </a:r>
            <a:r>
              <a:rPr lang="en-US" altLang="en-US" sz="1800" dirty="0">
                <a:solidFill>
                  <a:srgbClr val="333333"/>
                </a:solidFill>
                <a:latin typeface="-apple-system"/>
              </a:rPr>
              <a:t> corresponds to the second sample in </a:t>
            </a:r>
            <a:r>
              <a:rPr lang="en-US" altLang="en-US" sz="1800" dirty="0" err="1">
                <a:solidFill>
                  <a:srgbClr val="E83E8C"/>
                </a:solidFill>
                <a:latin typeface="SFMono-Regular"/>
              </a:rPr>
              <a:t>train_samples</a:t>
            </a:r>
            <a:r>
              <a:rPr lang="en-US" altLang="en-US" sz="1800" dirty="0">
                <a:solidFill>
                  <a:srgbClr val="333333"/>
                </a:solidFill>
                <a:latin typeface="-apple-system"/>
              </a:rPr>
              <a:t>, and so on.</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6568479-48E4-4D41-97F9-226682029D12}"/>
              </a:ext>
            </a:extLst>
          </p:cNvPr>
          <p:cNvPicPr>
            <a:picLocks noChangeAspect="1"/>
          </p:cNvPicPr>
          <p:nvPr/>
        </p:nvPicPr>
        <p:blipFill>
          <a:blip r:embed="rId3"/>
          <a:stretch>
            <a:fillRect/>
          </a:stretch>
        </p:blipFill>
        <p:spPr>
          <a:xfrm>
            <a:off x="547936" y="3429425"/>
            <a:ext cx="2247900" cy="1847850"/>
          </a:xfrm>
          <a:prstGeom prst="rect">
            <a:avLst/>
          </a:prstGeom>
          <a:ln>
            <a:solidFill>
              <a:srgbClr val="C00000"/>
            </a:solidFill>
          </a:ln>
        </p:spPr>
      </p:pic>
      <p:sp>
        <p:nvSpPr>
          <p:cNvPr id="12" name="副標題 2">
            <a:extLst>
              <a:ext uri="{FF2B5EF4-FFF2-40B4-BE49-F238E27FC236}">
                <a16:creationId xmlns:a16="http://schemas.microsoft.com/office/drawing/2014/main" id="{3AC348E6-9E69-4E68-983F-8E10C5DBC6F6}"/>
              </a:ext>
            </a:extLst>
          </p:cNvPr>
          <p:cNvSpPr txBox="1">
            <a:spLocks/>
          </p:cNvSpPr>
          <p:nvPr/>
        </p:nvSpPr>
        <p:spPr>
          <a:xfrm>
            <a:off x="3157999" y="3430154"/>
            <a:ext cx="5553000" cy="188782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when we go to train our model, we call </a:t>
            </a:r>
            <a:r>
              <a:rPr lang="en-US" altLang="en-US" sz="1800" dirty="0" err="1">
                <a:solidFill>
                  <a:srgbClr val="E83E8C"/>
                </a:solidFill>
                <a:latin typeface="SFMono-Regular"/>
              </a:rPr>
              <a:t>model.fit</a:t>
            </a:r>
            <a:r>
              <a:rPr lang="en-US" altLang="en-US" sz="1800" dirty="0">
                <a:solidFill>
                  <a:srgbClr val="E83E8C"/>
                </a:solidFill>
                <a:latin typeface="SFMono-Regular"/>
              </a:rPr>
              <a:t>()</a:t>
            </a:r>
            <a:r>
              <a:rPr lang="en-US" altLang="en-US" sz="1800" dirty="0">
                <a:solidFill>
                  <a:srgbClr val="333333"/>
                </a:solidFill>
                <a:latin typeface="-apple-system"/>
              </a:rPr>
              <a:t> as we’ve discussed in previous posts, and the first parameter here specified by </a:t>
            </a:r>
            <a:r>
              <a:rPr lang="en-US" altLang="en-US" sz="1800" dirty="0">
                <a:solidFill>
                  <a:srgbClr val="E83E8C"/>
                </a:solidFill>
                <a:latin typeface="SFMono-Regular"/>
              </a:rPr>
              <a:t>x</a:t>
            </a:r>
            <a:r>
              <a:rPr lang="en-US" altLang="en-US" sz="1800" dirty="0">
                <a:solidFill>
                  <a:srgbClr val="333333"/>
                </a:solidFill>
                <a:latin typeface="-apple-system"/>
              </a:rPr>
              <a:t> is going to be our </a:t>
            </a:r>
            <a:r>
              <a:rPr lang="en-US" altLang="en-US" sz="1800" dirty="0" err="1">
                <a:solidFill>
                  <a:srgbClr val="E83E8C"/>
                </a:solidFill>
                <a:latin typeface="SFMono-Regular"/>
              </a:rPr>
              <a:t>train_samples</a:t>
            </a:r>
            <a:r>
              <a:rPr lang="en-US" altLang="en-US" sz="1800" dirty="0">
                <a:solidFill>
                  <a:srgbClr val="333333"/>
                </a:solidFill>
                <a:latin typeface="-apple-system"/>
              </a:rPr>
              <a:t> variable, and the second parameter, specified by </a:t>
            </a:r>
            <a:r>
              <a:rPr lang="en-US" altLang="en-US" sz="1800" dirty="0">
                <a:solidFill>
                  <a:srgbClr val="E83E8C"/>
                </a:solidFill>
                <a:latin typeface="SFMono-Regular"/>
              </a:rPr>
              <a:t>y</a:t>
            </a:r>
            <a:r>
              <a:rPr lang="en-US" altLang="en-US" sz="1800" dirty="0">
                <a:solidFill>
                  <a:srgbClr val="333333"/>
                </a:solidFill>
                <a:latin typeface="-apple-system"/>
              </a:rPr>
              <a:t>, is going to be the corresponding </a:t>
            </a:r>
            <a:r>
              <a:rPr lang="en-US" altLang="en-US" sz="1800" dirty="0" err="1">
                <a:solidFill>
                  <a:srgbClr val="E83E8C"/>
                </a:solidFill>
                <a:latin typeface="SFMono-Regular"/>
              </a:rPr>
              <a:t>train_labels</a:t>
            </a:r>
            <a:r>
              <a:rPr lang="en-US" altLang="en-US" sz="1800" dirty="0">
                <a:solidFill>
                  <a:srgbClr val="333333"/>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923232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3750</TotalTime>
  <Words>1193</Words>
  <Application>Microsoft Office PowerPoint</Application>
  <PresentationFormat>On-screen Show (4:3)</PresentationFormat>
  <Paragraphs>104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montserrat</vt:lpstr>
      <vt:lpstr>SFMono-Regular</vt:lpstr>
      <vt:lpstr>Wingdings</vt:lpstr>
      <vt:lpstr>Office 佈景主題</vt:lpstr>
      <vt:lpstr>14 Supervised Learning</vt:lpstr>
      <vt:lpstr>14 Supervised Learning</vt:lpstr>
      <vt:lpstr>14 Supervised Learning</vt:lpstr>
      <vt:lpstr>14 Supervised Learning</vt:lpstr>
      <vt:lpstr>14 Supervised Learning</vt:lpstr>
      <vt:lpstr>14 Supervised Learning</vt:lpstr>
      <vt:lpstr>14 Supervised Learning</vt:lpstr>
      <vt:lpstr>14 Supervised Learning</vt:lpstr>
      <vt:lpstr>14 Supervised Learning</vt:lpstr>
      <vt:lpstr>14 Supervised Learning</vt:lpstr>
      <vt:lpstr>14.1 Quiz</vt:lpstr>
      <vt:lpstr>14.1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1604</cp:revision>
  <dcterms:created xsi:type="dcterms:W3CDTF">2018-09-28T16:40:41Z</dcterms:created>
  <dcterms:modified xsi:type="dcterms:W3CDTF">2020-06-06T23:49:01Z</dcterms:modified>
</cp:coreProperties>
</file>