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82" r:id="rId4"/>
    <p:sldId id="283" r:id="rId5"/>
    <p:sldId id="284" r:id="rId6"/>
    <p:sldId id="285" r:id="rId7"/>
    <p:sldId id="281" r:id="rId8"/>
    <p:sldId id="271" r:id="rId9"/>
    <p:sldId id="272" r:id="rId10"/>
    <p:sldId id="273" r:id="rId11"/>
    <p:sldId id="278" r:id="rId12"/>
    <p:sldId id="279" r:id="rId13"/>
    <p:sldId id="277" r:id="rId14"/>
    <p:sldId id="274" r:id="rId15"/>
    <p:sldId id="275" r:id="rId16"/>
    <p:sldId id="276" r:id="rId17"/>
    <p:sldId id="280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5py/h5py/issues/853" TargetMode="External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Fmqet--Lc&amp;list=PLZbbT5o_s2xrwRnXk_yCPtnqqo4_u2YGL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CFmqet--Lc&amp;list=PLZbbT5o_s2xrwRnXk_yCPtnqqo4_u2YGL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Fmqet--Lc&amp;list=PLZbbT5o_s2xrwRnXk_yCPtnqqo4_u2YGL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Fmqet--Lc&amp;list=PLZbbT5o_s2xrwRnXk_yCPtnqqo4_u2YGL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Fmqet--Lc&amp;list=PLZbbT5o_s2xrwRnXk_yCPtnqqo4_u2YGL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mqet--Lc&amp;list=PLZbbT5o_s2xrwRnXk_yCPtnqqo4_u2YGL&amp;index=2" TargetMode="External"/><Relationship Id="rId2" Type="http://schemas.openxmlformats.org/officeDocument/2006/relationships/hyperlink" Target="https://www.tutorialspoint.com/tensorflow/tensorflow_installati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Fmqet--Lc&amp;list=PLZbbT5o_s2xrwRnXk_yCPtnqqo4_u2YGL&amp;index=2" TargetMode="External"/><Relationship Id="rId2" Type="http://schemas.openxmlformats.org/officeDocument/2006/relationships/hyperlink" Target="https://www.tutorialspoint.com/tensorflow/tensorflow_installation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ZmobeGL0Yg&amp;list=PLZbbT5o_s2xq7LwI2y8_QtvuXZedL6tQ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Deep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5866" y="1687265"/>
            <a:ext cx="3902150" cy="33979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cap="all" dirty="0">
                <a:solidFill>
                  <a:schemeClr val="tx1"/>
                </a:solidFill>
              </a:rPr>
              <a:t>PART 1: INTRO TO DEEP LEARNING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1: Artificial neural network basics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Intro to machine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Intro to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Neural network architecture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Training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Loss and learning 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2: Data topics for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Data sets for deep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Predicting with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Over and under fitting data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Supervised, unsupervised, and semi-supervised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Data augmentation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One-hot encoding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78A9A09-DA56-4A14-8EAC-26060D0FF2E3}"/>
              </a:ext>
            </a:extLst>
          </p:cNvPr>
          <p:cNvSpPr txBox="1">
            <a:spLocks/>
          </p:cNvSpPr>
          <p:nvPr/>
        </p:nvSpPr>
        <p:spPr>
          <a:xfrm>
            <a:off x="4572000" y="1718247"/>
            <a:ext cx="4114800" cy="40459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cap="all" dirty="0">
                <a:solidFill>
                  <a:schemeClr val="tx1"/>
                </a:solidFill>
              </a:rPr>
              <a:t>PART 2: INTERMEDIATE DEEP LEARNING TOPICS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1: Convolutional Neural Networks (CNNs)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What are CNNs?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Visualizing convolutional filters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Zero padding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Max pooling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2: Backpropagation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Backprop intuition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Mathematics of backprop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Vanishing and exploding gradient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Weight initialization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Section 3: Additional deep learning concepts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Bias terms in neural networks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Learnable parameters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Regularization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Batches and batch size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Fine-tuning and transfer learning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8176438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310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Machine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is the practice of using algorithms to analyze data, learn from that data, and then make a determination or prediction about new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definition of machine learning that we just gave, the focus is on the </a:t>
            </a:r>
            <a:r>
              <a:rPr lang="en-US" sz="1800" dirty="0">
                <a:solidFill>
                  <a:srgbClr val="C00000"/>
                </a:solidFill>
              </a:rPr>
              <a:t>“learn from that data</a:t>
            </a:r>
            <a:r>
              <a:rPr lang="en-US" sz="1800" dirty="0">
                <a:solidFill>
                  <a:schemeClr val="tx1"/>
                </a:solidFill>
              </a:rPr>
              <a:t>” part of the definition.</a:t>
            </a:r>
          </a:p>
        </p:txBody>
      </p:sp>
    </p:spTree>
    <p:extLst>
      <p:ext uri="{BB962C8B-B14F-4D97-AF65-F5344CB8AC3E}">
        <p14:creationId xmlns:p14="http://schemas.microsoft.com/office/powerpoint/2010/main" val="157831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25202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Vs. Traditional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Analyzing the sentiment (</a:t>
            </a:r>
            <a:r>
              <a:rPr lang="en-US" sz="1800" dirty="0" err="1">
                <a:solidFill>
                  <a:schemeClr val="tx1"/>
                </a:solidFill>
              </a:rPr>
              <a:t>sentire</a:t>
            </a:r>
            <a:r>
              <a:rPr lang="en-US" sz="1800" dirty="0">
                <a:solidFill>
                  <a:schemeClr val="tx1"/>
                </a:solidFill>
              </a:rPr>
              <a:t>: feeling, personal feeling) of a popular media outlet and classifying that sentiment as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Traditional Programming Approach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may first look for particular words associated with a negative or positive sentiment.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conditional statements, the algorithm would classify articles as positive or negative based on the words that it knows are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432CF-A800-458E-82B1-040A46F7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862596"/>
            <a:ext cx="186690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927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2"/>
            <a:ext cx="8176438" cy="2808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Approach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analyzes given media data and learns the features that classify what a negative article looks like versus a positive article.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what it has learned, the algorithm can then classify new articles as positive or negative.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machine learning programmer in this case, you won't be </a:t>
            </a:r>
            <a:r>
              <a:rPr lang="en-US" sz="1800" b="1" dirty="0">
                <a:solidFill>
                  <a:srgbClr val="C00000"/>
                </a:solidFill>
              </a:rPr>
              <a:t>explicitly specifying the words for the algorithm to recognize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Instead, the algorithm will “learn” that certain words are positive or negative based on labels given to each article it examines.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E7934E-FB54-4320-BA88-63C2A039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013238"/>
            <a:ext cx="4215556" cy="29570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032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5F98-9466-4479-A4BD-B16547B8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16" y="1196753"/>
            <a:ext cx="694372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E7E8B-A8C7-42F2-A981-807FDBB8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23095"/>
            <a:ext cx="6677025" cy="4314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130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4F7A9-F1EE-4FAB-BEBE-86D29525D707}"/>
              </a:ext>
            </a:extLst>
          </p:cNvPr>
          <p:cNvSpPr/>
          <p:nvPr/>
        </p:nvSpPr>
        <p:spPr>
          <a:xfrm>
            <a:off x="1835696" y="1196753"/>
            <a:ext cx="6613990" cy="54784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hlinkClick r:id="rId3"/>
              </a:rPr>
              <a:t>https://github.com/h5py/h5py/issues/853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6. When you run encounter h5py and hdf5 conflict error and cannot resolve the issues.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What is the easiest way to solve the problem?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Assume your existed environment is </a:t>
            </a:r>
            <a:r>
              <a:rPr lang="en-US" sz="1400" dirty="0" err="1"/>
              <a:t>tfold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A). Create a totally clean </a:t>
            </a:r>
            <a:r>
              <a:rPr lang="en-US" sz="1400" dirty="0" err="1"/>
              <a:t>enviornemnt</a:t>
            </a:r>
            <a:r>
              <a:rPr lang="en-US" sz="1400" dirty="0"/>
              <a:t> for </a:t>
            </a:r>
            <a:r>
              <a:rPr lang="en-US" sz="1400" dirty="0" err="1"/>
              <a:t>tensorflow</a:t>
            </a:r>
            <a:r>
              <a:rPr lang="en-US" sz="1400" dirty="0"/>
              <a:t> and GPU.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 &gt; </a:t>
            </a:r>
            <a:r>
              <a:rPr lang="en-US" sz="1400" dirty="0" err="1"/>
              <a:t>conda</a:t>
            </a:r>
            <a:r>
              <a:rPr lang="en-US" sz="1400" dirty="0"/>
              <a:t> create --name </a:t>
            </a:r>
            <a:r>
              <a:rPr lang="en-US" sz="1400" dirty="0" err="1"/>
              <a:t>tf</a:t>
            </a:r>
            <a:r>
              <a:rPr lang="en-US" sz="1400" dirty="0"/>
              <a:t> python=3.7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 &gt; </a:t>
            </a:r>
            <a:r>
              <a:rPr lang="en-US" sz="1400" dirty="0" err="1">
                <a:solidFill>
                  <a:srgbClr val="C00000"/>
                </a:solidFill>
              </a:rPr>
              <a:t>cond</a:t>
            </a:r>
            <a:r>
              <a:rPr lang="en-US" sz="1400" dirty="0">
                <a:solidFill>
                  <a:srgbClr val="C00000"/>
                </a:solidFill>
              </a:rPr>
              <a:t> activate </a:t>
            </a:r>
            <a:r>
              <a:rPr lang="en-US" sz="1400" dirty="0" err="1">
                <a:solidFill>
                  <a:srgbClr val="C00000"/>
                </a:solidFill>
              </a:rPr>
              <a:t>tf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B). Remove the environment and install new </a:t>
            </a:r>
            <a:r>
              <a:rPr lang="en-US" sz="1400" dirty="0" err="1"/>
              <a:t>tensorflow</a:t>
            </a:r>
            <a:endParaRPr lang="en-US" sz="1400" dirty="0"/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tfold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C). Uninstall the </a:t>
            </a:r>
            <a:r>
              <a:rPr lang="en-US" sz="1400" dirty="0" err="1"/>
              <a:t>trensorflow</a:t>
            </a:r>
            <a:r>
              <a:rPr lang="en-US" sz="1400" dirty="0"/>
              <a:t> and reinstall the </a:t>
            </a:r>
            <a:r>
              <a:rPr lang="en-US" sz="1400" dirty="0" err="1"/>
              <a:t>tensorflow</a:t>
            </a:r>
            <a:r>
              <a:rPr lang="en-US" sz="1400" dirty="0"/>
              <a:t>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</a:t>
            </a:r>
            <a:r>
              <a:rPr lang="en-US" sz="1400" dirty="0"/>
              <a:t>   # remove </a:t>
            </a:r>
            <a:r>
              <a:rPr lang="en-US" sz="1400" dirty="0" err="1"/>
              <a:t>environemt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uninstall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</a:t>
            </a:r>
            <a:r>
              <a:rPr lang="en-US" sz="1400" dirty="0" err="1">
                <a:solidFill>
                  <a:srgbClr val="C00000"/>
                </a:solidFill>
              </a:rPr>
              <a:t>tensorflow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D). Uninstall the hdf5 and reinstall the hdf5.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       (</a:t>
            </a:r>
            <a:r>
              <a:rPr lang="en-US" sz="1400" dirty="0" err="1"/>
              <a:t>tfold</a:t>
            </a:r>
            <a:r>
              <a:rPr lang="en-US" sz="1400" dirty="0"/>
              <a:t>) &gt; </a:t>
            </a:r>
            <a:r>
              <a:rPr lang="en-US" sz="1400" dirty="0" err="1"/>
              <a:t>conda</a:t>
            </a:r>
            <a:r>
              <a:rPr lang="en-US" sz="1400" dirty="0"/>
              <a:t> remove </a:t>
            </a:r>
            <a:r>
              <a:rPr lang="en-US" sz="1400" dirty="0" err="1"/>
              <a:t>tf</a:t>
            </a:r>
            <a:r>
              <a:rPr lang="en-US" sz="1400" dirty="0"/>
              <a:t>   # remove </a:t>
            </a:r>
            <a:r>
              <a:rPr lang="en-US" sz="1400" dirty="0" err="1"/>
              <a:t>environemt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uninstall hdf5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>
                <a:solidFill>
                  <a:srgbClr val="C00000"/>
                </a:solidFill>
              </a:rPr>
              <a:t>       (</a:t>
            </a:r>
            <a:r>
              <a:rPr lang="en-US" sz="1400" dirty="0" err="1">
                <a:solidFill>
                  <a:srgbClr val="C00000"/>
                </a:solidFill>
              </a:rPr>
              <a:t>tfold</a:t>
            </a:r>
            <a:r>
              <a:rPr lang="en-US" sz="1400" dirty="0">
                <a:solidFill>
                  <a:srgbClr val="C00000"/>
                </a:solidFill>
              </a:rPr>
              <a:t>)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C00000"/>
                </a:solidFill>
              </a:rPr>
              <a:t>pip install hdf5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Ans: A). 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Note: 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After run </a:t>
            </a:r>
            <a:r>
              <a:rPr lang="en-US" sz="1400" dirty="0" err="1"/>
              <a:t>tensorflow</a:t>
            </a:r>
            <a:r>
              <a:rPr lang="en-US" sz="1400" dirty="0"/>
              <a:t> for long time, the dependencies may be totally screw up.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B) remove does not </a:t>
            </a:r>
            <a:r>
              <a:rPr lang="en-US" sz="1400" dirty="0" err="1"/>
              <a:t>guraneteed</a:t>
            </a:r>
            <a:r>
              <a:rPr lang="en-US" sz="1400" dirty="0"/>
              <a:t> the dependencies is clean up.</a:t>
            </a:r>
          </a:p>
          <a:p>
            <a:pPr>
              <a:buClr>
                <a:srgbClr val="0070C0"/>
              </a:buClr>
              <a:buSzPct val="80000"/>
            </a:pPr>
            <a:r>
              <a:rPr lang="en-US" sz="1400" dirty="0"/>
              <a:t>A) Recreate the new environment is the easiest way.</a:t>
            </a:r>
          </a:p>
          <a:p>
            <a:pPr>
              <a:buClr>
                <a:srgbClr val="0070C0"/>
              </a:buClr>
              <a:buSzPct val="8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508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 of Machine Learning and traditional Programming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Analyzing the sentiment (feeling) of a popular media outlet and classifying that sentiment as positive or negative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Traditional programming approach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may first look for particular words associated with a negative or positive sentiment.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conditional statements, the algorithm would classify articles as positive or negative based on the words that it knows are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approach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algorithm would analyze large amounts of given media data and </a:t>
            </a:r>
            <a:r>
              <a:rPr lang="en-US" sz="1800" i="1" dirty="0">
                <a:solidFill>
                  <a:schemeClr val="tx1"/>
                </a:solidFill>
              </a:rPr>
              <a:t>learn</a:t>
            </a:r>
            <a:r>
              <a:rPr lang="en-US" sz="1800" dirty="0">
                <a:solidFill>
                  <a:schemeClr val="tx1"/>
                </a:solidFill>
              </a:rPr>
              <a:t> the features that classify what a negative article looks like versus a positive article.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what it's learned, the algorithm could then classify new articles as positive or negative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Relation of Deep Learning: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Relationship of Artificial Intelligence, Machine Learning, Deep Learning, Data Science, and Big Data.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4C9C1-6E1A-4E7A-82E2-39A2D17D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43634"/>
            <a:ext cx="37433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7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4536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Definition: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is a subfield of machine learning that uses algorithms inspired by the structure and function of the brain’s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subfield of machine learning (ML), deep learning (DL) also uses algorithms to analyze data, learn from that data, and then make a determination or prediction about new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includes two types of leaning: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Supervised learning</a:t>
            </a:r>
            <a:r>
              <a:rPr lang="en-US" sz="1800" dirty="0">
                <a:solidFill>
                  <a:schemeClr val="tx1"/>
                </a:solidFill>
              </a:rPr>
              <a:t> occurs when your deep learning model learns and makes inferences from data that has already been </a:t>
            </a:r>
            <a:r>
              <a:rPr lang="en-US" sz="1800" i="1" dirty="0">
                <a:solidFill>
                  <a:schemeClr val="tx1"/>
                </a:solidFill>
              </a:rPr>
              <a:t>labeled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Unsupervised learning</a:t>
            </a:r>
            <a:r>
              <a:rPr lang="en-US" sz="1800" dirty="0">
                <a:solidFill>
                  <a:schemeClr val="tx1"/>
                </a:solidFill>
              </a:rPr>
              <a:t> occurs when the model learns and makes inferences from </a:t>
            </a:r>
            <a:r>
              <a:rPr lang="en-US" sz="1800" i="1" dirty="0">
                <a:solidFill>
                  <a:schemeClr val="tx1"/>
                </a:solidFill>
              </a:rPr>
              <a:t>unlabeled</a:t>
            </a:r>
            <a:r>
              <a:rPr lang="en-US" sz="1800" dirty="0">
                <a:solidFill>
                  <a:schemeClr val="tx1"/>
                </a:solidFill>
              </a:rPr>
              <a:t> 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Labeled is for training and validated vs. Unlabeled is used for testing or prediction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Classify images of cats and dogs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Artificial Neural Networks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Artificial neural networks are deep learning models that are based on the structure of the brain's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Artificial neural networks are used interchangeably with the terms: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neural net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Artificial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Artificial neural networks are computing systems that are inspired by the brain’s neural networks.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networks are based on a collection of connected units called </a:t>
            </a:r>
            <a:r>
              <a:rPr lang="en-US" sz="1800" b="1" dirty="0">
                <a:solidFill>
                  <a:schemeClr val="tx1"/>
                </a:solidFill>
              </a:rPr>
              <a:t>artificial neurons</a:t>
            </a:r>
            <a:r>
              <a:rPr lang="en-US" sz="1800" dirty="0">
                <a:solidFill>
                  <a:schemeClr val="tx1"/>
                </a:solidFill>
              </a:rPr>
              <a:t>, or </a:t>
            </a:r>
            <a:r>
              <a:rPr lang="en-US" sz="1800" b="1" dirty="0">
                <a:solidFill>
                  <a:schemeClr val="tx1"/>
                </a:solidFill>
              </a:rPr>
              <a:t>neurons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connection between neurons can transmit a signal from one neuron to another.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receiving neuron processes the signal and signals downstream neurons connected to 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Neurons are organized in layers.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 layer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Hidden layers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 layer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3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https://www.tutorialspoint.com/tensorflow/tensorflow_installation.htm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a totally clean </a:t>
            </a:r>
            <a:r>
              <a:rPr lang="en-US" sz="1800" dirty="0" err="1">
                <a:solidFill>
                  <a:schemeClr val="tx1"/>
                </a:solidFill>
              </a:rPr>
              <a:t>enviornemnt</a:t>
            </a:r>
            <a:r>
              <a:rPr lang="en-US" sz="1800" dirty="0">
                <a:solidFill>
                  <a:schemeClr val="tx1"/>
                </a:solidFill>
              </a:rPr>
              <a:t> for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and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create --name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python=3.7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cond</a:t>
            </a:r>
            <a:r>
              <a:rPr lang="en-US" sz="1800" dirty="0">
                <a:solidFill>
                  <a:srgbClr val="C00000"/>
                </a:solidFill>
              </a:rPr>
              <a:t> activate 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C00000"/>
                </a:solidFill>
              </a:rPr>
              <a:t>pip install </a:t>
            </a:r>
            <a:r>
              <a:rPr lang="en-US" sz="1800" dirty="0" err="1">
                <a:solidFill>
                  <a:srgbClr val="C00000"/>
                </a:solidFill>
              </a:rPr>
              <a:t>tensorflow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tf</a:t>
            </a:r>
            <a:r>
              <a:rPr lang="en-US" sz="1800" dirty="0">
                <a:solidFill>
                  <a:srgbClr val="C00000"/>
                </a:solidFill>
              </a:rPr>
              <a:t>) &gt; pip install scikit-learn   # for </a:t>
            </a:r>
            <a:r>
              <a:rPr lang="en-US" sz="1800" dirty="0" err="1">
                <a:solidFill>
                  <a:srgbClr val="C00000"/>
                </a:solidFill>
              </a:rPr>
              <a:t>sklearn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deactivate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the environment in this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remove the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envoriment</a:t>
            </a:r>
            <a:r>
              <a:rPr lang="en-US" sz="1800" dirty="0">
                <a:solidFill>
                  <a:schemeClr val="tx1"/>
                </a:solidFill>
              </a:rPr>
              <a:t>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remove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   # remove </a:t>
            </a:r>
            <a:r>
              <a:rPr lang="en-US" sz="1800" dirty="0" err="1">
                <a:solidFill>
                  <a:schemeClr val="tx1"/>
                </a:solidFill>
              </a:rPr>
              <a:t>environemt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 with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25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</a:t>
            </a: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endParaRPr lang="en-US" sz="1800" dirty="0">
              <a:hlinkClick r:id="rId2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https://www.tutorialspoint.com/tensorflow/tensorflow_installation.htm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pyhton</a:t>
            </a:r>
            <a:r>
              <a:rPr lang="en-US" sz="1800" dirty="0">
                <a:solidFill>
                  <a:schemeClr val="tx1"/>
                </a:solidFill>
              </a:rPr>
              <a:t> 05_simple_sequential_model.py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https://www.youtube.com/watch?v=GCFmqet--Lc&amp;list=PLZbbT5o_s2xrwRnXk_yCPtnqqo4_u2YGL&amp;index=2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A2DF6E-39BF-4A6E-B9D5-A6313247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conda create --name tensorflow python = 3.5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BFBA7-F71D-451F-833C-C3F658A1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9" y="2442113"/>
            <a:ext cx="6433864" cy="11776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7A577-9415-430A-9A25-CEBA5703B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655182"/>
            <a:ext cx="4919117" cy="2918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71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Deep Learning Fundamentals: ANN (Artificial Neural Network), Activation function, back-propagation, CNN (Convolutional Neural Network), Data Augmentation, Transfer Learning,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is implemented with Kera, a neural network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https://www.youtube.com/watch?v=gZmobeGL0Yg&amp;list=PLZbbT5o_s2xq7LwI2y8_QtvuXZedL6tQU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E171A-8648-4B5C-8DA8-0D6F05A3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16176"/>
            <a:ext cx="5550727" cy="23359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1601</Words>
  <Application>Microsoft Office PowerPoint</Application>
  <PresentationFormat>On-screen Show (4:3)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佈景主題</vt:lpstr>
      <vt:lpstr>1 Deep Learning</vt:lpstr>
      <vt:lpstr>1 Deep Learning</vt:lpstr>
      <vt:lpstr>1 Deep Learning</vt:lpstr>
      <vt:lpstr>1 Deep Learning</vt:lpstr>
      <vt:lpstr>1 Deep Learning</vt:lpstr>
      <vt:lpstr>1 Deep Learning</vt:lpstr>
      <vt:lpstr>1 Deep Learning</vt:lpstr>
      <vt:lpstr>2 Get Started with Tensorflow</vt:lpstr>
      <vt:lpstr>1 Deep Learning</vt:lpstr>
      <vt:lpstr>1 Deep Learning</vt:lpstr>
      <vt:lpstr>1 Deep Learning</vt:lpstr>
      <vt:lpstr>1 Deep Learning</vt:lpstr>
      <vt:lpstr>1 Deep Learning</vt:lpstr>
      <vt:lpstr>1 Quiz</vt:lpstr>
      <vt:lpstr>1 Quiz</vt:lpstr>
      <vt:lpstr>1 Quiz</vt:lpstr>
      <vt:lpstr>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1472</cp:revision>
  <dcterms:created xsi:type="dcterms:W3CDTF">2018-09-28T16:40:41Z</dcterms:created>
  <dcterms:modified xsi:type="dcterms:W3CDTF">2020-06-06T17:25:44Z</dcterms:modified>
</cp:coreProperties>
</file>