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2" r:id="rId3"/>
    <p:sldId id="277" r:id="rId4"/>
    <p:sldId id="274" r:id="rId5"/>
    <p:sldId id="275" r:id="rId6"/>
    <p:sldId id="276" r:id="rId7"/>
    <p:sldId id="278" r:id="rId8"/>
    <p:sldId id="279" r:id="rId9"/>
    <p:sldId id="259" r:id="rId1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00" autoAdjust="0"/>
    <p:restoredTop sz="96806" autoAdjust="0"/>
  </p:normalViewPr>
  <p:slideViewPr>
    <p:cSldViewPr>
      <p:cViewPr varScale="1">
        <p:scale>
          <a:sx n="90" d="100"/>
          <a:sy n="90" d="100"/>
        </p:scale>
        <p:origin x="3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gZmobeGL0Yg&amp;list=PLZbbT5o_s2xq7LwI2y8_QtvuXZedL6tQU"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gZmobeGL0Yg&amp;list=PLZbbT5o_s2xq7LwI2y8_QtvuXZedL6tQU" TargetMode="External"/><Relationship Id="rId2" Type="http://schemas.openxmlformats.org/officeDocument/2006/relationships/hyperlink" Target="https://deeplizard.com/learn/video/hfK_dvC-av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gZmobeGL0Yg&amp;list=PLZbbT5o_s2xq7LwI2y8_QtvuXZedL6tQU"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gZmobeGL0Yg&amp;list=PLZbbT5o_s2xq7LwI2y8_QtvuXZedL6tQU"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gZmobeGL0Yg&amp;list=PLZbbT5o_s2xq7LwI2y8_QtvuXZedL6tQU"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gZmobeGL0Yg&amp;list=PLZbbT5o_s2xq7LwI2y8_QtvuXZedL6tQU"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2 Deep Learning Explanation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Deep Learning Explanation</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33996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Deep Learning Explanation</a:t>
            </a:r>
          </a:p>
          <a:p>
            <a:pPr marL="342900" indent="-342900" algn="l">
              <a:buClr>
                <a:srgbClr val="0070C0"/>
              </a:buClr>
              <a:buSzPct val="80000"/>
              <a:buFont typeface="Wingdings" pitchFamily="2" charset="2"/>
              <a:buChar char="u"/>
            </a:pPr>
            <a:r>
              <a:rPr lang="en-US" sz="1800" dirty="0">
                <a:solidFill>
                  <a:schemeClr val="tx1"/>
                </a:solidFill>
              </a:rPr>
              <a:t>Deep learning is a sub-field of machine learning that uses algorithms inspired by the structure and function of the brain's neural networks</a:t>
            </a:r>
          </a:p>
          <a:p>
            <a:pPr marL="342900" indent="-342900" algn="l">
              <a:buClr>
                <a:srgbClr val="0070C0"/>
              </a:buClr>
              <a:buSzPct val="80000"/>
              <a:buFont typeface="Wingdings" pitchFamily="2" charset="2"/>
              <a:buChar char="u"/>
            </a:pPr>
            <a:r>
              <a:rPr lang="en-US" sz="1800" dirty="0">
                <a:solidFill>
                  <a:schemeClr val="tx1"/>
                </a:solidFill>
              </a:rPr>
              <a:t>The neural networks that we use in deep learning </a:t>
            </a:r>
            <a:r>
              <a:rPr lang="en-US" sz="1800" b="1" dirty="0">
                <a:solidFill>
                  <a:schemeClr val="tx1"/>
                </a:solidFill>
              </a:rPr>
              <a:t>aren't actual biological neural networks though.</a:t>
            </a:r>
            <a:r>
              <a:rPr lang="en-US" sz="1800" dirty="0">
                <a:solidFill>
                  <a:schemeClr val="tx1"/>
                </a:solidFill>
              </a:rPr>
              <a:t> They simply share some characteristics with biological neural networks, and for this reason, we call them </a:t>
            </a:r>
            <a:r>
              <a:rPr lang="en-US" sz="1800" b="1" i="1" dirty="0">
                <a:solidFill>
                  <a:schemeClr val="tx1"/>
                </a:solidFill>
              </a:rPr>
              <a:t>artificial</a:t>
            </a:r>
            <a:r>
              <a:rPr lang="en-US" sz="1800" b="1" dirty="0">
                <a:solidFill>
                  <a:schemeClr val="tx1"/>
                </a:solidFill>
              </a:rPr>
              <a:t> neural networks (ANNs).</a:t>
            </a:r>
          </a:p>
          <a:p>
            <a:pPr marL="342900" indent="-342900" algn="l">
              <a:buClr>
                <a:srgbClr val="0070C0"/>
              </a:buClr>
              <a:buSzPct val="80000"/>
              <a:buFont typeface="Wingdings" pitchFamily="2" charset="2"/>
              <a:buChar char="u"/>
            </a:pPr>
            <a:r>
              <a:rPr lang="en-US" sz="1800" dirty="0">
                <a:solidFill>
                  <a:schemeClr val="tx1"/>
                </a:solidFill>
              </a:rPr>
              <a:t>We often also use other terms to refer to ANNs. In the field of deep learning, the term </a:t>
            </a:r>
            <a:r>
              <a:rPr lang="en-US" sz="1800" b="1" i="1" dirty="0">
                <a:solidFill>
                  <a:srgbClr val="C00000"/>
                </a:solidFill>
              </a:rPr>
              <a:t>artificial neural network</a:t>
            </a:r>
            <a:r>
              <a:rPr lang="en-US" sz="1800" b="1" dirty="0">
                <a:solidFill>
                  <a:srgbClr val="C00000"/>
                </a:solidFill>
              </a:rPr>
              <a:t> (ANN) </a:t>
            </a:r>
            <a:r>
              <a:rPr lang="en-US" sz="1800" dirty="0">
                <a:solidFill>
                  <a:schemeClr val="tx1"/>
                </a:solidFill>
              </a:rPr>
              <a:t>is used interchangeably with the following:</a:t>
            </a:r>
          </a:p>
          <a:p>
            <a:pPr marL="800100" lvl="1" indent="-342900" algn="l">
              <a:buClr>
                <a:srgbClr val="0070C0"/>
              </a:buClr>
              <a:buSzPct val="80000"/>
              <a:buFont typeface="Wingdings" pitchFamily="2" charset="2"/>
              <a:buChar char="u"/>
            </a:pPr>
            <a:r>
              <a:rPr lang="en-US" sz="1800" b="1" dirty="0">
                <a:solidFill>
                  <a:srgbClr val="C00000"/>
                </a:solidFill>
              </a:rPr>
              <a:t>net</a:t>
            </a:r>
          </a:p>
          <a:p>
            <a:pPr marL="800100" lvl="1" indent="-342900" algn="l">
              <a:buClr>
                <a:srgbClr val="0070C0"/>
              </a:buClr>
              <a:buSzPct val="80000"/>
              <a:buFont typeface="Wingdings" pitchFamily="2" charset="2"/>
              <a:buChar char="u"/>
            </a:pPr>
            <a:r>
              <a:rPr lang="en-US" sz="1800" b="1" dirty="0">
                <a:solidFill>
                  <a:srgbClr val="C00000"/>
                </a:solidFill>
              </a:rPr>
              <a:t>neural net</a:t>
            </a:r>
          </a:p>
          <a:p>
            <a:pPr marL="800100" lvl="1" indent="-342900" algn="l">
              <a:buClr>
                <a:srgbClr val="0070C0"/>
              </a:buClr>
              <a:buSzPct val="80000"/>
              <a:buFont typeface="Wingdings" pitchFamily="2" charset="2"/>
              <a:buChar char="u"/>
            </a:pPr>
            <a:r>
              <a:rPr lang="en-US" sz="1800" b="1" dirty="0">
                <a:solidFill>
                  <a:srgbClr val="C00000"/>
                </a:solidFill>
              </a:rPr>
              <a:t>model</a:t>
            </a: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https://www.youtube.com/watch?v=gZmobeGL0Yg&amp;list=PLZbbT5o_s2xq7LwI2y8_QtvuXZedL6tQU</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414198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Deep Learning Explanation</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46708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Does </a:t>
            </a:r>
            <a:r>
              <a:rPr lang="en-US" sz="1800" b="1" i="1" dirty="0">
                <a:solidFill>
                  <a:schemeClr val="tx1"/>
                </a:solidFill>
              </a:rPr>
              <a:t>Deep</a:t>
            </a:r>
            <a:r>
              <a:rPr lang="en-US" sz="1800" b="1" dirty="0">
                <a:solidFill>
                  <a:schemeClr val="tx1"/>
                </a:solidFill>
              </a:rPr>
              <a:t> Mean In Deep Learning?</a:t>
            </a:r>
          </a:p>
          <a:p>
            <a:pPr marL="342900" indent="-342900" algn="l">
              <a:buClr>
                <a:srgbClr val="0070C0"/>
              </a:buClr>
              <a:buSzPct val="80000"/>
              <a:buFont typeface="Wingdings" pitchFamily="2" charset="2"/>
              <a:buChar char="u"/>
            </a:pPr>
            <a:r>
              <a:rPr lang="en-US" sz="1800" dirty="0">
                <a:solidFill>
                  <a:schemeClr val="tx1"/>
                </a:solidFill>
              </a:rPr>
              <a:t>To understand the term </a:t>
            </a:r>
            <a:r>
              <a:rPr lang="en-US" sz="1800" i="1" dirty="0">
                <a:solidFill>
                  <a:schemeClr val="tx1"/>
                </a:solidFill>
              </a:rPr>
              <a:t>deep</a:t>
            </a:r>
            <a:r>
              <a:rPr lang="en-US" sz="1800" dirty="0">
                <a:solidFill>
                  <a:schemeClr val="tx1"/>
                </a:solidFill>
              </a:rPr>
              <a:t> in deep learning, we need to first understand how ANNs are structured. Once we know this, we will be able to see that deep learning uses a specific type of ANN that we call a deep net or deep artificial neural network.</a:t>
            </a:r>
          </a:p>
          <a:p>
            <a:pPr marL="342900" indent="-342900" algn="l">
              <a:buClr>
                <a:srgbClr val="0070C0"/>
              </a:buClr>
              <a:buSzPct val="80000"/>
              <a:buFont typeface="Wingdings" pitchFamily="2" charset="2"/>
              <a:buChar char="u"/>
            </a:pPr>
            <a:r>
              <a:rPr lang="en-US" sz="1800" dirty="0">
                <a:solidFill>
                  <a:schemeClr val="tx1"/>
                </a:solidFill>
              </a:rPr>
              <a:t>In the next post on </a:t>
            </a:r>
            <a:r>
              <a:rPr lang="en-US" sz="1800" dirty="0">
                <a:solidFill>
                  <a:schemeClr val="tx1"/>
                </a:solidFill>
                <a:hlinkClick r:id="rId2">
                  <a:extLst>
                    <a:ext uri="{A12FA001-AC4F-418D-AE19-62706E023703}">
                      <ahyp:hlinkClr xmlns:ahyp="http://schemas.microsoft.com/office/drawing/2018/hyperlinkcolor" val="tx"/>
                    </a:ext>
                  </a:extLst>
                </a:hlinkClick>
              </a:rPr>
              <a:t>artificial neural networks</a:t>
            </a:r>
            <a:r>
              <a:rPr lang="en-US" sz="1800" dirty="0">
                <a:solidFill>
                  <a:schemeClr val="tx1"/>
                </a:solidFill>
              </a:rPr>
              <a:t>, we'll learn how ANNs are structured, and this will give us the knowledge we need to understand how an ANN becomes a deep ANN.</a:t>
            </a:r>
          </a:p>
          <a:p>
            <a:pPr marL="342900" indent="-342900" algn="l">
              <a:buClr>
                <a:srgbClr val="0070C0"/>
              </a:buClr>
              <a:buSzPct val="80000"/>
              <a:buFont typeface="Wingdings" pitchFamily="2" charset="2"/>
              <a:buChar char="u"/>
            </a:pPr>
            <a:r>
              <a:rPr lang="en-US" sz="1800" dirty="0">
                <a:solidFill>
                  <a:schemeClr val="tx1"/>
                </a:solidFill>
              </a:rPr>
              <a:t>For now, here is what you need to know:</a:t>
            </a:r>
          </a:p>
          <a:p>
            <a:pPr marL="342900" indent="-342900" algn="l">
              <a:buClr>
                <a:srgbClr val="0070C0"/>
              </a:buClr>
              <a:buSzPct val="80000"/>
              <a:buFont typeface="+mj-lt"/>
              <a:buAutoNum type="arabicPeriod"/>
            </a:pPr>
            <a:r>
              <a:rPr lang="en-US" sz="1800" dirty="0">
                <a:solidFill>
                  <a:schemeClr val="tx1"/>
                </a:solidFill>
              </a:rPr>
              <a:t>ANNs are built using what we call neurons.</a:t>
            </a:r>
          </a:p>
          <a:p>
            <a:pPr marL="342900" indent="-342900" algn="l">
              <a:buClr>
                <a:srgbClr val="0070C0"/>
              </a:buClr>
              <a:buSzPct val="80000"/>
              <a:buFont typeface="+mj-lt"/>
              <a:buAutoNum type="arabicPeriod"/>
            </a:pPr>
            <a:r>
              <a:rPr lang="en-US" sz="1800" dirty="0">
                <a:solidFill>
                  <a:schemeClr val="tx1"/>
                </a:solidFill>
              </a:rPr>
              <a:t>Neurons in an ANN are organized into what we call layers.</a:t>
            </a:r>
          </a:p>
          <a:p>
            <a:pPr marL="342900" indent="-342900" algn="l">
              <a:buClr>
                <a:srgbClr val="0070C0"/>
              </a:buClr>
              <a:buSzPct val="80000"/>
              <a:buFont typeface="+mj-lt"/>
              <a:buAutoNum type="arabicPeriod"/>
            </a:pPr>
            <a:r>
              <a:rPr lang="en-US" sz="1800" dirty="0">
                <a:solidFill>
                  <a:schemeClr val="tx1"/>
                </a:solidFill>
              </a:rPr>
              <a:t>Layers </a:t>
            </a:r>
            <a:r>
              <a:rPr lang="en-US" sz="1800" i="1" dirty="0">
                <a:solidFill>
                  <a:schemeClr val="tx1"/>
                </a:solidFill>
              </a:rPr>
              <a:t>within</a:t>
            </a:r>
            <a:r>
              <a:rPr lang="en-US" sz="1800" dirty="0">
                <a:solidFill>
                  <a:schemeClr val="tx1"/>
                </a:solidFill>
              </a:rPr>
              <a:t> an ANN (all but the input and output layers) are called hidden layers.</a:t>
            </a:r>
          </a:p>
          <a:p>
            <a:pPr marL="342900" indent="-342900" algn="l">
              <a:buClr>
                <a:srgbClr val="0070C0"/>
              </a:buClr>
              <a:buSzPct val="80000"/>
              <a:buFont typeface="+mj-lt"/>
              <a:buAutoNum type="arabicPeriod"/>
            </a:pPr>
            <a:r>
              <a:rPr lang="en-US" sz="1800" dirty="0">
                <a:solidFill>
                  <a:schemeClr val="tx1"/>
                </a:solidFill>
              </a:rPr>
              <a:t>If an ANN has more than one hidden layer, the ANN is said to be a deep ANN.</a:t>
            </a:r>
          </a:p>
          <a:p>
            <a:pPr marL="342900" indent="-342900" algn="l">
              <a:buClr>
                <a:srgbClr val="0070C0"/>
              </a:buClr>
              <a:buSzPct val="80000"/>
              <a:buFont typeface="Wingdings" pitchFamily="2" charset="2"/>
              <a:buChar char="u"/>
            </a:pPr>
            <a:r>
              <a:rPr lang="en-US" sz="1800" dirty="0">
                <a:solidFill>
                  <a:schemeClr val="tx1"/>
                </a:solidFill>
              </a:rPr>
              <a:t>In summary, deep learning uses ANNs that have multiple hidden layers. Keep this in mind as we move forward in this series, and it will become more clear as we continue our journey through deep learning.</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https://www.youtube.com/watch?v=gZmobeGL0Yg&amp;list=PLZbbT5o_s2xq7LwI2y8_QtvuXZedL6tQU</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633070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2.1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59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https://www.youtube.com/watch?v=gZmobeGL0Yg&amp;list=PLZbbT5o_s2xq7LwI2y8_QtvuXZedL6tQU</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7" name="Picture 6">
            <a:extLst>
              <a:ext uri="{FF2B5EF4-FFF2-40B4-BE49-F238E27FC236}">
                <a16:creationId xmlns:a16="http://schemas.microsoft.com/office/drawing/2014/main" id="{6A188B0C-3029-4212-9BA3-2262E7D87DB7}"/>
              </a:ext>
            </a:extLst>
          </p:cNvPr>
          <p:cNvPicPr>
            <a:picLocks noChangeAspect="1"/>
          </p:cNvPicPr>
          <p:nvPr/>
        </p:nvPicPr>
        <p:blipFill>
          <a:blip r:embed="rId3"/>
          <a:stretch>
            <a:fillRect/>
          </a:stretch>
        </p:blipFill>
        <p:spPr>
          <a:xfrm>
            <a:off x="1763688" y="1247775"/>
            <a:ext cx="6696075" cy="4362450"/>
          </a:xfrm>
          <a:prstGeom prst="rect">
            <a:avLst/>
          </a:prstGeom>
          <a:ln>
            <a:solidFill>
              <a:srgbClr val="C00000"/>
            </a:solidFill>
          </a:ln>
        </p:spPr>
      </p:pic>
    </p:spTree>
    <p:extLst>
      <p:ext uri="{BB962C8B-B14F-4D97-AF65-F5344CB8AC3E}">
        <p14:creationId xmlns:p14="http://schemas.microsoft.com/office/powerpoint/2010/main" val="3572236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https://www.youtube.com/watch?v=gZmobeGL0Yg&amp;list=PLZbbT5o_s2xq7LwI2y8_QtvuXZedL6tQU</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3" name="Picture 2">
            <a:extLst>
              <a:ext uri="{FF2B5EF4-FFF2-40B4-BE49-F238E27FC236}">
                <a16:creationId xmlns:a16="http://schemas.microsoft.com/office/drawing/2014/main" id="{39292587-23BD-4DB2-95D7-CFA44FFCCFFB}"/>
              </a:ext>
            </a:extLst>
          </p:cNvPr>
          <p:cNvPicPr>
            <a:picLocks noChangeAspect="1"/>
          </p:cNvPicPr>
          <p:nvPr/>
        </p:nvPicPr>
        <p:blipFill>
          <a:blip r:embed="rId3"/>
          <a:stretch>
            <a:fillRect/>
          </a:stretch>
        </p:blipFill>
        <p:spPr>
          <a:xfrm>
            <a:off x="1842313" y="1196753"/>
            <a:ext cx="6791325" cy="5381625"/>
          </a:xfrm>
          <a:prstGeom prst="rect">
            <a:avLst/>
          </a:prstGeom>
          <a:ln>
            <a:solidFill>
              <a:srgbClr val="C00000"/>
            </a:solidFill>
          </a:ln>
        </p:spPr>
      </p:pic>
    </p:spTree>
    <p:extLst>
      <p:ext uri="{BB962C8B-B14F-4D97-AF65-F5344CB8AC3E}">
        <p14:creationId xmlns:p14="http://schemas.microsoft.com/office/powerpoint/2010/main" val="2971309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https://www.youtube.com/watch?v=gZmobeGL0Yg&amp;list=PLZbbT5o_s2xq7LwI2y8_QtvuXZedL6tQU</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7" name="Picture 6">
            <a:extLst>
              <a:ext uri="{FF2B5EF4-FFF2-40B4-BE49-F238E27FC236}">
                <a16:creationId xmlns:a16="http://schemas.microsoft.com/office/drawing/2014/main" id="{55AB88C5-BAD3-4EB5-A2D5-2FACA91EAC5F}"/>
              </a:ext>
            </a:extLst>
          </p:cNvPr>
          <p:cNvPicPr>
            <a:picLocks noChangeAspect="1"/>
          </p:cNvPicPr>
          <p:nvPr/>
        </p:nvPicPr>
        <p:blipFill>
          <a:blip r:embed="rId3"/>
          <a:stretch>
            <a:fillRect/>
          </a:stretch>
        </p:blipFill>
        <p:spPr>
          <a:xfrm>
            <a:off x="2051720" y="1162548"/>
            <a:ext cx="5719207" cy="5614193"/>
          </a:xfrm>
          <a:prstGeom prst="rect">
            <a:avLst/>
          </a:prstGeom>
          <a:ln>
            <a:solidFill>
              <a:srgbClr val="C00000"/>
            </a:solidFill>
          </a:ln>
        </p:spPr>
      </p:pic>
    </p:spTree>
    <p:extLst>
      <p:ext uri="{BB962C8B-B14F-4D97-AF65-F5344CB8AC3E}">
        <p14:creationId xmlns:p14="http://schemas.microsoft.com/office/powerpoint/2010/main" val="1433370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https://www.youtube.com/watch?v=gZmobeGL0Yg&amp;list=PLZbbT5o_s2xq7LwI2y8_QtvuXZedL6tQU</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3" name="Picture 2">
            <a:extLst>
              <a:ext uri="{FF2B5EF4-FFF2-40B4-BE49-F238E27FC236}">
                <a16:creationId xmlns:a16="http://schemas.microsoft.com/office/drawing/2014/main" id="{0996B563-C792-428A-A7B7-3C6B9F9B9669}"/>
              </a:ext>
            </a:extLst>
          </p:cNvPr>
          <p:cNvPicPr>
            <a:picLocks noChangeAspect="1"/>
          </p:cNvPicPr>
          <p:nvPr/>
        </p:nvPicPr>
        <p:blipFill>
          <a:blip r:embed="rId3"/>
          <a:stretch>
            <a:fillRect/>
          </a:stretch>
        </p:blipFill>
        <p:spPr>
          <a:xfrm>
            <a:off x="1812325" y="1196753"/>
            <a:ext cx="6886575" cy="3324225"/>
          </a:xfrm>
          <a:prstGeom prst="rect">
            <a:avLst/>
          </a:prstGeom>
          <a:ln>
            <a:solidFill>
              <a:srgbClr val="C00000"/>
            </a:solidFill>
          </a:ln>
        </p:spPr>
      </p:pic>
    </p:spTree>
    <p:extLst>
      <p:ext uri="{BB962C8B-B14F-4D97-AF65-F5344CB8AC3E}">
        <p14:creationId xmlns:p14="http://schemas.microsoft.com/office/powerpoint/2010/main" val="3704275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3392</TotalTime>
  <Words>483</Words>
  <Application>Microsoft Office PowerPoint</Application>
  <PresentationFormat>On-screen Show (4:3)</PresentationFormat>
  <Paragraphs>55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佈景主題</vt:lpstr>
      <vt:lpstr>2 Deep Learning Explanation</vt:lpstr>
      <vt:lpstr>2 Deep Learning Explanation</vt:lpstr>
      <vt:lpstr>2 Deep Learning Explanation</vt:lpstr>
      <vt:lpstr>2.1 Quiz</vt:lpstr>
      <vt:lpstr>2.1 Quiz</vt:lpstr>
      <vt:lpstr>2.1 Quiz</vt:lpstr>
      <vt:lpstr>2.1 Quiz</vt:lpstr>
      <vt:lpstr>2.1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1466</cp:revision>
  <dcterms:created xsi:type="dcterms:W3CDTF">2018-09-28T16:40:41Z</dcterms:created>
  <dcterms:modified xsi:type="dcterms:W3CDTF">2020-06-04T18:15:51Z</dcterms:modified>
</cp:coreProperties>
</file>