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2" r:id="rId3"/>
    <p:sldId id="281" r:id="rId4"/>
    <p:sldId id="284" r:id="rId5"/>
    <p:sldId id="280" r:id="rId6"/>
    <p:sldId id="274" r:id="rId7"/>
    <p:sldId id="279" r:id="rId8"/>
    <p:sldId id="282" r:id="rId9"/>
    <p:sldId id="283" r:id="rId10"/>
    <p:sldId id="259"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jWT-AX9677k&amp;list=PLZbbT5o_s2xq7LwI2y8_QtvuXZedL6tQU&amp;index=9"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9 Learning Rate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Learning Rate</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19595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Learning Rate</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gradients will then get multiplied by the learning rate.</a:t>
            </a:r>
            <a:endParaRPr lang="en-US" altLang="en-US" sz="1800" dirty="0">
              <a:solidFill>
                <a:schemeClr val="tx1"/>
              </a:solidFill>
            </a:endParaRPr>
          </a:p>
          <a:p>
            <a:pPr marL="800100" lvl="1" indent="-342900" algn="l">
              <a:buClr>
                <a:srgbClr val="0070C0"/>
              </a:buClr>
              <a:buSzPct val="80000"/>
              <a:buFont typeface="Wingdings" pitchFamily="2" charset="2"/>
              <a:buChar char="u"/>
            </a:pPr>
            <a:r>
              <a:rPr lang="en-US" altLang="en-US" sz="1800" dirty="0">
                <a:solidFill>
                  <a:schemeClr val="tx1"/>
                </a:solidFill>
                <a:latin typeface="-apple-system"/>
              </a:rPr>
              <a:t>gradients * learning rate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This learning rate is a small number usually ranging between </a:t>
            </a:r>
            <a:r>
              <a:rPr lang="en-US" altLang="en-US" sz="1800" dirty="0">
                <a:solidFill>
                  <a:schemeClr val="tx1"/>
                </a:solidFill>
                <a:latin typeface="SFMono-Regular"/>
              </a:rPr>
              <a:t>0.01</a:t>
            </a:r>
            <a:r>
              <a:rPr lang="en-US" altLang="en-US" sz="1800" dirty="0">
                <a:solidFill>
                  <a:schemeClr val="tx1"/>
                </a:solidFill>
                <a:latin typeface="-apple-system"/>
              </a:rPr>
              <a:t> and </a:t>
            </a:r>
            <a:r>
              <a:rPr lang="en-US" altLang="en-US" sz="1800" dirty="0">
                <a:solidFill>
                  <a:schemeClr val="tx1"/>
                </a:solidFill>
                <a:latin typeface="SFMono-Regular"/>
              </a:rPr>
              <a:t>0.0001</a:t>
            </a:r>
            <a:r>
              <a:rPr lang="en-US" altLang="en-US" sz="1800" dirty="0">
                <a:solidFill>
                  <a:schemeClr val="tx1"/>
                </a:solidFill>
                <a:latin typeface="-apple-system"/>
              </a:rPr>
              <a:t>, but the actual value can vary, and any value we get for the gradient is going to become pretty small once we multiply it by the learning rate.</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4198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Learning Rate</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30396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Updating The Network's Weights</a:t>
            </a:r>
          </a:p>
          <a:p>
            <a:pPr marL="342900" indent="-342900" algn="l">
              <a:buClr>
                <a:srgbClr val="0070C0"/>
              </a:buClr>
              <a:buSzPct val="80000"/>
              <a:buFont typeface="Wingdings" pitchFamily="2" charset="2"/>
              <a:buChar char="u"/>
            </a:pPr>
            <a:r>
              <a:rPr lang="en-US" sz="1800" dirty="0">
                <a:solidFill>
                  <a:schemeClr val="tx1"/>
                </a:solidFill>
              </a:rPr>
              <a:t>Alright, so we get the value of this product for each gradient multiplied by the learning rate, and we then take each of these values and update the respective weights by subtracting this value from them.</a:t>
            </a:r>
          </a:p>
          <a:p>
            <a:pPr marL="800100" lvl="1" indent="-342900" algn="l">
              <a:buClr>
                <a:srgbClr val="0070C0"/>
              </a:buClr>
              <a:buSzPct val="80000"/>
              <a:buFont typeface="Wingdings" pitchFamily="2" charset="2"/>
              <a:buChar char="u"/>
            </a:pPr>
            <a:r>
              <a:rPr lang="en-US" sz="1800" dirty="0">
                <a:solidFill>
                  <a:schemeClr val="tx1"/>
                </a:solidFill>
              </a:rPr>
              <a:t>new weight = old weight - (learning rate * gradient)</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The value we choose for the learning rate is going to require some testing. </a:t>
            </a:r>
          </a:p>
          <a:p>
            <a:pPr marL="342900" indent="-342900" algn="l">
              <a:buClr>
                <a:srgbClr val="0070C0"/>
              </a:buClr>
              <a:buSzPct val="80000"/>
              <a:buFont typeface="Wingdings" pitchFamily="2" charset="2"/>
              <a:buChar char="u"/>
            </a:pPr>
            <a:r>
              <a:rPr lang="en-US" altLang="en-US" sz="1800" b="1" dirty="0">
                <a:solidFill>
                  <a:srgbClr val="C00000"/>
                </a:solidFill>
                <a:latin typeface="-apple-system"/>
              </a:rPr>
              <a:t>The learning rate is a </a:t>
            </a:r>
            <a:r>
              <a:rPr lang="en-US" altLang="en-US" sz="1800" b="1" i="1" dirty="0">
                <a:solidFill>
                  <a:srgbClr val="C00000"/>
                </a:solidFill>
                <a:latin typeface="-apple-system"/>
              </a:rPr>
              <a:t>hyperparameters.</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We have to test and tune </a:t>
            </a:r>
            <a:r>
              <a:rPr lang="en-US" altLang="en-US" sz="1800" b="1" dirty="0">
                <a:solidFill>
                  <a:srgbClr val="C00000"/>
                </a:solidFill>
                <a:latin typeface="-apple-system"/>
              </a:rPr>
              <a:t>learning rate (</a:t>
            </a:r>
            <a:r>
              <a:rPr lang="en-US" altLang="en-US" sz="1800" b="1" i="1" dirty="0">
                <a:solidFill>
                  <a:srgbClr val="C00000"/>
                </a:solidFill>
                <a:latin typeface="-apple-system"/>
              </a:rPr>
              <a:t>hyperparameters</a:t>
            </a:r>
            <a:r>
              <a:rPr lang="en-US" altLang="en-US" sz="1800" b="1" dirty="0">
                <a:solidFill>
                  <a:srgbClr val="C00000"/>
                </a:solidFill>
                <a:latin typeface="-apple-system"/>
              </a:rPr>
              <a:t>) </a:t>
            </a:r>
            <a:r>
              <a:rPr lang="en-US" altLang="en-US" sz="1800" dirty="0">
                <a:solidFill>
                  <a:schemeClr val="tx1"/>
                </a:solidFill>
                <a:latin typeface="-apple-system"/>
              </a:rPr>
              <a:t>with each model before we know exactly where we want to set it, but as mentioned earlier, a typical guideline is to set it somewhere between </a:t>
            </a:r>
            <a:r>
              <a:rPr lang="en-US" altLang="en-US" sz="1800" dirty="0">
                <a:solidFill>
                  <a:schemeClr val="tx1"/>
                </a:solidFill>
                <a:latin typeface="SFMono-Regular"/>
              </a:rPr>
              <a:t>0.01</a:t>
            </a:r>
            <a:r>
              <a:rPr lang="en-US" altLang="en-US" sz="1800" dirty="0">
                <a:solidFill>
                  <a:schemeClr val="tx1"/>
                </a:solidFill>
                <a:latin typeface="-apple-system"/>
              </a:rPr>
              <a:t> and </a:t>
            </a:r>
            <a:r>
              <a:rPr lang="en-US" altLang="en-US" sz="1800" dirty="0">
                <a:solidFill>
                  <a:schemeClr val="tx1"/>
                </a:solidFill>
                <a:latin typeface="SFMono-Regular"/>
              </a:rPr>
              <a:t>0.0001</a:t>
            </a:r>
            <a:r>
              <a:rPr lang="en-US" altLang="en-US" sz="1800" dirty="0">
                <a:solidFill>
                  <a:schemeClr val="tx1"/>
                </a:solidFill>
                <a:latin typeface="-apple-system"/>
              </a:rPr>
              <a:t>.</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3918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Learning Rate</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副標題 2">
            <a:extLst>
              <a:ext uri="{FF2B5EF4-FFF2-40B4-BE49-F238E27FC236}">
                <a16:creationId xmlns:a16="http://schemas.microsoft.com/office/drawing/2014/main" id="{2EC5E6C0-CD4C-4C0A-BAFD-95439D0F1E62}"/>
              </a:ext>
            </a:extLst>
          </p:cNvPr>
          <p:cNvSpPr txBox="1">
            <a:spLocks/>
          </p:cNvSpPr>
          <p:nvPr/>
        </p:nvSpPr>
        <p:spPr>
          <a:xfrm>
            <a:off x="700336" y="1829506"/>
            <a:ext cx="7472064" cy="303965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0" fontAlgn="base" hangingPunct="0">
              <a:spcBef>
                <a:spcPct val="0"/>
              </a:spcBef>
              <a:spcAft>
                <a:spcPct val="0"/>
              </a:spcAft>
            </a:pPr>
            <a:r>
              <a:rPr lang="en-US" altLang="en-US" sz="1800" dirty="0">
                <a:solidFill>
                  <a:srgbClr val="383A42"/>
                </a:solidFill>
                <a:latin typeface="SFMono-Regular"/>
              </a:rPr>
              <a:t>model </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a:solidFill>
                  <a:srgbClr val="C18401"/>
                </a:solidFill>
                <a:latin typeface="SFMono-Regular"/>
              </a:rPr>
              <a:t>Sequential</a:t>
            </a:r>
            <a:r>
              <a:rPr lang="en-US" altLang="en-US" sz="1800" dirty="0">
                <a:solidFill>
                  <a:srgbClr val="666600"/>
                </a:solidFill>
                <a:latin typeface="SFMono-Regular"/>
              </a:rPr>
              <a:t>([</a:t>
            </a:r>
            <a:r>
              <a:rPr lang="en-US" altLang="en-US" sz="1800" dirty="0">
                <a:solidFill>
                  <a:srgbClr val="383A42"/>
                </a:solidFill>
                <a:latin typeface="SFMono-Regular"/>
              </a:rPr>
              <a:t> </a:t>
            </a:r>
          </a:p>
          <a:p>
            <a:pPr algn="l" eaLnBrk="0" fontAlgn="base" hangingPunct="0">
              <a:spcBef>
                <a:spcPct val="0"/>
              </a:spcBef>
              <a:spcAft>
                <a:spcPct val="0"/>
              </a:spcAft>
            </a:pPr>
            <a:r>
              <a:rPr lang="en-US" altLang="en-US" sz="1800" dirty="0">
                <a:solidFill>
                  <a:srgbClr val="383A42"/>
                </a:solidFill>
                <a:latin typeface="SFMono-Regular"/>
              </a:rPr>
              <a:t>    </a:t>
            </a:r>
            <a:r>
              <a:rPr lang="en-US" altLang="en-US" sz="1800" dirty="0">
                <a:solidFill>
                  <a:srgbClr val="C18401"/>
                </a:solidFill>
                <a:latin typeface="SFMono-Regular"/>
              </a:rPr>
              <a:t>Dense</a:t>
            </a:r>
            <a:r>
              <a:rPr lang="en-US" altLang="en-US" sz="1800" dirty="0">
                <a:solidFill>
                  <a:srgbClr val="666600"/>
                </a:solidFill>
                <a:latin typeface="SFMono-Regular"/>
              </a:rPr>
              <a:t>(</a:t>
            </a:r>
            <a:r>
              <a:rPr lang="en-US" altLang="en-US" sz="1800" dirty="0">
                <a:solidFill>
                  <a:srgbClr val="383A42"/>
                </a:solidFill>
                <a:latin typeface="SFMono-Regular"/>
              </a:rPr>
              <a:t>units</a:t>
            </a:r>
            <a:r>
              <a:rPr lang="en-US" altLang="en-US" sz="1800" dirty="0">
                <a:solidFill>
                  <a:srgbClr val="666600"/>
                </a:solidFill>
                <a:latin typeface="SFMono-Regular"/>
              </a:rPr>
              <a:t>=</a:t>
            </a:r>
            <a:r>
              <a:rPr lang="en-US" altLang="en-US" sz="1800" dirty="0">
                <a:solidFill>
                  <a:srgbClr val="006666"/>
                </a:solidFill>
                <a:latin typeface="SFMono-Regular"/>
              </a:rPr>
              <a:t>16</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input_shape</a:t>
            </a:r>
            <a:r>
              <a:rPr lang="en-US" altLang="en-US" sz="1800" dirty="0">
                <a:solidFill>
                  <a:srgbClr val="666600"/>
                </a:solidFill>
                <a:latin typeface="SFMono-Regular"/>
              </a:rPr>
              <a:t>=(</a:t>
            </a:r>
            <a:r>
              <a:rPr lang="en-US" altLang="en-US" sz="1800" dirty="0">
                <a:solidFill>
                  <a:srgbClr val="006666"/>
                </a:solidFill>
                <a:latin typeface="SFMono-Regular"/>
              </a:rPr>
              <a:t>1</a:t>
            </a:r>
            <a:r>
              <a:rPr lang="en-US" altLang="en-US" sz="1800" dirty="0">
                <a:solidFill>
                  <a:srgbClr val="666600"/>
                </a:solidFill>
                <a:latin typeface="SFMono-Regular"/>
              </a:rPr>
              <a:t>,),</a:t>
            </a:r>
            <a:r>
              <a:rPr lang="en-US" altLang="en-US" sz="1800" dirty="0">
                <a:solidFill>
                  <a:srgbClr val="383A42"/>
                </a:solidFill>
                <a:latin typeface="SFMono-Regular"/>
              </a:rPr>
              <a:t> activation</a:t>
            </a:r>
            <a:r>
              <a:rPr lang="en-US" altLang="en-US" sz="1800" dirty="0">
                <a:solidFill>
                  <a:srgbClr val="666600"/>
                </a:solidFill>
                <a:latin typeface="SFMono-Regular"/>
              </a:rPr>
              <a:t>=</a:t>
            </a:r>
            <a:r>
              <a:rPr lang="en-US" altLang="en-US" sz="1800" dirty="0">
                <a:solidFill>
                  <a:srgbClr val="50A14F"/>
                </a:solidFill>
                <a:latin typeface="SFMono-Regular"/>
              </a:rPr>
              <a:t>'</a:t>
            </a:r>
            <a:r>
              <a:rPr lang="en-US" altLang="en-US" sz="1800" dirty="0" err="1">
                <a:solidFill>
                  <a:srgbClr val="50A14F"/>
                </a:solidFill>
                <a:latin typeface="SFMono-Regular"/>
              </a:rPr>
              <a:t>relu</a:t>
            </a:r>
            <a:r>
              <a:rPr lang="en-US" altLang="en-US" sz="1800" dirty="0">
                <a:solidFill>
                  <a:srgbClr val="50A14F"/>
                </a:solidFill>
                <a:latin typeface="SFMono-Regular"/>
              </a:rPr>
              <a:t>’</a:t>
            </a:r>
            <a:r>
              <a:rPr lang="en-US" altLang="en-US" sz="1800" dirty="0">
                <a:solidFill>
                  <a:srgbClr val="666600"/>
                </a:solidFill>
                <a:latin typeface="SFMono-Regular"/>
              </a:rPr>
              <a:t>),</a:t>
            </a:r>
            <a:r>
              <a:rPr lang="en-US" altLang="en-US" sz="1800" dirty="0">
                <a:solidFill>
                  <a:srgbClr val="383A42"/>
                </a:solidFill>
                <a:latin typeface="SFMono-Regular"/>
              </a:rPr>
              <a:t> </a:t>
            </a:r>
          </a:p>
          <a:p>
            <a:pPr algn="l" eaLnBrk="0" fontAlgn="base" hangingPunct="0">
              <a:spcBef>
                <a:spcPct val="0"/>
              </a:spcBef>
              <a:spcAft>
                <a:spcPct val="0"/>
              </a:spcAft>
            </a:pPr>
            <a:r>
              <a:rPr lang="en-US" altLang="en-US" sz="1800" dirty="0">
                <a:solidFill>
                  <a:srgbClr val="383A42"/>
                </a:solidFill>
                <a:latin typeface="SFMono-Regular"/>
              </a:rPr>
              <a:t>    </a:t>
            </a:r>
            <a:r>
              <a:rPr lang="en-US" altLang="en-US" sz="1800" dirty="0">
                <a:solidFill>
                  <a:srgbClr val="C18401"/>
                </a:solidFill>
                <a:latin typeface="SFMono-Regular"/>
              </a:rPr>
              <a:t>Dense</a:t>
            </a:r>
            <a:r>
              <a:rPr lang="en-US" altLang="en-US" sz="1800" dirty="0">
                <a:solidFill>
                  <a:srgbClr val="666600"/>
                </a:solidFill>
                <a:latin typeface="SFMono-Regular"/>
              </a:rPr>
              <a:t>(</a:t>
            </a:r>
            <a:r>
              <a:rPr lang="en-US" altLang="en-US" sz="1800" dirty="0">
                <a:solidFill>
                  <a:srgbClr val="383A42"/>
                </a:solidFill>
                <a:latin typeface="SFMono-Regular"/>
              </a:rPr>
              <a:t>units</a:t>
            </a:r>
            <a:r>
              <a:rPr lang="en-US" altLang="en-US" sz="1800" dirty="0">
                <a:solidFill>
                  <a:srgbClr val="666600"/>
                </a:solidFill>
                <a:latin typeface="SFMono-Regular"/>
              </a:rPr>
              <a:t>=</a:t>
            </a:r>
            <a:r>
              <a:rPr lang="en-US" altLang="en-US" sz="1800" dirty="0">
                <a:solidFill>
                  <a:srgbClr val="006666"/>
                </a:solidFill>
                <a:latin typeface="SFMono-Regular"/>
              </a:rPr>
              <a:t>32</a:t>
            </a:r>
            <a:r>
              <a:rPr lang="en-US" altLang="en-US" sz="1800" dirty="0">
                <a:solidFill>
                  <a:srgbClr val="666600"/>
                </a:solidFill>
                <a:latin typeface="SFMono-Regular"/>
              </a:rPr>
              <a:t>,</a:t>
            </a:r>
            <a:r>
              <a:rPr lang="en-US" altLang="en-US" sz="1800" dirty="0">
                <a:solidFill>
                  <a:srgbClr val="383A42"/>
                </a:solidFill>
                <a:latin typeface="SFMono-Regular"/>
              </a:rPr>
              <a:t> activation</a:t>
            </a:r>
            <a:r>
              <a:rPr lang="en-US" altLang="en-US" sz="1800" dirty="0">
                <a:solidFill>
                  <a:srgbClr val="666600"/>
                </a:solidFill>
                <a:latin typeface="SFMono-Regular"/>
              </a:rPr>
              <a:t>=</a:t>
            </a:r>
            <a:r>
              <a:rPr lang="en-US" altLang="en-US" sz="1800" dirty="0">
                <a:solidFill>
                  <a:srgbClr val="50A14F"/>
                </a:solidFill>
                <a:latin typeface="SFMono-Regular"/>
              </a:rPr>
              <a:t>'</a:t>
            </a:r>
            <a:r>
              <a:rPr lang="en-US" altLang="en-US" sz="1800" dirty="0" err="1">
                <a:solidFill>
                  <a:srgbClr val="50A14F"/>
                </a:solidFill>
                <a:latin typeface="SFMono-Regular"/>
              </a:rPr>
              <a:t>relu</a:t>
            </a:r>
            <a:r>
              <a:rPr lang="en-US" altLang="en-US" sz="1800" dirty="0">
                <a:solidFill>
                  <a:srgbClr val="50A14F"/>
                </a:solidFill>
                <a:latin typeface="SFMono-Regular"/>
              </a:rPr>
              <a:t>'</a:t>
            </a:r>
            <a:r>
              <a:rPr lang="en-US" altLang="en-US" sz="1800" dirty="0">
                <a:solidFill>
                  <a:srgbClr val="666600"/>
                </a:solidFill>
                <a:latin typeface="SFMono-Regular"/>
              </a:rPr>
              <a:t>,</a:t>
            </a:r>
            <a:r>
              <a:rPr lang="en-US" altLang="en-US" sz="1800" dirty="0">
                <a:solidFill>
                  <a:srgbClr val="383A42"/>
                </a:solidFill>
                <a:latin typeface="SFMono-Regular"/>
              </a:rPr>
              <a:t> </a:t>
            </a:r>
            <a:r>
              <a:rPr lang="en-US" altLang="en-US" sz="1800" dirty="0" err="1">
                <a:solidFill>
                  <a:srgbClr val="383A42"/>
                </a:solidFill>
                <a:latin typeface="SFMono-Regular"/>
              </a:rPr>
              <a:t>kernel_regularizer</a:t>
            </a:r>
            <a:r>
              <a:rPr lang="en-US" altLang="en-US" sz="1800" dirty="0">
                <a:solidFill>
                  <a:srgbClr val="666600"/>
                </a:solidFill>
                <a:latin typeface="SFMono-Regular"/>
              </a:rPr>
              <a:t>=</a:t>
            </a:r>
            <a:r>
              <a:rPr lang="en-US" altLang="en-US" sz="1800" dirty="0">
                <a:solidFill>
                  <a:srgbClr val="383A42"/>
                </a:solidFill>
                <a:latin typeface="SFMono-Regular"/>
              </a:rPr>
              <a:t>regularizers</a:t>
            </a:r>
            <a:r>
              <a:rPr lang="en-US" altLang="en-US" sz="1800" dirty="0">
                <a:solidFill>
                  <a:srgbClr val="666600"/>
                </a:solidFill>
                <a:latin typeface="SFMono-Regular"/>
              </a:rPr>
              <a:t>.</a:t>
            </a:r>
            <a:r>
              <a:rPr lang="en-US" altLang="en-US" sz="1800" dirty="0">
                <a:solidFill>
                  <a:srgbClr val="383A42"/>
                </a:solidFill>
                <a:latin typeface="SFMono-Regular"/>
              </a:rPr>
              <a:t>l2</a:t>
            </a:r>
            <a:r>
              <a:rPr lang="en-US" altLang="en-US" sz="1800" dirty="0">
                <a:solidFill>
                  <a:srgbClr val="666600"/>
                </a:solidFill>
                <a:latin typeface="SFMono-Regular"/>
              </a:rPr>
              <a:t>(</a:t>
            </a:r>
            <a:r>
              <a:rPr lang="en-US" altLang="en-US" sz="1800" dirty="0">
                <a:solidFill>
                  <a:srgbClr val="006666"/>
                </a:solidFill>
                <a:latin typeface="SFMono-Regular"/>
              </a:rPr>
              <a:t>0.01</a:t>
            </a:r>
            <a:r>
              <a:rPr lang="en-US" altLang="en-US" sz="1800" dirty="0">
                <a:solidFill>
                  <a:srgbClr val="666600"/>
                </a:solidFill>
                <a:latin typeface="SFMono-Regular"/>
              </a:rPr>
              <a:t>)),</a:t>
            </a:r>
            <a:r>
              <a:rPr lang="en-US" altLang="en-US" sz="1800" dirty="0">
                <a:solidFill>
                  <a:srgbClr val="383A42"/>
                </a:solidFill>
                <a:latin typeface="SFMono-Regular"/>
              </a:rPr>
              <a:t> </a:t>
            </a:r>
          </a:p>
          <a:p>
            <a:pPr algn="l" eaLnBrk="0" fontAlgn="base" hangingPunct="0">
              <a:spcBef>
                <a:spcPct val="0"/>
              </a:spcBef>
              <a:spcAft>
                <a:spcPct val="0"/>
              </a:spcAft>
            </a:pPr>
            <a:r>
              <a:rPr lang="en-US" altLang="en-US" sz="1800" dirty="0">
                <a:solidFill>
                  <a:srgbClr val="383A42"/>
                </a:solidFill>
                <a:latin typeface="SFMono-Regular"/>
              </a:rPr>
              <a:t>    </a:t>
            </a:r>
            <a:r>
              <a:rPr lang="en-US" altLang="en-US" sz="1800" dirty="0">
                <a:solidFill>
                  <a:srgbClr val="C18401"/>
                </a:solidFill>
                <a:latin typeface="SFMono-Regular"/>
              </a:rPr>
              <a:t>Dense</a:t>
            </a:r>
            <a:r>
              <a:rPr lang="en-US" altLang="en-US" sz="1800" dirty="0">
                <a:solidFill>
                  <a:srgbClr val="666600"/>
                </a:solidFill>
                <a:latin typeface="SFMono-Regular"/>
              </a:rPr>
              <a:t>(</a:t>
            </a:r>
            <a:r>
              <a:rPr lang="en-US" altLang="en-US" sz="1800" dirty="0">
                <a:solidFill>
                  <a:srgbClr val="383A42"/>
                </a:solidFill>
                <a:latin typeface="SFMono-Regular"/>
              </a:rPr>
              <a:t>units</a:t>
            </a:r>
            <a:r>
              <a:rPr lang="en-US" altLang="en-US" sz="1800" dirty="0">
                <a:solidFill>
                  <a:srgbClr val="666600"/>
                </a:solidFill>
                <a:latin typeface="SFMono-Regular"/>
              </a:rPr>
              <a:t>=</a:t>
            </a:r>
            <a:r>
              <a:rPr lang="en-US" altLang="en-US" sz="1800" dirty="0">
                <a:solidFill>
                  <a:srgbClr val="006666"/>
                </a:solidFill>
                <a:latin typeface="SFMono-Regular"/>
              </a:rPr>
              <a:t>2</a:t>
            </a:r>
            <a:r>
              <a:rPr lang="en-US" altLang="en-US" sz="1800" dirty="0">
                <a:solidFill>
                  <a:srgbClr val="666600"/>
                </a:solidFill>
                <a:latin typeface="SFMono-Regular"/>
              </a:rPr>
              <a:t>,</a:t>
            </a:r>
            <a:r>
              <a:rPr lang="en-US" altLang="en-US" sz="1800" dirty="0">
                <a:solidFill>
                  <a:srgbClr val="383A42"/>
                </a:solidFill>
                <a:latin typeface="SFMono-Regular"/>
              </a:rPr>
              <a:t> activation</a:t>
            </a:r>
            <a:r>
              <a:rPr lang="en-US" altLang="en-US" sz="1800" dirty="0">
                <a:solidFill>
                  <a:srgbClr val="666600"/>
                </a:solidFill>
                <a:latin typeface="SFMono-Regular"/>
              </a:rPr>
              <a:t>=</a:t>
            </a:r>
            <a:r>
              <a:rPr lang="en-US" altLang="en-US" sz="1800" dirty="0">
                <a:solidFill>
                  <a:srgbClr val="50A14F"/>
                </a:solidFill>
                <a:latin typeface="SFMono-Regular"/>
              </a:rPr>
              <a:t>'sigmoid’</a:t>
            </a:r>
            <a:r>
              <a:rPr lang="en-US" altLang="en-US" sz="1800" dirty="0">
                <a:solidFill>
                  <a:srgbClr val="666600"/>
                </a:solidFill>
                <a:latin typeface="SFMono-Regular"/>
              </a:rPr>
              <a:t>)</a:t>
            </a:r>
            <a:r>
              <a:rPr lang="en-US" altLang="en-US" sz="1800" dirty="0">
                <a:solidFill>
                  <a:srgbClr val="383A42"/>
                </a:solidFill>
                <a:latin typeface="SFMono-Regular"/>
              </a:rPr>
              <a:t> </a:t>
            </a:r>
          </a:p>
          <a:p>
            <a:pPr algn="l" eaLnBrk="0" fontAlgn="base" hangingPunct="0">
              <a:spcBef>
                <a:spcPct val="0"/>
              </a:spcBef>
              <a:spcAft>
                <a:spcPct val="0"/>
              </a:spcAft>
            </a:pPr>
            <a:r>
              <a:rPr lang="en-US" altLang="en-US" sz="1800" dirty="0">
                <a:solidFill>
                  <a:srgbClr val="666600"/>
                </a:solidFill>
                <a:latin typeface="SFMono-Regular"/>
              </a:rPr>
              <a:t>])</a:t>
            </a:r>
            <a:r>
              <a:rPr lang="en-US" altLang="en-US" sz="1800" dirty="0">
                <a:solidFill>
                  <a:srgbClr val="383A42"/>
                </a:solidFill>
                <a:latin typeface="SFMono-Regular"/>
              </a:rPr>
              <a:t> </a:t>
            </a:r>
          </a:p>
          <a:p>
            <a:pPr algn="l" eaLnBrk="0" fontAlgn="base" hangingPunct="0">
              <a:spcBef>
                <a:spcPct val="0"/>
              </a:spcBef>
              <a:spcAft>
                <a:spcPct val="0"/>
              </a:spcAft>
            </a:pPr>
            <a:endParaRPr lang="en-US" altLang="en-US" sz="1800" dirty="0">
              <a:solidFill>
                <a:srgbClr val="383A42"/>
              </a:solidFill>
              <a:latin typeface="SFMono-Regular"/>
            </a:endParaRPr>
          </a:p>
          <a:p>
            <a:pPr algn="l" eaLnBrk="0" fontAlgn="base" hangingPunct="0">
              <a:spcBef>
                <a:spcPct val="0"/>
              </a:spcBef>
              <a:spcAft>
                <a:spcPct val="0"/>
              </a:spcAft>
            </a:pPr>
            <a:r>
              <a:rPr lang="en-US" altLang="en-US" sz="1800" dirty="0" err="1">
                <a:solidFill>
                  <a:srgbClr val="383A42"/>
                </a:solidFill>
                <a:latin typeface="SFMono-Regular"/>
              </a:rPr>
              <a:t>model</a:t>
            </a:r>
            <a:r>
              <a:rPr lang="en-US" altLang="en-US" sz="1800" dirty="0" err="1">
                <a:solidFill>
                  <a:srgbClr val="666600"/>
                </a:solidFill>
                <a:latin typeface="SFMono-Regular"/>
              </a:rPr>
              <a:t>.</a:t>
            </a:r>
            <a:r>
              <a:rPr lang="en-US" altLang="en-US" sz="1800" dirty="0" err="1">
                <a:solidFill>
                  <a:srgbClr val="383A42"/>
                </a:solidFill>
                <a:latin typeface="SFMono-Regular"/>
              </a:rPr>
              <a:t>compile</a:t>
            </a:r>
            <a:r>
              <a:rPr lang="en-US" altLang="en-US" sz="1800" dirty="0">
                <a:solidFill>
                  <a:srgbClr val="666600"/>
                </a:solidFill>
                <a:latin typeface="SFMono-Regular"/>
              </a:rPr>
              <a:t>(</a:t>
            </a:r>
            <a:r>
              <a:rPr lang="en-US" altLang="en-US" sz="1800" dirty="0">
                <a:solidFill>
                  <a:srgbClr val="383A42"/>
                </a:solidFill>
                <a:latin typeface="SFMono-Regular"/>
              </a:rPr>
              <a:t>optimizer</a:t>
            </a:r>
            <a:r>
              <a:rPr lang="en-US" altLang="en-US" sz="1800" dirty="0">
                <a:solidFill>
                  <a:srgbClr val="666600"/>
                </a:solidFill>
                <a:latin typeface="SFMono-Regular"/>
              </a:rPr>
              <a:t>=</a:t>
            </a:r>
            <a:r>
              <a:rPr lang="en-US" altLang="en-US" sz="1800" dirty="0">
                <a:solidFill>
                  <a:srgbClr val="383A42"/>
                </a:solidFill>
                <a:latin typeface="SFMono-Regular"/>
              </a:rPr>
              <a:t> </a:t>
            </a:r>
          </a:p>
          <a:p>
            <a:pPr algn="l" eaLnBrk="0" fontAlgn="base" hangingPunct="0">
              <a:spcBef>
                <a:spcPct val="0"/>
              </a:spcBef>
              <a:spcAft>
                <a:spcPct val="0"/>
              </a:spcAft>
            </a:pPr>
            <a:r>
              <a:rPr lang="en-US" altLang="en-US" sz="1800" dirty="0">
                <a:solidFill>
                  <a:srgbClr val="383A42"/>
                </a:solidFill>
                <a:latin typeface="SFMono-Regular"/>
              </a:rPr>
              <a:t>    </a:t>
            </a:r>
            <a:r>
              <a:rPr lang="en-US" altLang="en-US" sz="1800" dirty="0">
                <a:solidFill>
                  <a:srgbClr val="C18401"/>
                </a:solidFill>
                <a:latin typeface="SFMono-Regular"/>
              </a:rPr>
              <a:t>Adam</a:t>
            </a:r>
            <a:r>
              <a:rPr lang="en-US" altLang="en-US" sz="1800" dirty="0">
                <a:solidFill>
                  <a:srgbClr val="666600"/>
                </a:solidFill>
                <a:latin typeface="SFMono-Regular"/>
              </a:rPr>
              <a:t>(</a:t>
            </a:r>
            <a:r>
              <a:rPr lang="en-US" altLang="en-US" sz="1800" dirty="0" err="1">
                <a:solidFill>
                  <a:srgbClr val="383A42"/>
                </a:solidFill>
                <a:latin typeface="SFMono-Regular"/>
              </a:rPr>
              <a:t>learning_rate</a:t>
            </a:r>
            <a:r>
              <a:rPr lang="en-US" altLang="en-US" sz="1800" dirty="0">
                <a:solidFill>
                  <a:srgbClr val="666600"/>
                </a:solidFill>
                <a:latin typeface="SFMono-Regular"/>
              </a:rPr>
              <a:t>=</a:t>
            </a:r>
            <a:r>
              <a:rPr lang="en-US" altLang="en-US" sz="1800" dirty="0">
                <a:solidFill>
                  <a:srgbClr val="006666"/>
                </a:solidFill>
                <a:latin typeface="SFMono-Regular"/>
              </a:rPr>
              <a:t>0.0001</a:t>
            </a:r>
            <a:r>
              <a:rPr lang="en-US" altLang="en-US" sz="1800" dirty="0">
                <a:solidFill>
                  <a:srgbClr val="666600"/>
                </a:solidFill>
                <a:latin typeface="SFMono-Regular"/>
              </a:rPr>
              <a:t>),</a:t>
            </a:r>
            <a:r>
              <a:rPr lang="en-US" altLang="en-US" sz="1800" dirty="0">
                <a:solidFill>
                  <a:srgbClr val="383A42"/>
                </a:solidFill>
                <a:latin typeface="SFMono-Regular"/>
              </a:rPr>
              <a:t> </a:t>
            </a:r>
          </a:p>
          <a:p>
            <a:pPr algn="l" eaLnBrk="0" fontAlgn="base" hangingPunct="0">
              <a:spcBef>
                <a:spcPct val="0"/>
              </a:spcBef>
              <a:spcAft>
                <a:spcPct val="0"/>
              </a:spcAft>
            </a:pPr>
            <a:r>
              <a:rPr lang="en-US" altLang="en-US" sz="1800" dirty="0">
                <a:solidFill>
                  <a:srgbClr val="383A42"/>
                </a:solidFill>
                <a:latin typeface="SFMono-Regular"/>
              </a:rPr>
              <a:t>    loss</a:t>
            </a:r>
            <a:r>
              <a:rPr lang="en-US" altLang="en-US" sz="1800" dirty="0">
                <a:solidFill>
                  <a:srgbClr val="666600"/>
                </a:solidFill>
                <a:latin typeface="SFMono-Regular"/>
              </a:rPr>
              <a:t>=</a:t>
            </a:r>
            <a:r>
              <a:rPr lang="en-US" altLang="en-US" sz="1800" dirty="0">
                <a:solidFill>
                  <a:srgbClr val="50A14F"/>
                </a:solidFill>
                <a:latin typeface="SFMono-Regular"/>
              </a:rPr>
              <a:t>'</a:t>
            </a:r>
            <a:r>
              <a:rPr lang="en-US" altLang="en-US" sz="1800" dirty="0" err="1">
                <a:solidFill>
                  <a:srgbClr val="50A14F"/>
                </a:solidFill>
                <a:latin typeface="SFMono-Regular"/>
              </a:rPr>
              <a:t>sparse_categorical_crossentropy</a:t>
            </a:r>
            <a:r>
              <a:rPr lang="en-US" altLang="en-US" sz="1800" dirty="0">
                <a:solidFill>
                  <a:srgbClr val="50A14F"/>
                </a:solidFill>
                <a:latin typeface="SFMono-Regular"/>
              </a:rPr>
              <a:t>’</a:t>
            </a:r>
            <a:r>
              <a:rPr lang="en-US" altLang="en-US" sz="1800" dirty="0">
                <a:solidFill>
                  <a:srgbClr val="666600"/>
                </a:solidFill>
                <a:latin typeface="SFMono-Regular"/>
              </a:rPr>
              <a:t>,</a:t>
            </a:r>
          </a:p>
          <a:p>
            <a:pPr algn="l" eaLnBrk="0" fontAlgn="base" hangingPunct="0">
              <a:spcBef>
                <a:spcPct val="0"/>
              </a:spcBef>
              <a:spcAft>
                <a:spcPct val="0"/>
              </a:spcAft>
            </a:pPr>
            <a:r>
              <a:rPr lang="en-US" altLang="en-US" sz="1800" dirty="0">
                <a:solidFill>
                  <a:srgbClr val="383A42"/>
                </a:solidFill>
                <a:latin typeface="SFMono-Regular"/>
              </a:rPr>
              <a:t>    metrics</a:t>
            </a:r>
            <a:r>
              <a:rPr lang="en-US" altLang="en-US" sz="1800" dirty="0">
                <a:solidFill>
                  <a:srgbClr val="666600"/>
                </a:solidFill>
                <a:latin typeface="SFMono-Regular"/>
              </a:rPr>
              <a:t>=[</a:t>
            </a:r>
            <a:r>
              <a:rPr lang="en-US" altLang="en-US" sz="1800" dirty="0">
                <a:solidFill>
                  <a:srgbClr val="50A14F"/>
                </a:solidFill>
                <a:latin typeface="SFMono-Regular"/>
              </a:rPr>
              <a:t>'accuracy’</a:t>
            </a:r>
            <a:r>
              <a:rPr lang="en-US" altLang="en-US" sz="1800" dirty="0">
                <a:solidFill>
                  <a:srgbClr val="666600"/>
                </a:solidFill>
                <a:latin typeface="SFMono-Regular"/>
              </a:rPr>
              <a:t>]</a:t>
            </a:r>
            <a:r>
              <a:rPr lang="en-US" altLang="en-US" sz="1800" dirty="0">
                <a:solidFill>
                  <a:srgbClr val="383A42"/>
                </a:solidFill>
                <a:latin typeface="SFMono-Regular"/>
              </a:rPr>
              <a:t> </a:t>
            </a:r>
          </a:p>
          <a:p>
            <a:pPr algn="l" eaLnBrk="0" fontAlgn="base" hangingPunct="0">
              <a:spcBef>
                <a:spcPct val="0"/>
              </a:spcBef>
              <a:spcAft>
                <a:spcPct val="0"/>
              </a:spcAft>
            </a:pPr>
            <a:r>
              <a:rPr lang="en-US" altLang="en-US" sz="1800" dirty="0">
                <a:solidFill>
                  <a:srgbClr val="666600"/>
                </a:solidFill>
                <a:latin typeface="SFMono-Regular"/>
              </a:rPr>
              <a:t>)</a:t>
            </a:r>
            <a:endParaRPr lang="en-US" altLang="en-US" sz="2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97175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Learning Rate</a:t>
            </a:r>
            <a:endParaRPr lang="zh-TW" altLang="en-US" b="1" dirty="0">
              <a:solidFill>
                <a:srgbClr val="FFFF00"/>
              </a:solidFill>
            </a:endParaRPr>
          </a:p>
        </p:txBody>
      </p:sp>
      <p:sp>
        <p:nvSpPr>
          <p:cNvPr id="3" name="副標題 2"/>
          <p:cNvSpPr>
            <a:spLocks noGrp="1"/>
          </p:cNvSpPr>
          <p:nvPr>
            <p:ph type="subTitle" idx="1"/>
          </p:nvPr>
        </p:nvSpPr>
        <p:spPr>
          <a:xfrm>
            <a:off x="457200" y="1325450"/>
            <a:ext cx="8352928" cy="27516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endParaRPr lang="en-US" sz="1800" b="1"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rPr>
              <a:t>With the line where we’re compiling our model, we can see that the first parameter we’re specifying is our optimizer. In this case, we’re using Adam as the optimizer for this model.</a:t>
            </a:r>
          </a:p>
          <a:p>
            <a:pPr marL="342900" indent="-342900" algn="l">
              <a:buClr>
                <a:srgbClr val="0070C0"/>
              </a:buClr>
              <a:buSzPct val="80000"/>
              <a:buFont typeface="Wingdings" pitchFamily="2" charset="2"/>
              <a:buChar char="u"/>
            </a:pPr>
            <a:r>
              <a:rPr lang="en-US" altLang="en-US" sz="1800" dirty="0">
                <a:solidFill>
                  <a:schemeClr val="tx1"/>
                </a:solidFill>
              </a:rPr>
              <a:t>Now to our optimizer, we can optionally pass our learning rate by specifying the </a:t>
            </a:r>
            <a:r>
              <a:rPr lang="en-US" altLang="en-US" sz="1800" dirty="0" err="1">
                <a:solidFill>
                  <a:schemeClr val="tx1"/>
                </a:solidFill>
              </a:rPr>
              <a:t>lr</a:t>
            </a:r>
            <a:r>
              <a:rPr lang="en-US" altLang="en-US" sz="1800" dirty="0">
                <a:solidFill>
                  <a:schemeClr val="tx1"/>
                </a:solidFill>
              </a:rPr>
              <a:t> parameter. </a:t>
            </a:r>
          </a:p>
          <a:p>
            <a:pPr marL="342900" indent="-342900" algn="l">
              <a:buClr>
                <a:srgbClr val="0070C0"/>
              </a:buClr>
              <a:buSzPct val="80000"/>
              <a:buFont typeface="Wingdings" pitchFamily="2" charset="2"/>
              <a:buChar char="u"/>
            </a:pPr>
            <a:r>
              <a:rPr lang="en-US" altLang="en-US" sz="1800" dirty="0">
                <a:solidFill>
                  <a:schemeClr val="tx1"/>
                </a:solidFill>
              </a:rPr>
              <a:t>We can see that here we’re specifying 0.0001 as the learning rate.</a:t>
            </a:r>
          </a:p>
          <a:p>
            <a:pPr marL="342900" indent="-342900" algn="l">
              <a:buClr>
                <a:srgbClr val="0070C0"/>
              </a:buClr>
              <a:buSzPct val="80000"/>
              <a:buFont typeface="Wingdings" pitchFamily="2" charset="2"/>
              <a:buChar char="u"/>
            </a:pPr>
            <a:r>
              <a:rPr lang="en-US" sz="1800" dirty="0">
                <a:solidFill>
                  <a:schemeClr val="tx1"/>
                </a:solidFill>
              </a:rPr>
              <a:t>In a code implementation, the object that typically needs to have the learning rate is the</a:t>
            </a:r>
            <a:r>
              <a:rPr lang="en-US" sz="1800" b="1" dirty="0">
                <a:solidFill>
                  <a:srgbClr val="C00000"/>
                </a:solidFill>
              </a:rPr>
              <a:t> optimizer</a:t>
            </a:r>
            <a:r>
              <a:rPr lang="en-US" sz="1800" dirty="0">
                <a:solidFill>
                  <a:schemeClr val="tx1"/>
                </a:solidFill>
              </a:rPr>
              <a:t>.</a:t>
            </a:r>
            <a:endParaRPr lang="en-US" alt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61367" y="365613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1469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9.1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FCAEE251-86A0-4214-B08F-792F59182D24}"/>
              </a:ext>
            </a:extLst>
          </p:cNvPr>
          <p:cNvPicPr>
            <a:picLocks noChangeAspect="1"/>
          </p:cNvPicPr>
          <p:nvPr/>
        </p:nvPicPr>
        <p:blipFill>
          <a:blip r:embed="rId3"/>
          <a:stretch>
            <a:fillRect/>
          </a:stretch>
        </p:blipFill>
        <p:spPr>
          <a:xfrm>
            <a:off x="1939193" y="1208720"/>
            <a:ext cx="5751691" cy="5063653"/>
          </a:xfrm>
          <a:prstGeom prst="rect">
            <a:avLst/>
          </a:prstGeom>
          <a:ln>
            <a:solidFill>
              <a:srgbClr val="C00000"/>
            </a:solidFill>
          </a:ln>
        </p:spPr>
      </p:pic>
    </p:spTree>
    <p:extLst>
      <p:ext uri="{BB962C8B-B14F-4D97-AF65-F5344CB8AC3E}">
        <p14:creationId xmlns:p14="http://schemas.microsoft.com/office/powerpoint/2010/main" val="267810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B3213D40-5393-42EF-97DD-95E4A7319D9C}"/>
              </a:ext>
            </a:extLst>
          </p:cNvPr>
          <p:cNvPicPr>
            <a:picLocks noChangeAspect="1"/>
          </p:cNvPicPr>
          <p:nvPr/>
        </p:nvPicPr>
        <p:blipFill>
          <a:blip r:embed="rId3"/>
          <a:stretch>
            <a:fillRect/>
          </a:stretch>
        </p:blipFill>
        <p:spPr>
          <a:xfrm>
            <a:off x="1782926" y="1196754"/>
            <a:ext cx="6605498" cy="5227832"/>
          </a:xfrm>
          <a:prstGeom prst="rect">
            <a:avLst/>
          </a:prstGeom>
          <a:ln>
            <a:solidFill>
              <a:srgbClr val="C00000"/>
            </a:solidFill>
          </a:ln>
        </p:spPr>
      </p:pic>
    </p:spTree>
    <p:extLst>
      <p:ext uri="{BB962C8B-B14F-4D97-AF65-F5344CB8AC3E}">
        <p14:creationId xmlns:p14="http://schemas.microsoft.com/office/powerpoint/2010/main" val="26258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https://www.youtube.com/watch?v=jWT-AX9677k&amp;list=PLZbbT5o_s2xq7LwI2y8_QtvuXZedL6tQU&amp;index=9</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3E4B925A-16C6-44C3-B309-0A7C73387DF0}"/>
              </a:ext>
            </a:extLst>
          </p:cNvPr>
          <p:cNvPicPr>
            <a:picLocks noChangeAspect="1"/>
          </p:cNvPicPr>
          <p:nvPr/>
        </p:nvPicPr>
        <p:blipFill>
          <a:blip r:embed="rId3"/>
          <a:stretch>
            <a:fillRect/>
          </a:stretch>
        </p:blipFill>
        <p:spPr>
          <a:xfrm>
            <a:off x="1822957" y="1205956"/>
            <a:ext cx="6886575" cy="3981450"/>
          </a:xfrm>
          <a:prstGeom prst="rect">
            <a:avLst/>
          </a:prstGeom>
          <a:ln>
            <a:solidFill>
              <a:srgbClr val="C00000"/>
            </a:solidFill>
          </a:ln>
        </p:spPr>
      </p:pic>
    </p:spTree>
    <p:extLst>
      <p:ext uri="{BB962C8B-B14F-4D97-AF65-F5344CB8AC3E}">
        <p14:creationId xmlns:p14="http://schemas.microsoft.com/office/powerpoint/2010/main" val="7382659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3591</TotalTime>
  <Words>579</Words>
  <Application>Microsoft Office PowerPoint</Application>
  <PresentationFormat>On-screen Show (4:3)</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SFMono-Regular</vt:lpstr>
      <vt:lpstr>Wingdings</vt:lpstr>
      <vt:lpstr>Office 佈景主題</vt:lpstr>
      <vt:lpstr>9 Learning Rate</vt:lpstr>
      <vt:lpstr>9 Learning Rate</vt:lpstr>
      <vt:lpstr>9 Learning Rate</vt:lpstr>
      <vt:lpstr>9 Learning Rate</vt:lpstr>
      <vt:lpstr>9 Learning Rate</vt:lpstr>
      <vt:lpstr>9.1 Quiz</vt:lpstr>
      <vt:lpstr>9.1 Quiz</vt:lpstr>
      <vt:lpstr>9.1 Quiz</vt:lpstr>
      <vt:lpstr>9.1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1538</cp:revision>
  <dcterms:created xsi:type="dcterms:W3CDTF">2018-09-28T16:40:41Z</dcterms:created>
  <dcterms:modified xsi:type="dcterms:W3CDTF">2020-06-04T23:30:45Z</dcterms:modified>
</cp:coreProperties>
</file>