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80" r:id="rId3"/>
    <p:sldId id="282" r:id="rId4"/>
    <p:sldId id="283" r:id="rId5"/>
    <p:sldId id="274" r:id="rId6"/>
    <p:sldId id="281" r:id="rId7"/>
    <p:sldId id="284" r:id="rId8"/>
    <p:sldId id="259" r:id="rId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00" autoAdjust="0"/>
    <p:restoredTop sz="96806" autoAdjust="0"/>
  </p:normalViewPr>
  <p:slideViewPr>
    <p:cSldViewPr>
      <p:cViewPr varScale="1">
        <p:scale>
          <a:sx n="90" d="100"/>
          <a:sy n="90" d="100"/>
        </p:scale>
        <p:origin x="30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Z0KVRdE_a7Q&amp;list=PLZbbT5o_s2xq7LwI2y8_QtvuXZedL6tQU&amp;index=11"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Z0KVRdE_a7Q&amp;list=PLZbbT5o_s2xq7LwI2y8_QtvuXZedL6tQU&amp;index=11"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Z0KVRdE_a7Q&amp;list=PLZbbT5o_s2xq7LwI2y8_QtvuXZedL6tQU&amp;index=11"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jWT-AX9677k&amp;list=PLZbbT5o_s2xq7LwI2y8_QtvuXZedL6tQU&amp;index=9"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jWT-AX9677k&amp;list=PLZbbT5o_s2xq7LwI2y8_QtvuXZedL6tQU&amp;index=9"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11 Prediction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Prediction</a:t>
            </a:r>
            <a:endParaRPr lang="zh-TW" altLang="en-US" b="1" dirty="0">
              <a:solidFill>
                <a:srgbClr val="FFFF00"/>
              </a:solidFill>
            </a:endParaRPr>
          </a:p>
        </p:txBody>
      </p:sp>
      <p:sp>
        <p:nvSpPr>
          <p:cNvPr id="3" name="副標題 2"/>
          <p:cNvSpPr>
            <a:spLocks noGrp="1"/>
          </p:cNvSpPr>
          <p:nvPr>
            <p:ph type="subTitle" idx="1"/>
          </p:nvPr>
        </p:nvSpPr>
        <p:spPr>
          <a:xfrm>
            <a:off x="457200" y="1325450"/>
            <a:ext cx="8352928" cy="10786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Prediction</a:t>
            </a:r>
          </a:p>
          <a:p>
            <a:pPr marL="342900" indent="-342900" algn="l">
              <a:buClr>
                <a:srgbClr val="0070C0"/>
              </a:buClr>
              <a:buSzPct val="80000"/>
              <a:buFont typeface="Wingdings" pitchFamily="2" charset="2"/>
              <a:buChar char="u"/>
            </a:pPr>
            <a:r>
              <a:rPr lang="en-US" sz="1800" dirty="0">
                <a:solidFill>
                  <a:schemeClr val="tx1"/>
                </a:solidFill>
              </a:rPr>
              <a:t>When we do the prediction, we pass our test data to the model, we do </a:t>
            </a:r>
            <a:r>
              <a:rPr lang="en-US" sz="1800" i="1" dirty="0">
                <a:solidFill>
                  <a:schemeClr val="tx1"/>
                </a:solidFill>
              </a:rPr>
              <a:t>not</a:t>
            </a:r>
            <a:r>
              <a:rPr lang="en-US" sz="1800" dirty="0">
                <a:solidFill>
                  <a:schemeClr val="tx1"/>
                </a:solidFill>
              </a:rPr>
              <a:t> pass the corresponding labels. So, the model is not aware of the labels for the test set at all.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https://www.youtube.com/watch?v=Z0KVRdE_a7Q&amp;list=PLZbbT5o_s2xq7LwI2y8_QtvuXZedL6tQU&amp;index=11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420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Prediction</a:t>
            </a:r>
            <a:endParaRPr lang="zh-TW" altLang="en-US" b="1" dirty="0">
              <a:solidFill>
                <a:srgbClr val="FFFF00"/>
              </a:solidFill>
            </a:endParaRPr>
          </a:p>
        </p:txBody>
      </p:sp>
      <p:sp>
        <p:nvSpPr>
          <p:cNvPr id="3" name="副標題 2"/>
          <p:cNvSpPr>
            <a:spLocks noGrp="1"/>
          </p:cNvSpPr>
          <p:nvPr>
            <p:ph type="subTitle" idx="1"/>
          </p:nvPr>
        </p:nvSpPr>
        <p:spPr>
          <a:xfrm>
            <a:off x="457200" y="1325450"/>
            <a:ext cx="8352928" cy="20315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Passing Samples With No Labels</a:t>
            </a:r>
          </a:p>
          <a:p>
            <a:pPr marL="342900" indent="-342900" algn="l">
              <a:buClr>
                <a:srgbClr val="0070C0"/>
              </a:buClr>
              <a:buSzPct val="80000"/>
              <a:buFont typeface="Wingdings" pitchFamily="2" charset="2"/>
              <a:buChar char="u"/>
            </a:pPr>
            <a:r>
              <a:rPr lang="en-US" sz="1800" dirty="0">
                <a:solidFill>
                  <a:schemeClr val="tx1"/>
                </a:solidFill>
              </a:rPr>
              <a:t>For predicting, essentially what we’re doing is passing our unlabeled test data to the model and having the model predict on what it thinks about each sample in our test data. </a:t>
            </a:r>
          </a:p>
          <a:p>
            <a:pPr marL="342900" indent="-342900" algn="l">
              <a:buClr>
                <a:srgbClr val="0070C0"/>
              </a:buClr>
              <a:buSzPct val="80000"/>
              <a:buFont typeface="Wingdings" pitchFamily="2" charset="2"/>
              <a:buChar char="u"/>
            </a:pPr>
            <a:r>
              <a:rPr lang="en-US" sz="1800" dirty="0">
                <a:solidFill>
                  <a:schemeClr val="tx1"/>
                </a:solidFill>
              </a:rPr>
              <a:t>These predictions are occurring based on what the model learned during training.</a:t>
            </a:r>
          </a:p>
          <a:p>
            <a:pPr marL="342900" indent="-342900" algn="l">
              <a:buClr>
                <a:srgbClr val="0070C0"/>
              </a:buClr>
              <a:buSzPct val="80000"/>
              <a:buFont typeface="Wingdings" pitchFamily="2" charset="2"/>
              <a:buChar char="u"/>
            </a:pPr>
            <a:r>
              <a:rPr lang="en-US" sz="1800" b="1" dirty="0">
                <a:solidFill>
                  <a:srgbClr val="C00000"/>
                </a:solidFill>
              </a:rPr>
              <a:t>Predictions are based on what the model learned during training.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https://www.youtube.com/watch?v=Z0KVRdE_a7Q&amp;list=PLZbbT5o_s2xq7LwI2y8_QtvuXZedL6tQU&amp;index=11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97541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Prediction</a:t>
            </a:r>
            <a:endParaRPr lang="zh-TW" altLang="en-US" b="1" dirty="0">
              <a:solidFill>
                <a:srgbClr val="FFFF00"/>
              </a:solidFill>
            </a:endParaRPr>
          </a:p>
        </p:txBody>
      </p:sp>
      <p:sp>
        <p:nvSpPr>
          <p:cNvPr id="3" name="副標題 2"/>
          <p:cNvSpPr>
            <a:spLocks noGrp="1"/>
          </p:cNvSpPr>
          <p:nvPr>
            <p:ph type="subTitle" idx="1"/>
          </p:nvPr>
        </p:nvSpPr>
        <p:spPr>
          <a:xfrm>
            <a:off x="457200" y="1325450"/>
            <a:ext cx="8352928" cy="33276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Keras</a:t>
            </a:r>
            <a:endParaRPr lang="en-US" sz="1800" b="1"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first item we have here is a variable we’ve called </a:t>
            </a:r>
            <a:r>
              <a:rPr lang="en-US" altLang="en-US" sz="1800" dirty="0">
                <a:solidFill>
                  <a:srgbClr val="E83E8C"/>
                </a:solidFill>
                <a:latin typeface="SFMono-Regular"/>
              </a:rPr>
              <a:t>predictions</a:t>
            </a:r>
            <a:r>
              <a:rPr lang="en-US" altLang="en-US" sz="1800" dirty="0">
                <a:solidFill>
                  <a:srgbClr val="333333"/>
                </a:solidFill>
                <a:latin typeface="-apple-system"/>
              </a:rPr>
              <a: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We’re assuming that we already have our model built and trained. Our model in this example is the object called </a:t>
            </a:r>
            <a:r>
              <a:rPr lang="en-US" altLang="en-US" sz="1800" dirty="0">
                <a:solidFill>
                  <a:srgbClr val="E83E8C"/>
                </a:solidFill>
                <a:latin typeface="SFMono-Regular"/>
              </a:rPr>
              <a:t>model</a:t>
            </a:r>
            <a:r>
              <a:rPr lang="en-US" altLang="en-US" sz="1800" dirty="0">
                <a:solidFill>
                  <a:srgbClr val="333333"/>
                </a:solidFill>
                <a:latin typeface="-apple-system"/>
              </a:rPr>
              <a:t>. We’re setting </a:t>
            </a:r>
            <a:r>
              <a:rPr lang="en-US" altLang="en-US" sz="1800" dirty="0">
                <a:solidFill>
                  <a:srgbClr val="E83E8C"/>
                </a:solidFill>
                <a:latin typeface="SFMono-Regular"/>
              </a:rPr>
              <a:t>predictions</a:t>
            </a:r>
            <a:r>
              <a:rPr lang="en-US" altLang="en-US" sz="1800" dirty="0">
                <a:solidFill>
                  <a:srgbClr val="333333"/>
                </a:solidFill>
                <a:latin typeface="-apple-system"/>
              </a:rPr>
              <a:t> equal to </a:t>
            </a:r>
            <a:r>
              <a:rPr lang="en-US" altLang="en-US" sz="1800" dirty="0" err="1">
                <a:solidFill>
                  <a:srgbClr val="E83E8C"/>
                </a:solidFill>
                <a:latin typeface="SFMono-Regular"/>
              </a:rPr>
              <a:t>model.predict</a:t>
            </a:r>
            <a:r>
              <a:rPr lang="en-US" altLang="en-US" sz="1800" dirty="0">
                <a:solidFill>
                  <a:srgbClr val="E83E8C"/>
                </a:solidFill>
                <a:latin typeface="SFMono-Regular"/>
              </a:rPr>
              <a:t>()</a:t>
            </a:r>
            <a:r>
              <a:rPr lang="en-US" altLang="en-US" sz="1800" dirty="0">
                <a:solidFill>
                  <a:srgbClr val="333333"/>
                </a:solidFill>
                <a:latin typeface="-apple-system"/>
              </a:rPr>
              <a:t>.</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a:t>
            </a:r>
            <a:r>
              <a:rPr lang="en-US" altLang="en-US" sz="1800" dirty="0">
                <a:solidFill>
                  <a:srgbClr val="E83E8C"/>
                </a:solidFill>
                <a:latin typeface="SFMono-Regular"/>
              </a:rPr>
              <a:t>predict()</a:t>
            </a:r>
            <a:r>
              <a:rPr lang="en-US" altLang="en-US" sz="1800" dirty="0">
                <a:solidFill>
                  <a:srgbClr val="333333"/>
                </a:solidFill>
                <a:latin typeface="-apple-system"/>
              </a:rPr>
              <a:t> function is what we call to actually have the model make predictions. To the </a:t>
            </a:r>
            <a:r>
              <a:rPr lang="en-US" altLang="en-US" sz="1800" dirty="0">
                <a:solidFill>
                  <a:srgbClr val="E83E8C"/>
                </a:solidFill>
                <a:latin typeface="SFMono-Regular"/>
              </a:rPr>
              <a:t>predict()</a:t>
            </a:r>
            <a:r>
              <a:rPr lang="en-US" altLang="en-US" sz="1800" dirty="0">
                <a:solidFill>
                  <a:srgbClr val="333333"/>
                </a:solidFill>
                <a:latin typeface="-apple-system"/>
              </a:rPr>
              <a:t> function, we’re passing the variable called </a:t>
            </a:r>
            <a:r>
              <a:rPr lang="en-US" altLang="en-US" sz="1800" dirty="0" err="1">
                <a:solidFill>
                  <a:srgbClr val="E83E8C"/>
                </a:solidFill>
                <a:latin typeface="SFMono-Regular"/>
              </a:rPr>
              <a:t>scaled_test_samples</a:t>
            </a:r>
            <a:r>
              <a:rPr lang="en-US" altLang="en-US" sz="1800" dirty="0">
                <a:solidFill>
                  <a:srgbClr val="333333"/>
                </a:solidFill>
                <a:latin typeface="-apple-system"/>
              </a:rPr>
              <a:t>. This is the variable that’s holding our test data.</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set our </a:t>
            </a:r>
            <a:r>
              <a:rPr lang="en-US" altLang="en-US" sz="1800" dirty="0" err="1">
                <a:solidFill>
                  <a:srgbClr val="E83E8C"/>
                </a:solidFill>
                <a:latin typeface="SFMono-Regular"/>
              </a:rPr>
              <a:t>batch_size</a:t>
            </a:r>
            <a:r>
              <a:rPr lang="en-US" altLang="en-US" sz="1800" dirty="0">
                <a:solidFill>
                  <a:srgbClr val="333333"/>
                </a:solidFill>
                <a:latin typeface="-apple-system"/>
              </a:rPr>
              <a:t> here arbitrarily to </a:t>
            </a:r>
            <a:r>
              <a:rPr lang="en-US" altLang="en-US" sz="1800" dirty="0">
                <a:solidFill>
                  <a:srgbClr val="E83E8C"/>
                </a:solidFill>
                <a:latin typeface="SFMono-Regular"/>
              </a:rPr>
              <a:t>10</a:t>
            </a:r>
            <a:r>
              <a:rPr lang="en-US" altLang="en-US" sz="1800" dirty="0">
                <a:solidFill>
                  <a:srgbClr val="333333"/>
                </a:solidFill>
                <a:latin typeface="-apple-system"/>
              </a:rPr>
              <a:t>. We set the verbosity, which is how much we want to see printed to the screen when we run these predictions, to </a:t>
            </a:r>
            <a:r>
              <a:rPr lang="en-US" altLang="en-US" sz="1800" dirty="0">
                <a:solidFill>
                  <a:srgbClr val="E83E8C"/>
                </a:solidFill>
                <a:latin typeface="SFMono-Regular"/>
              </a:rPr>
              <a:t>0</a:t>
            </a:r>
            <a:r>
              <a:rPr lang="en-US" altLang="en-US" sz="1800" dirty="0">
                <a:solidFill>
                  <a:srgbClr val="333333"/>
                </a:solidFill>
                <a:latin typeface="-apple-system"/>
              </a:rPr>
              <a:t> here to show nothing.</a:t>
            </a: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https://www.youtube.com/watch?v=Z0KVRdE_a7Q&amp;list=PLZbbT5o_s2xq7LwI2y8_QtvuXZedL6tQU&amp;index=11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72BBAA5D-18FB-4D12-BAAC-40CBF896DBA5}"/>
              </a:ext>
            </a:extLst>
          </p:cNvPr>
          <p:cNvPicPr>
            <a:picLocks noChangeAspect="1"/>
          </p:cNvPicPr>
          <p:nvPr/>
        </p:nvPicPr>
        <p:blipFill>
          <a:blip r:embed="rId3"/>
          <a:stretch>
            <a:fillRect/>
          </a:stretch>
        </p:blipFill>
        <p:spPr>
          <a:xfrm>
            <a:off x="2771800" y="4732188"/>
            <a:ext cx="2762250" cy="1171575"/>
          </a:xfrm>
          <a:prstGeom prst="rect">
            <a:avLst/>
          </a:prstGeom>
          <a:ln>
            <a:solidFill>
              <a:srgbClr val="C00000"/>
            </a:solidFill>
          </a:ln>
        </p:spPr>
      </p:pic>
    </p:spTree>
    <p:extLst>
      <p:ext uri="{BB962C8B-B14F-4D97-AF65-F5344CB8AC3E}">
        <p14:creationId xmlns:p14="http://schemas.microsoft.com/office/powerpoint/2010/main" val="770522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11.1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159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https://www.youtube.com/watch?v=jWT-AX9677k&amp;list=PLZbbT5o_s2xq7LwI2y8_QtvuXZedL6tQU&amp;index=9</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3" name="Picture 2">
            <a:extLst>
              <a:ext uri="{FF2B5EF4-FFF2-40B4-BE49-F238E27FC236}">
                <a16:creationId xmlns:a16="http://schemas.microsoft.com/office/drawing/2014/main" id="{66623FCC-F54C-4341-93C2-FDE694B01290}"/>
              </a:ext>
            </a:extLst>
          </p:cNvPr>
          <p:cNvPicPr>
            <a:picLocks noChangeAspect="1"/>
          </p:cNvPicPr>
          <p:nvPr/>
        </p:nvPicPr>
        <p:blipFill>
          <a:blip r:embed="rId3"/>
          <a:stretch>
            <a:fillRect/>
          </a:stretch>
        </p:blipFill>
        <p:spPr>
          <a:xfrm>
            <a:off x="1835696" y="1230594"/>
            <a:ext cx="6648450" cy="3771900"/>
          </a:xfrm>
          <a:prstGeom prst="rect">
            <a:avLst/>
          </a:prstGeom>
          <a:ln>
            <a:solidFill>
              <a:srgbClr val="C00000"/>
            </a:solidFill>
          </a:ln>
        </p:spPr>
      </p:pic>
    </p:spTree>
    <p:extLst>
      <p:ext uri="{BB962C8B-B14F-4D97-AF65-F5344CB8AC3E}">
        <p14:creationId xmlns:p14="http://schemas.microsoft.com/office/powerpoint/2010/main" val="54964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https://www.youtube.com/watch?v=jWT-AX9677k&amp;list=PLZbbT5o_s2xq7LwI2y8_QtvuXZedL6tQU&amp;index=9</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7" name="Picture 6">
            <a:extLst>
              <a:ext uri="{FF2B5EF4-FFF2-40B4-BE49-F238E27FC236}">
                <a16:creationId xmlns:a16="http://schemas.microsoft.com/office/drawing/2014/main" id="{49165F4B-9C5F-45B1-93FB-2EC1F7609996}"/>
              </a:ext>
            </a:extLst>
          </p:cNvPr>
          <p:cNvPicPr>
            <a:picLocks noChangeAspect="1"/>
          </p:cNvPicPr>
          <p:nvPr/>
        </p:nvPicPr>
        <p:blipFill>
          <a:blip r:embed="rId3"/>
          <a:stretch>
            <a:fillRect/>
          </a:stretch>
        </p:blipFill>
        <p:spPr>
          <a:xfrm>
            <a:off x="1907704" y="1196753"/>
            <a:ext cx="6619875" cy="3143250"/>
          </a:xfrm>
          <a:prstGeom prst="rect">
            <a:avLst/>
          </a:prstGeom>
          <a:ln>
            <a:solidFill>
              <a:srgbClr val="C00000"/>
            </a:solidFill>
          </a:ln>
        </p:spPr>
      </p:pic>
    </p:spTree>
    <p:extLst>
      <p:ext uri="{BB962C8B-B14F-4D97-AF65-F5344CB8AC3E}">
        <p14:creationId xmlns:p14="http://schemas.microsoft.com/office/powerpoint/2010/main" val="3835879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3681</TotalTime>
  <Words>403</Words>
  <Application>Microsoft Office PowerPoint</Application>
  <PresentationFormat>On-screen Show (4:3)</PresentationFormat>
  <Paragraphs>43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Arial</vt:lpstr>
      <vt:lpstr>Calibri</vt:lpstr>
      <vt:lpstr>SFMono-Regular</vt:lpstr>
      <vt:lpstr>Wingdings</vt:lpstr>
      <vt:lpstr>Office 佈景主題</vt:lpstr>
      <vt:lpstr>11 Prediction</vt:lpstr>
      <vt:lpstr>11 Prediction</vt:lpstr>
      <vt:lpstr>11 Prediction</vt:lpstr>
      <vt:lpstr>11 Prediction</vt:lpstr>
      <vt:lpstr>11.1 Quiz</vt:lpstr>
      <vt:lpstr>11.1 Quiz</vt:lpstr>
      <vt:lpstr>11.1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1556</cp:revision>
  <dcterms:created xsi:type="dcterms:W3CDTF">2018-09-28T16:40:41Z</dcterms:created>
  <dcterms:modified xsi:type="dcterms:W3CDTF">2020-06-05T01:03:39Z</dcterms:modified>
</cp:coreProperties>
</file>