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0" r:id="rId3"/>
    <p:sldId id="282" r:id="rId4"/>
    <p:sldId id="284" r:id="rId5"/>
    <p:sldId id="283" r:id="rId6"/>
    <p:sldId id="274" r:id="rId7"/>
    <p:sldId id="281" r:id="rId8"/>
    <p:sldId id="285" r:id="rId9"/>
    <p:sldId id="286" r:id="rId10"/>
    <p:sldId id="287"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8" d="100"/>
          <a:sy n="88" d="100"/>
        </p:scale>
        <p:origin x="360"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DEMmkFC6IGM&amp;list=PLZbbT5o_s2xq7LwI2y8_QtvuXZedL6tQU&amp;index=1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DEMmkFC6IGM&amp;list=PLZbbT5o_s2xq7LwI2y8_QtvuXZedL6tQU&amp;index=1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DEMmkFC6IGM&amp;list=PLZbbT5o_s2xq7LwI2y8_QtvuXZedL6tQU&amp;index=1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DEMmkFC6IGM&amp;list=PLZbbT5o_s2xq7LwI2y8_QtvuXZedL6tQU&amp;index=12" TargetMode="External"/><Relationship Id="rId2" Type="http://schemas.openxmlformats.org/officeDocument/2006/relationships/hyperlink" Target="https://deeplizard.com/learn/video/rfM4DaLTkM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DEMmkFC6IGM&amp;list=PLZbbT5o_s2xq7LwI2y8_QtvuXZedL6tQU&amp;index=1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DEMmkFC6IGM&amp;list=PLZbbT5o_s2xq7LwI2y8_QtvuXZedL6tQU&amp;index=1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DEMmkFC6IGM&amp;list=PLZbbT5o_s2xq7LwI2y8_QtvuXZedL6tQU&amp;index=1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DEMmkFC6IGM&amp;list=PLZbbT5o_s2xq7LwI2y8_QtvuXZedL6tQU&amp;index=1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12 Overfit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https://www.youtube.com/watch?v=DEMmkFC6IGM&amp;list=PLZbbT5o_s2xq7LwI2y8_QtvuXZedL6tQU&amp;index=12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2080AFFA-C03E-49AD-A3D5-576BD6891D16}"/>
              </a:ext>
            </a:extLst>
          </p:cNvPr>
          <p:cNvPicPr>
            <a:picLocks noChangeAspect="1"/>
          </p:cNvPicPr>
          <p:nvPr/>
        </p:nvPicPr>
        <p:blipFill>
          <a:blip r:embed="rId3"/>
          <a:stretch>
            <a:fillRect/>
          </a:stretch>
        </p:blipFill>
        <p:spPr>
          <a:xfrm>
            <a:off x="1813738" y="1196753"/>
            <a:ext cx="6819900" cy="1304925"/>
          </a:xfrm>
          <a:prstGeom prst="rect">
            <a:avLst/>
          </a:prstGeom>
          <a:ln>
            <a:solidFill>
              <a:srgbClr val="C00000"/>
            </a:solidFill>
          </a:ln>
        </p:spPr>
      </p:pic>
    </p:spTree>
    <p:extLst>
      <p:ext uri="{BB962C8B-B14F-4D97-AF65-F5344CB8AC3E}">
        <p14:creationId xmlns:p14="http://schemas.microsoft.com/office/powerpoint/2010/main" val="318157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Overfit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767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to Spot Overfit</a:t>
            </a:r>
          </a:p>
          <a:p>
            <a:pPr marL="342900" indent="-342900" algn="l">
              <a:buClr>
                <a:srgbClr val="0070C0"/>
              </a:buClr>
              <a:buSzPct val="80000"/>
              <a:buFont typeface="Wingdings" pitchFamily="2" charset="2"/>
              <a:buChar char="u"/>
            </a:pPr>
            <a:r>
              <a:rPr lang="en-US" sz="1800" dirty="0">
                <a:solidFill>
                  <a:schemeClr val="tx1"/>
                </a:solidFill>
              </a:rPr>
              <a:t>We can tell if the model is overfitting based on the metrics that are given for our training data and validation data during training. </a:t>
            </a:r>
          </a:p>
          <a:p>
            <a:pPr marL="342900" indent="-342900" algn="l">
              <a:buClr>
                <a:srgbClr val="0070C0"/>
              </a:buClr>
              <a:buSzPct val="80000"/>
              <a:buFont typeface="Wingdings" pitchFamily="2" charset="2"/>
              <a:buChar char="u"/>
            </a:pPr>
            <a:r>
              <a:rPr lang="en-US" sz="1800" dirty="0">
                <a:solidFill>
                  <a:schemeClr val="tx1"/>
                </a:solidFill>
              </a:rPr>
              <a:t>We previously saw that when we specify a validation set during training, we get metrics for the validation accuracy and loss, as well as the training accuracy and loss.</a:t>
            </a:r>
          </a:p>
          <a:p>
            <a:pPr marL="342900" indent="-342900" algn="l">
              <a:buClr>
                <a:srgbClr val="0070C0"/>
              </a:buClr>
              <a:buSzPct val="80000"/>
              <a:buFont typeface="Wingdings" pitchFamily="2" charset="2"/>
              <a:buChar char="u"/>
            </a:pPr>
            <a:r>
              <a:rPr lang="en-US" sz="1800" dirty="0">
                <a:solidFill>
                  <a:schemeClr val="tx1"/>
                </a:solidFill>
              </a:rPr>
              <a:t>If the validation metrics are considerably worse than the training metrics, then that is indication that our model is overfitting.</a:t>
            </a:r>
          </a:p>
          <a:p>
            <a:pPr marL="342900" indent="-342900" algn="l">
              <a:buClr>
                <a:srgbClr val="0070C0"/>
              </a:buClr>
              <a:buSzPct val="80000"/>
              <a:buFont typeface="Wingdings" pitchFamily="2" charset="2"/>
              <a:buChar char="u"/>
            </a:pPr>
            <a:r>
              <a:rPr lang="en-US" sz="1800" dirty="0">
                <a:solidFill>
                  <a:schemeClr val="tx1"/>
                </a:solidFill>
              </a:rPr>
              <a:t>We can also get an idea that our model is overfitting if during training, the model’s metrics were good, but when we use the model to predict on test data, it doesn't accurately classify the data in the test set.</a:t>
            </a:r>
          </a:p>
          <a:p>
            <a:pPr marL="342900" indent="-342900" algn="l">
              <a:buClr>
                <a:srgbClr val="0070C0"/>
              </a:buClr>
              <a:buSzPct val="80000"/>
              <a:buFont typeface="Wingdings" pitchFamily="2" charset="2"/>
              <a:buChar char="u"/>
            </a:pPr>
            <a:r>
              <a:rPr lang="en-US" sz="1800" dirty="0">
                <a:solidFill>
                  <a:schemeClr val="tx1"/>
                </a:solidFill>
              </a:rPr>
              <a:t>The concept of overfitting boils down to the fact that the model is unable to generalize well. </a:t>
            </a:r>
          </a:p>
          <a:p>
            <a:pPr marL="342900" indent="-342900" algn="l">
              <a:buClr>
                <a:srgbClr val="0070C0"/>
              </a:buClr>
              <a:buSzPct val="80000"/>
              <a:buFont typeface="Wingdings" pitchFamily="2" charset="2"/>
              <a:buChar char="u"/>
            </a:pPr>
            <a:r>
              <a:rPr lang="en-US" sz="1800" b="1" dirty="0">
                <a:solidFill>
                  <a:srgbClr val="C00000"/>
                </a:solidFill>
              </a:rPr>
              <a:t>It has learned the features of the training set extremely well, but if we give the model any data that slightly deviates from the exact data used during training, it’s unable to generalize and accurately predict the output</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https://www.youtube.com/watch?v=DEMmkFC6IGM&amp;list=PLZbbT5o_s2xq7LwI2y8_QtvuXZedL6tQU&amp;index=12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Overfit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39925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Reducing Overfitting</a:t>
            </a:r>
          </a:p>
          <a:p>
            <a:pPr marL="342900" indent="-342900" algn="l">
              <a:buClr>
                <a:srgbClr val="0070C0"/>
              </a:buClr>
              <a:buSzPct val="80000"/>
              <a:buFont typeface="Wingdings" pitchFamily="2" charset="2"/>
              <a:buChar char="u"/>
            </a:pPr>
            <a:r>
              <a:rPr lang="en-US" sz="1800" dirty="0">
                <a:solidFill>
                  <a:schemeClr val="tx1"/>
                </a:solidFill>
              </a:rPr>
              <a:t>Overfitting is a common issue. How can we reduce it? Let's look at some techniques.</a:t>
            </a:r>
          </a:p>
          <a:p>
            <a:pPr marL="342900" indent="-342900" algn="l">
              <a:buClr>
                <a:srgbClr val="0070C0"/>
              </a:buClr>
              <a:buSzPct val="80000"/>
              <a:buFont typeface="Wingdings" pitchFamily="2" charset="2"/>
              <a:buChar char="u"/>
            </a:pPr>
            <a:r>
              <a:rPr lang="en-US" sz="1800" b="1" dirty="0">
                <a:solidFill>
                  <a:schemeClr val="tx1"/>
                </a:solidFill>
              </a:rPr>
              <a:t>Adding More Data To The Training Set</a:t>
            </a:r>
          </a:p>
          <a:p>
            <a:pPr marL="342900" indent="-342900" algn="l">
              <a:buClr>
                <a:srgbClr val="0070C0"/>
              </a:buClr>
              <a:buSzPct val="80000"/>
              <a:buFont typeface="Wingdings" pitchFamily="2" charset="2"/>
              <a:buChar char="u"/>
            </a:pPr>
            <a:r>
              <a:rPr lang="en-US" sz="1800" dirty="0">
                <a:solidFill>
                  <a:schemeClr val="tx1"/>
                </a:solidFill>
              </a:rPr>
              <a:t>The easiest thing we can do, as long as we have access to it, is to add more data. The more data we can train our model on, the more it will be able to learn from the training set. Also, with more data, we’re hoping to be adding more diversity to the training set as well.</a:t>
            </a:r>
          </a:p>
          <a:p>
            <a:pPr marL="342900" indent="-342900" algn="l">
              <a:buClr>
                <a:srgbClr val="0070C0"/>
              </a:buClr>
              <a:buSzPct val="80000"/>
              <a:buFont typeface="Wingdings" pitchFamily="2" charset="2"/>
              <a:buChar char="u"/>
            </a:pPr>
            <a:r>
              <a:rPr lang="en-US" sz="1800" dirty="0">
                <a:solidFill>
                  <a:schemeClr val="tx1"/>
                </a:solidFill>
              </a:rPr>
              <a:t>For example, if we train a model to classify whether an image is an image of a dog or cat, and the model has only seen images of larger dogs, like Labs, Golden Retrievers, and Boxers, then in practice if it sees a Pomeranian, it may not do so well at recognizing that a Pomeranian is a dog.</a:t>
            </a:r>
          </a:p>
          <a:p>
            <a:pPr marL="342900" indent="-342900" algn="l">
              <a:buClr>
                <a:srgbClr val="0070C0"/>
              </a:buClr>
              <a:buSzPct val="80000"/>
              <a:buFont typeface="Wingdings" pitchFamily="2" charset="2"/>
              <a:buChar char="u"/>
            </a:pPr>
            <a:r>
              <a:rPr lang="en-US" sz="1800" dirty="0">
                <a:solidFill>
                  <a:schemeClr val="tx1"/>
                </a:solidFill>
              </a:rPr>
              <a:t>If we add more data to this model to encompass more breeds, then our training data will become more diverse, and the model will be less likely to overfit.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https://www.youtube.com/watch?v=DEMmkFC6IGM&amp;list=PLZbbT5o_s2xq7LwI2y8_QtvuXZedL6tQU&amp;index=12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8478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Overfit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767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Augmentation (Data Expansion)</a:t>
            </a:r>
          </a:p>
          <a:p>
            <a:pPr marL="342900" indent="-342900" algn="l">
              <a:buClr>
                <a:srgbClr val="0070C0"/>
              </a:buClr>
              <a:buSzPct val="80000"/>
              <a:buFont typeface="Wingdings" pitchFamily="2" charset="2"/>
              <a:buChar char="u"/>
            </a:pPr>
            <a:r>
              <a:rPr lang="en-US" sz="1800" dirty="0">
                <a:solidFill>
                  <a:schemeClr val="tx1"/>
                </a:solidFill>
              </a:rPr>
              <a:t>Another technique we can deploy to reduce overfitting is to use </a:t>
            </a:r>
            <a:r>
              <a:rPr lang="en-US" sz="1800" dirty="0">
                <a:solidFill>
                  <a:schemeClr val="tx1"/>
                </a:solidFill>
                <a:hlinkClick r:id="rId2">
                  <a:extLst>
                    <a:ext uri="{A12FA001-AC4F-418D-AE19-62706E023703}">
                      <ahyp:hlinkClr xmlns:ahyp="http://schemas.microsoft.com/office/drawing/2018/hyperlinkcolor" val="tx"/>
                    </a:ext>
                  </a:extLst>
                </a:hlinkClick>
              </a:rPr>
              <a:t>data augmentation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This is the process of creating additional augmented data by reasonably modifying the data in our training set. For image data, for example, we can do these modifications by:</a:t>
            </a:r>
          </a:p>
          <a:p>
            <a:pPr marL="800100" lvl="1" indent="-342900" algn="l">
              <a:buClr>
                <a:srgbClr val="0070C0"/>
              </a:buClr>
              <a:buSzPct val="80000"/>
              <a:buFont typeface="Wingdings" pitchFamily="2" charset="2"/>
              <a:buChar char="u"/>
            </a:pPr>
            <a:r>
              <a:rPr lang="en-US" sz="1800" dirty="0">
                <a:solidFill>
                  <a:schemeClr val="tx1"/>
                </a:solidFill>
              </a:rPr>
              <a:t>Cropping (clip or trim)</a:t>
            </a:r>
          </a:p>
          <a:p>
            <a:pPr marL="800100" lvl="1" indent="-342900" algn="l">
              <a:buClr>
                <a:srgbClr val="0070C0"/>
              </a:buClr>
              <a:buSzPct val="80000"/>
              <a:buFont typeface="Wingdings" pitchFamily="2" charset="2"/>
              <a:buChar char="u"/>
            </a:pPr>
            <a:r>
              <a:rPr lang="en-US" sz="1800" dirty="0">
                <a:solidFill>
                  <a:schemeClr val="tx1"/>
                </a:solidFill>
              </a:rPr>
              <a:t>Rotating</a:t>
            </a:r>
          </a:p>
          <a:p>
            <a:pPr marL="800100" lvl="1" indent="-342900" algn="l">
              <a:buClr>
                <a:srgbClr val="0070C0"/>
              </a:buClr>
              <a:buSzPct val="80000"/>
              <a:buFont typeface="Wingdings" pitchFamily="2" charset="2"/>
              <a:buChar char="u"/>
            </a:pPr>
            <a:r>
              <a:rPr lang="en-US" sz="1800" dirty="0">
                <a:solidFill>
                  <a:schemeClr val="tx1"/>
                </a:solidFill>
              </a:rPr>
              <a:t>Flipping</a:t>
            </a:r>
          </a:p>
          <a:p>
            <a:pPr marL="800100" lvl="1" indent="-342900" algn="l">
              <a:buClr>
                <a:srgbClr val="0070C0"/>
              </a:buClr>
              <a:buSzPct val="80000"/>
              <a:buFont typeface="Wingdings" pitchFamily="2" charset="2"/>
              <a:buChar char="u"/>
            </a:pPr>
            <a:r>
              <a:rPr lang="en-US" sz="1800" dirty="0">
                <a:solidFill>
                  <a:schemeClr val="tx1"/>
                </a:solidFill>
              </a:rPr>
              <a:t>Zooming</a:t>
            </a:r>
          </a:p>
          <a:p>
            <a:pPr marL="342900" indent="-342900" algn="l">
              <a:buClr>
                <a:srgbClr val="0070C0"/>
              </a:buClr>
              <a:buSzPct val="80000"/>
              <a:buFont typeface="Wingdings" pitchFamily="2" charset="2"/>
              <a:buChar char="u"/>
            </a:pPr>
            <a:r>
              <a:rPr lang="en-US" sz="1800" dirty="0">
                <a:solidFill>
                  <a:schemeClr val="tx1"/>
                </a:solidFill>
              </a:rPr>
              <a:t>The general idea of data augmentation allows us to add more data to our training set that is similar to the data that we already have, but is just reasonably modified to some degree so that it’s not the exact same.</a:t>
            </a:r>
          </a:p>
          <a:p>
            <a:pPr marL="342900" indent="-342900" algn="l">
              <a:buClr>
                <a:srgbClr val="0070C0"/>
              </a:buClr>
              <a:buSzPct val="80000"/>
              <a:buFont typeface="Wingdings" pitchFamily="2" charset="2"/>
              <a:buChar char="u"/>
            </a:pPr>
            <a:r>
              <a:rPr lang="en-US" sz="1800" dirty="0">
                <a:solidFill>
                  <a:schemeClr val="tx1"/>
                </a:solidFill>
              </a:rPr>
              <a:t>For example, if most of our dog images were dogs facing to the left, then it would be a reasonable modification to add augmented flipped images so that our training set would also have dogs that faced to the right.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https://www.youtube.com/watch?v=DEMmkFC6IGM&amp;list=PLZbbT5o_s2xq7LwI2y8_QtvuXZedL6tQU&amp;index=12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541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Overfit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0477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Reduce The Complexity Of The Model</a:t>
            </a:r>
          </a:p>
          <a:p>
            <a:pPr marL="342900" indent="-342900" algn="l">
              <a:buClr>
                <a:srgbClr val="0070C0"/>
              </a:buClr>
              <a:buSzPct val="80000"/>
              <a:buFont typeface="Wingdings" pitchFamily="2" charset="2"/>
              <a:buChar char="u"/>
            </a:pPr>
            <a:r>
              <a:rPr lang="en-US" sz="1800" dirty="0">
                <a:solidFill>
                  <a:schemeClr val="tx1"/>
                </a:solidFill>
              </a:rPr>
              <a:t>Something else we can do to reduce overfitting is to </a:t>
            </a:r>
            <a:r>
              <a:rPr lang="en-US" sz="1800" b="1" dirty="0">
                <a:solidFill>
                  <a:srgbClr val="C00000"/>
                </a:solidFill>
              </a:rPr>
              <a:t>reduce the complexity of our model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We could reduce complexity by making simple changes, like removing some layers from the model, or reducing the number of neurons in the layers. </a:t>
            </a:r>
          </a:p>
          <a:p>
            <a:pPr marL="342900" indent="-342900" algn="l">
              <a:buClr>
                <a:srgbClr val="0070C0"/>
              </a:buClr>
              <a:buSzPct val="80000"/>
              <a:buFont typeface="Wingdings" pitchFamily="2" charset="2"/>
              <a:buChar char="u"/>
            </a:pPr>
            <a:r>
              <a:rPr lang="en-US" sz="1800" dirty="0">
                <a:solidFill>
                  <a:schemeClr val="tx1"/>
                </a:solidFill>
              </a:rPr>
              <a:t>This may help our model generalize better to data it hasn’t seen before.</a:t>
            </a:r>
          </a:p>
          <a:p>
            <a:pPr marL="342900" indent="-342900" algn="l">
              <a:buClr>
                <a:srgbClr val="0070C0"/>
              </a:buClr>
              <a:buSzPct val="80000"/>
              <a:buFont typeface="Wingdings" pitchFamily="2" charset="2"/>
              <a:buChar char="u"/>
            </a:pPr>
            <a:r>
              <a:rPr lang="en-US" sz="1800" b="1" dirty="0">
                <a:solidFill>
                  <a:schemeClr val="tx1"/>
                </a:solidFill>
              </a:rPr>
              <a:t>Dropout (Throw Away)</a:t>
            </a:r>
          </a:p>
          <a:p>
            <a:pPr marL="342900" indent="-342900" algn="l">
              <a:buClr>
                <a:srgbClr val="0070C0"/>
              </a:buClr>
              <a:buSzPct val="80000"/>
              <a:buFont typeface="Wingdings" pitchFamily="2" charset="2"/>
              <a:buChar char="u"/>
            </a:pPr>
            <a:r>
              <a:rPr lang="en-US" sz="1800" dirty="0">
                <a:solidFill>
                  <a:schemeClr val="tx1"/>
                </a:solidFill>
              </a:rPr>
              <a:t>The last tip we'll cover for reducing overfitting is to use something called </a:t>
            </a:r>
            <a:r>
              <a:rPr lang="en-US" sz="1800" i="1" dirty="0">
                <a:solidFill>
                  <a:schemeClr val="tx1"/>
                </a:solidFill>
              </a:rPr>
              <a:t>dropout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general idea behind dropout is that, if you add it to a model, it will randomly ignore some subset of nodes in a given layer during training, i.e., it </a:t>
            </a:r>
            <a:r>
              <a:rPr lang="en-US" sz="1800" i="1" dirty="0">
                <a:solidFill>
                  <a:schemeClr val="tx1"/>
                </a:solidFill>
              </a:rPr>
              <a:t>drops out</a:t>
            </a:r>
            <a:r>
              <a:rPr lang="en-US" sz="1800" dirty="0">
                <a:solidFill>
                  <a:schemeClr val="tx1"/>
                </a:solidFill>
              </a:rPr>
              <a:t> the nodes from the layer.</a:t>
            </a:r>
          </a:p>
          <a:p>
            <a:pPr marL="342900" indent="-342900" algn="l">
              <a:buClr>
                <a:srgbClr val="0070C0"/>
              </a:buClr>
              <a:buSzPct val="80000"/>
              <a:buFont typeface="Wingdings" pitchFamily="2" charset="2"/>
              <a:buChar char="u"/>
            </a:pPr>
            <a:r>
              <a:rPr lang="en-US" sz="1800" dirty="0">
                <a:solidFill>
                  <a:schemeClr val="tx1"/>
                </a:solidFill>
              </a:rPr>
              <a:t>This will prevent these dropped out nodes from participating in producing a prediction on the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https://www.youtube.com/watch?v=DEMmkFC6IGM&amp;list=PLZbbT5o_s2xq7LwI2y8_QtvuXZedL6tQU&amp;index=12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738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12.1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https://www.youtube.com/watch?v=DEMmkFC6IGM&amp;list=PLZbbT5o_s2xq7LwI2y8_QtvuXZedL6tQU&amp;index=12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3B25AD7B-59B9-4F4C-956F-66F02A4482FC}"/>
              </a:ext>
            </a:extLst>
          </p:cNvPr>
          <p:cNvPicPr>
            <a:picLocks noChangeAspect="1"/>
          </p:cNvPicPr>
          <p:nvPr/>
        </p:nvPicPr>
        <p:blipFill>
          <a:blip r:embed="rId3"/>
          <a:stretch>
            <a:fillRect/>
          </a:stretch>
        </p:blipFill>
        <p:spPr>
          <a:xfrm>
            <a:off x="1834650" y="1156240"/>
            <a:ext cx="5785350" cy="5120817"/>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https://www.youtube.com/watch?v=DEMmkFC6IGM&amp;list=PLZbbT5o_s2xq7LwI2y8_QtvuXZedL6tQU&amp;index=12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FF04C464-D6A3-4721-9440-D1FB3A03CE11}"/>
              </a:ext>
            </a:extLst>
          </p:cNvPr>
          <p:cNvPicPr>
            <a:picLocks noChangeAspect="1"/>
          </p:cNvPicPr>
          <p:nvPr/>
        </p:nvPicPr>
        <p:blipFill>
          <a:blip r:embed="rId3"/>
          <a:stretch>
            <a:fillRect/>
          </a:stretch>
        </p:blipFill>
        <p:spPr>
          <a:xfrm>
            <a:off x="1835696" y="1207375"/>
            <a:ext cx="6265361" cy="5280680"/>
          </a:xfrm>
          <a:prstGeom prst="rect">
            <a:avLst/>
          </a:prstGeom>
          <a:ln>
            <a:solidFill>
              <a:srgbClr val="C00000"/>
            </a:solidFill>
          </a:ln>
        </p:spPr>
      </p:pic>
      <p:sp>
        <p:nvSpPr>
          <p:cNvPr id="8" name="Rectangle 7">
            <a:extLst>
              <a:ext uri="{FF2B5EF4-FFF2-40B4-BE49-F238E27FC236}">
                <a16:creationId xmlns:a16="http://schemas.microsoft.com/office/drawing/2014/main" id="{D93CAC13-2902-4028-8663-6DFA8D6D023D}"/>
              </a:ext>
            </a:extLst>
          </p:cNvPr>
          <p:cNvSpPr/>
          <p:nvPr/>
        </p:nvSpPr>
        <p:spPr>
          <a:xfrm>
            <a:off x="5436096" y="1586978"/>
            <a:ext cx="3384376" cy="1754326"/>
          </a:xfrm>
          <a:prstGeom prst="rect">
            <a:avLst/>
          </a:prstGeom>
          <a:solidFill>
            <a:schemeClr val="bg1"/>
          </a:solidFill>
          <a:ln>
            <a:solidFill>
              <a:srgbClr val="C00000"/>
            </a:solidFill>
          </a:ln>
        </p:spPr>
        <p:txBody>
          <a:bodyPr wrap="square">
            <a:spAutoFit/>
          </a:bodyPr>
          <a:lstStyle/>
          <a:p>
            <a:pPr marL="342900" indent="-342900">
              <a:buClr>
                <a:srgbClr val="0070C0"/>
              </a:buClr>
              <a:buSzPct val="80000"/>
              <a:buFont typeface="Wingdings" pitchFamily="2" charset="2"/>
              <a:buChar char="u"/>
            </a:pPr>
            <a:r>
              <a:rPr lang="en-US" b="1" dirty="0"/>
              <a:t>Data Augmentation (Data Expansion)</a:t>
            </a:r>
          </a:p>
          <a:p>
            <a:pPr marL="800100" lvl="1" indent="-342900">
              <a:buClr>
                <a:srgbClr val="0070C0"/>
              </a:buClr>
              <a:buSzPct val="80000"/>
              <a:buFont typeface="Wingdings" pitchFamily="2" charset="2"/>
              <a:buChar char="u"/>
            </a:pPr>
            <a:r>
              <a:rPr lang="en-US" dirty="0"/>
              <a:t>Cropping (clip or trim)</a:t>
            </a:r>
          </a:p>
          <a:p>
            <a:pPr marL="800100" lvl="1" indent="-342900">
              <a:buClr>
                <a:srgbClr val="0070C0"/>
              </a:buClr>
              <a:buSzPct val="80000"/>
              <a:buFont typeface="Wingdings" pitchFamily="2" charset="2"/>
              <a:buChar char="u"/>
            </a:pPr>
            <a:r>
              <a:rPr lang="en-US" dirty="0"/>
              <a:t>Rotating</a:t>
            </a:r>
          </a:p>
          <a:p>
            <a:pPr marL="800100" lvl="1" indent="-342900">
              <a:buClr>
                <a:srgbClr val="0070C0"/>
              </a:buClr>
              <a:buSzPct val="80000"/>
              <a:buFont typeface="Wingdings" pitchFamily="2" charset="2"/>
              <a:buChar char="u"/>
            </a:pPr>
            <a:r>
              <a:rPr lang="en-US" dirty="0"/>
              <a:t>Flipping</a:t>
            </a:r>
          </a:p>
          <a:p>
            <a:pPr marL="800100" lvl="1" indent="-342900">
              <a:buClr>
                <a:srgbClr val="0070C0"/>
              </a:buClr>
              <a:buSzPct val="80000"/>
              <a:buFont typeface="Wingdings" pitchFamily="2" charset="2"/>
              <a:buChar char="u"/>
            </a:pPr>
            <a:r>
              <a:rPr lang="en-US" dirty="0"/>
              <a:t>Zooming</a:t>
            </a:r>
          </a:p>
        </p:txBody>
      </p:sp>
    </p:spTree>
    <p:extLst>
      <p:ext uri="{BB962C8B-B14F-4D97-AF65-F5344CB8AC3E}">
        <p14:creationId xmlns:p14="http://schemas.microsoft.com/office/powerpoint/2010/main" val="121530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https://www.youtube.com/watch?v=DEMmkFC6IGM&amp;list=PLZbbT5o_s2xq7LwI2y8_QtvuXZedL6tQU&amp;index=12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3BF6FE23-518C-4178-BA5B-07DC1FAED9FC}"/>
              </a:ext>
            </a:extLst>
          </p:cNvPr>
          <p:cNvPicPr>
            <a:picLocks noChangeAspect="1"/>
          </p:cNvPicPr>
          <p:nvPr/>
        </p:nvPicPr>
        <p:blipFill>
          <a:blip r:embed="rId3"/>
          <a:stretch>
            <a:fillRect/>
          </a:stretch>
        </p:blipFill>
        <p:spPr>
          <a:xfrm>
            <a:off x="1835696" y="1196753"/>
            <a:ext cx="7029450" cy="5353050"/>
          </a:xfrm>
          <a:prstGeom prst="rect">
            <a:avLst/>
          </a:prstGeom>
          <a:ln>
            <a:solidFill>
              <a:srgbClr val="C00000"/>
            </a:solidFill>
          </a:ln>
        </p:spPr>
      </p:pic>
    </p:spTree>
    <p:extLst>
      <p:ext uri="{BB962C8B-B14F-4D97-AF65-F5344CB8AC3E}">
        <p14:creationId xmlns:p14="http://schemas.microsoft.com/office/powerpoint/2010/main" val="1664483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3713</TotalTime>
  <Words>937</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12 Overfit</vt:lpstr>
      <vt:lpstr>12 Overfit</vt:lpstr>
      <vt:lpstr>12 Overfit</vt:lpstr>
      <vt:lpstr>12 Overfit</vt:lpstr>
      <vt:lpstr>12 Overfit</vt:lpstr>
      <vt:lpstr>12.1 Quiz</vt:lpstr>
      <vt:lpstr>12.1 Quiz</vt:lpstr>
      <vt:lpstr>12.1 Quiz</vt:lpstr>
      <vt:lpstr>12.1 Quiz</vt:lpstr>
      <vt:lpstr>12.1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1573</cp:revision>
  <dcterms:created xsi:type="dcterms:W3CDTF">2018-09-28T16:40:41Z</dcterms:created>
  <dcterms:modified xsi:type="dcterms:W3CDTF">2020-06-05T01:37:31Z</dcterms:modified>
</cp:coreProperties>
</file>