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2" r:id="rId4"/>
    <p:sldId id="283" r:id="rId5"/>
    <p:sldId id="284" r:id="rId6"/>
    <p:sldId id="285" r:id="rId7"/>
    <p:sldId id="274" r:id="rId8"/>
    <p:sldId id="28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0h8lAm5Ki5g&amp;list=PLZbbT5o_s2xq7LwI2y8_QtvuXZedL6tQU&amp;index=1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0h8lAm5Ki5g&amp;list=PLZbbT5o_s2xq7LwI2y8_QtvuXZedL6tQU&amp;index=1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h8lAm5Ki5g&amp;list=PLZbbT5o_s2xq7LwI2y8_QtvuXZedL6tQU&amp;index=13" TargetMode="External"/><Relationship Id="rId2" Type="http://schemas.openxmlformats.org/officeDocument/2006/relationships/hyperlink" Target="https://deeplizard.com/learn/video/DoJiau6mPF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eplizard.com/learn/video/iuJgyiS7BKM" TargetMode="External"/><Relationship Id="rId2" Type="http://schemas.openxmlformats.org/officeDocument/2006/relationships/hyperlink" Target="https://deeplizard.com/learn/video/DEMmkFC6IGM" TargetMode="External"/><Relationship Id="rId1" Type="http://schemas.openxmlformats.org/officeDocument/2006/relationships/slideLayout" Target="../slideLayouts/slideLayout1.xml"/><Relationship Id="rId4" Type="http://schemas.openxmlformats.org/officeDocument/2006/relationships/hyperlink" Target="https://www.youtube.com/watch?v=0h8lAm5Ki5g&amp;list=PLZbbT5o_s2xq7LwI2y8_QtvuXZedL6tQU&amp;index=13"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0h8lAm5Ki5g&amp;list=PLZbbT5o_s2xq7LwI2y8_QtvuXZedL6tQU&amp;index=13"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h8lAm5Ki5g&amp;list=PLZbbT5o_s2xq7LwI2y8_QtvuXZedL6tQU&amp;index=1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13 Underfit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Underfit</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Underfit</a:t>
            </a:r>
          </a:p>
          <a:p>
            <a:pPr marL="342900" indent="-342900" algn="l">
              <a:buClr>
                <a:srgbClr val="0070C0"/>
              </a:buClr>
              <a:buSzPct val="80000"/>
              <a:buFont typeface="Wingdings" pitchFamily="2" charset="2"/>
              <a:buChar char="u"/>
            </a:pPr>
            <a:r>
              <a:rPr lang="en-US" sz="1800" dirty="0">
                <a:solidFill>
                  <a:schemeClr val="tx1"/>
                </a:solidFill>
              </a:rPr>
              <a:t>Underfitting is on the opposite end of the spectrum.</a:t>
            </a:r>
            <a:endParaRPr lang="en-US" altLang="en-US" sz="1800" dirty="0">
              <a:solidFill>
                <a:schemeClr val="tx1"/>
              </a:solidFill>
              <a:latin typeface="-apple-system"/>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Underfitting occurs when a model </a:t>
            </a:r>
            <a:r>
              <a:rPr lang="en-US" altLang="en-US" sz="1800" b="1" dirty="0">
                <a:solidFill>
                  <a:srgbClr val="C00000"/>
                </a:solidFill>
                <a:latin typeface="Arial" panose="020B0604020202020204" pitchFamily="34" charset="0"/>
              </a:rPr>
              <a:t>is unable to classify data in the training set</a:t>
            </a:r>
            <a:r>
              <a:rPr lang="en-US" altLang="en-US" sz="1800" dirty="0">
                <a:solidFill>
                  <a:schemeClr val="tx1"/>
                </a:solidFill>
                <a:latin typeface="Arial" panose="020B0604020202020204" pitchFamily="34" charset="0"/>
              </a:rPr>
              <a:t>.</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A model is said to be underfitting when it is not even able to classify the data during the training.</a:t>
            </a:r>
          </a:p>
          <a:p>
            <a:pPr marL="342900" indent="-342900" algn="l">
              <a:buClr>
                <a:srgbClr val="0070C0"/>
              </a:buClr>
              <a:buSzPct val="80000"/>
              <a:buFont typeface="Wingdings" pitchFamily="2" charset="2"/>
              <a:buChar char="u"/>
            </a:pPr>
            <a:r>
              <a:rPr lang="en-US" sz="1800" b="1" dirty="0">
                <a:solidFill>
                  <a:srgbClr val="C00000"/>
                </a:solidFill>
              </a:rPr>
              <a:t>A model is said to be </a:t>
            </a:r>
            <a:r>
              <a:rPr lang="en-US" sz="1800" b="1" i="1" dirty="0">
                <a:solidFill>
                  <a:srgbClr val="C00000"/>
                </a:solidFill>
              </a:rPr>
              <a:t>underfitting</a:t>
            </a:r>
            <a:r>
              <a:rPr lang="en-US" sz="1800" b="1" dirty="0">
                <a:solidFill>
                  <a:srgbClr val="C00000"/>
                </a:solidFill>
              </a:rPr>
              <a:t> when it’s not able to classify the </a:t>
            </a:r>
            <a:r>
              <a:rPr lang="en-US" sz="1800" b="1">
                <a:solidFill>
                  <a:srgbClr val="C00000"/>
                </a:solidFill>
              </a:rPr>
              <a:t>training dataset.</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dirty="0">
                <a:solidFill>
                  <a:schemeClr val="tx1"/>
                </a:solidFill>
              </a:rPr>
              <a:t>We can tell that a model is underfitting when the metrics given for the </a:t>
            </a:r>
            <a:r>
              <a:rPr lang="en-US" sz="1800" b="1" dirty="0">
                <a:solidFill>
                  <a:schemeClr val="tx1"/>
                </a:solidFill>
              </a:rPr>
              <a:t>training data are poor</a:t>
            </a:r>
            <a:r>
              <a:rPr lang="en-US" sz="1800" dirty="0">
                <a:solidFill>
                  <a:schemeClr val="tx1"/>
                </a:solidFill>
              </a:rPr>
              <a:t>, meaning that the training accuracy of the model is low and/or the training loss is high.</a:t>
            </a:r>
          </a:p>
          <a:p>
            <a:pPr marL="342900" indent="-342900" algn="l">
              <a:buClr>
                <a:srgbClr val="0070C0"/>
              </a:buClr>
              <a:buSzPct val="80000"/>
              <a:buFont typeface="Wingdings" pitchFamily="2" charset="2"/>
              <a:buChar char="u"/>
            </a:pPr>
            <a:r>
              <a:rPr lang="en-US" sz="1800" dirty="0">
                <a:solidFill>
                  <a:schemeClr val="tx1"/>
                </a:solidFill>
              </a:rPr>
              <a:t>If the model is unable to classify data it was trained on, it’s likely not going to do well at predicting on data that it hasn’t seen before.</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https://www.youtube.com/watch?v=0h8lAm5Ki5g&amp;list=PLZbbT5o_s2xq7LwI2y8_QtvuXZedL6tQU&amp;index=13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Underfit</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9287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Reduce Underfitting</a:t>
            </a:r>
          </a:p>
          <a:p>
            <a:pPr marL="342900" indent="-342900" algn="l">
              <a:buClr>
                <a:srgbClr val="0070C0"/>
              </a:buClr>
              <a:buSzPct val="80000"/>
              <a:buFont typeface="Wingdings" pitchFamily="2" charset="2"/>
              <a:buChar char="u"/>
            </a:pPr>
            <a:r>
              <a:rPr lang="en-US" sz="1800" dirty="0">
                <a:solidFill>
                  <a:schemeClr val="tx1"/>
                </a:solidFill>
              </a:rPr>
              <a:t>How to reduce the underfit?</a:t>
            </a:r>
          </a:p>
          <a:p>
            <a:pPr marL="342900" indent="-342900" algn="l">
              <a:buClr>
                <a:srgbClr val="0070C0"/>
              </a:buClr>
              <a:buSzPct val="80000"/>
              <a:buFont typeface="Wingdings" pitchFamily="2" charset="2"/>
              <a:buChar char="u"/>
            </a:pPr>
            <a:r>
              <a:rPr lang="en-US" sz="1800" b="1" dirty="0">
                <a:solidFill>
                  <a:schemeClr val="tx1"/>
                </a:solidFill>
              </a:rPr>
              <a:t>Increase The Complexity Of The Model</a:t>
            </a:r>
          </a:p>
          <a:p>
            <a:pPr marL="342900" indent="-342900" algn="l">
              <a:buClr>
                <a:srgbClr val="0070C0"/>
              </a:buClr>
              <a:buSzPct val="80000"/>
              <a:buFont typeface="Wingdings" pitchFamily="2" charset="2"/>
              <a:buChar char="u"/>
            </a:pPr>
            <a:r>
              <a:rPr lang="en-US" sz="1800" dirty="0">
                <a:solidFill>
                  <a:schemeClr val="tx1"/>
                </a:solidFill>
              </a:rPr>
              <a:t>One thing we can do is increase the complexity of our model. </a:t>
            </a:r>
          </a:p>
          <a:p>
            <a:pPr marL="342900" indent="-342900" algn="l">
              <a:buClr>
                <a:srgbClr val="0070C0"/>
              </a:buClr>
              <a:buSzPct val="80000"/>
              <a:buFont typeface="Wingdings" pitchFamily="2" charset="2"/>
              <a:buChar char="u"/>
            </a:pPr>
            <a:r>
              <a:rPr lang="en-US" sz="1800" dirty="0">
                <a:solidFill>
                  <a:schemeClr val="tx1"/>
                </a:solidFill>
              </a:rPr>
              <a:t>This is the exact opposite of a technique we gave to reduce overfitting. </a:t>
            </a:r>
          </a:p>
          <a:p>
            <a:pPr marL="342900" indent="-342900" algn="l">
              <a:buClr>
                <a:srgbClr val="0070C0"/>
              </a:buClr>
              <a:buSzPct val="80000"/>
              <a:buFont typeface="Wingdings" pitchFamily="2" charset="2"/>
              <a:buChar char="u"/>
            </a:pPr>
            <a:r>
              <a:rPr lang="en-US" sz="1800" dirty="0">
                <a:solidFill>
                  <a:schemeClr val="tx1"/>
                </a:solidFill>
              </a:rPr>
              <a:t>If our data is more complex, and we have a relatively simple model, then the model may not be sophisticated enough to be able to accurately classify or predict on our complex data.</a:t>
            </a:r>
          </a:p>
          <a:p>
            <a:pPr marL="342900" indent="-342900" algn="l">
              <a:buClr>
                <a:srgbClr val="0070C0"/>
              </a:buClr>
              <a:buSzPct val="80000"/>
              <a:buFont typeface="Wingdings" pitchFamily="2" charset="2"/>
              <a:buChar char="u"/>
            </a:pPr>
            <a:r>
              <a:rPr lang="en-US" sz="1800" dirty="0">
                <a:solidFill>
                  <a:schemeClr val="tx1"/>
                </a:solidFill>
              </a:rPr>
              <a:t>We can increase the complexity of our model by doing things such as:</a:t>
            </a:r>
          </a:p>
          <a:p>
            <a:pPr marL="800100" lvl="1" indent="-342900" algn="l">
              <a:buClr>
                <a:srgbClr val="0070C0"/>
              </a:buClr>
              <a:buSzPct val="80000"/>
              <a:buFont typeface="Wingdings" pitchFamily="2" charset="2"/>
              <a:buChar char="u"/>
            </a:pPr>
            <a:r>
              <a:rPr lang="en-US" sz="1800" dirty="0">
                <a:solidFill>
                  <a:schemeClr val="tx1"/>
                </a:solidFill>
              </a:rPr>
              <a:t>Increasing the number of layers in the model.</a:t>
            </a:r>
          </a:p>
          <a:p>
            <a:pPr marL="800100" lvl="1" indent="-342900" algn="l">
              <a:buClr>
                <a:srgbClr val="0070C0"/>
              </a:buClr>
              <a:buSzPct val="80000"/>
              <a:buFont typeface="Wingdings" pitchFamily="2" charset="2"/>
              <a:buChar char="u"/>
            </a:pPr>
            <a:r>
              <a:rPr lang="en-US" sz="1800" dirty="0">
                <a:solidFill>
                  <a:schemeClr val="tx1"/>
                </a:solidFill>
              </a:rPr>
              <a:t>Increasing the number of neurons in each layer.</a:t>
            </a:r>
          </a:p>
          <a:p>
            <a:pPr marL="800100" lvl="1" indent="-342900" algn="l">
              <a:buClr>
                <a:srgbClr val="0070C0"/>
              </a:buClr>
              <a:buSzPct val="80000"/>
              <a:buFont typeface="Wingdings" pitchFamily="2" charset="2"/>
              <a:buChar char="u"/>
            </a:pPr>
            <a:r>
              <a:rPr lang="en-US" sz="1800" dirty="0">
                <a:solidFill>
                  <a:schemeClr val="tx1"/>
                </a:solidFill>
              </a:rPr>
              <a:t>Changing what type of layers we’re using and where.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https://www.youtube.com/watch?v=0h8lAm5Ki5g&amp;list=PLZbbT5o_s2xq7LwI2y8_QtvuXZedL6tQU&amp;index=13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6643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Underfit</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4089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Add More Features To The Input Samples</a:t>
            </a:r>
          </a:p>
          <a:p>
            <a:pPr marL="342900" indent="-342900" algn="l">
              <a:buClr>
                <a:srgbClr val="0070C0"/>
              </a:buClr>
              <a:buSzPct val="80000"/>
              <a:buFont typeface="Wingdings" pitchFamily="2" charset="2"/>
              <a:buChar char="u"/>
            </a:pPr>
            <a:r>
              <a:rPr lang="en-US" sz="1800" dirty="0">
                <a:solidFill>
                  <a:schemeClr val="tx1"/>
                </a:solidFill>
              </a:rPr>
              <a:t>Another technique we can use to reduce underfitting is to add more features to the input samples in our training set if we can. These additional features may help our model classify the data better.</a:t>
            </a:r>
          </a:p>
          <a:p>
            <a:pPr marL="342900" indent="-342900" algn="l">
              <a:buClr>
                <a:srgbClr val="0070C0"/>
              </a:buClr>
              <a:buSzPct val="80000"/>
              <a:buFont typeface="Wingdings" pitchFamily="2" charset="2"/>
              <a:buChar char="u"/>
            </a:pPr>
            <a:r>
              <a:rPr lang="en-US" sz="1800" dirty="0">
                <a:solidFill>
                  <a:schemeClr val="tx1"/>
                </a:solidFill>
              </a:rPr>
              <a:t>For example, say we have a model that is attempting to predict the price of a stock based on the last three closing prices of this stock. </a:t>
            </a:r>
          </a:p>
          <a:p>
            <a:pPr marL="342900" indent="-342900" algn="l">
              <a:buClr>
                <a:srgbClr val="0070C0"/>
              </a:buClr>
              <a:buSzPct val="80000"/>
              <a:buFont typeface="Wingdings" pitchFamily="2" charset="2"/>
              <a:buChar char="u"/>
            </a:pPr>
            <a:r>
              <a:rPr lang="en-US" sz="1800" dirty="0">
                <a:solidFill>
                  <a:schemeClr val="tx1"/>
                </a:solidFill>
              </a:rPr>
              <a:t>So our input would consist of three features:</a:t>
            </a:r>
          </a:p>
          <a:p>
            <a:pPr marL="800100" lvl="1" indent="-342900" algn="l">
              <a:buClr>
                <a:srgbClr val="0070C0"/>
              </a:buClr>
              <a:buSzPct val="80000"/>
              <a:buFont typeface="Wingdings" pitchFamily="2" charset="2"/>
              <a:buChar char="u"/>
            </a:pPr>
            <a:r>
              <a:rPr lang="en-US" sz="1800" dirty="0">
                <a:solidFill>
                  <a:schemeClr val="tx1"/>
                </a:solidFill>
              </a:rPr>
              <a:t>day 1 close</a:t>
            </a:r>
          </a:p>
          <a:p>
            <a:pPr marL="800100" lvl="1" indent="-342900" algn="l">
              <a:buClr>
                <a:srgbClr val="0070C0"/>
              </a:buClr>
              <a:buSzPct val="80000"/>
              <a:buFont typeface="Wingdings" pitchFamily="2" charset="2"/>
              <a:buChar char="u"/>
            </a:pPr>
            <a:r>
              <a:rPr lang="en-US" sz="1800" dirty="0">
                <a:solidFill>
                  <a:schemeClr val="tx1"/>
                </a:solidFill>
              </a:rPr>
              <a:t>day 2 close</a:t>
            </a:r>
          </a:p>
          <a:p>
            <a:pPr marL="800100" lvl="1" indent="-342900" algn="l">
              <a:buClr>
                <a:srgbClr val="0070C0"/>
              </a:buClr>
              <a:buSzPct val="80000"/>
              <a:buFont typeface="Wingdings" pitchFamily="2" charset="2"/>
              <a:buChar char="u"/>
            </a:pPr>
            <a:r>
              <a:rPr lang="en-US" sz="1800" dirty="0">
                <a:solidFill>
                  <a:schemeClr val="tx1"/>
                </a:solidFill>
              </a:rPr>
              <a:t>day 3 close</a:t>
            </a:r>
          </a:p>
          <a:p>
            <a:pPr marL="342900" indent="-342900" algn="l">
              <a:buClr>
                <a:srgbClr val="0070C0"/>
              </a:buClr>
              <a:buSzPct val="80000"/>
              <a:buFont typeface="Wingdings" pitchFamily="2" charset="2"/>
              <a:buChar char="u"/>
            </a:pPr>
            <a:r>
              <a:rPr lang="en-US" sz="1800" dirty="0">
                <a:solidFill>
                  <a:schemeClr val="tx1"/>
                </a:solidFill>
              </a:rPr>
              <a:t>If we added additional features to this </a:t>
            </a:r>
            <a:r>
              <a:rPr lang="en-US" sz="1800" dirty="0">
                <a:solidFill>
                  <a:schemeClr val="tx1"/>
                </a:solidFill>
                <a:hlinkClick r:id="rId2">
                  <a:extLst>
                    <a:ext uri="{A12FA001-AC4F-418D-AE19-62706E023703}">
                      <ahyp:hlinkClr xmlns:ahyp="http://schemas.microsoft.com/office/drawing/2018/hyperlinkcolor" val="tx"/>
                    </a:ext>
                  </a:extLst>
                </a:hlinkClick>
              </a:rPr>
              <a:t>data</a:t>
            </a:r>
            <a:r>
              <a:rPr lang="en-US" sz="1800" dirty="0">
                <a:solidFill>
                  <a:schemeClr val="tx1"/>
                </a:solidFill>
              </a:rPr>
              <a:t>, like, maybe the opening prices for these days, or the volume of the stock for these days, then perhaps this may help our model learn more about the data and improve it’s accuracy.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https://www.youtube.com/watch?v=0h8lAm5Ki5g&amp;list=PLZbbT5o_s2xq7LwI2y8_QtvuXZedL6tQU&amp;index=13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0052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Underfit</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2505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Reduce Dropout</a:t>
            </a:r>
          </a:p>
          <a:p>
            <a:pPr marL="342900" indent="-342900" algn="l">
              <a:buClr>
                <a:srgbClr val="0070C0"/>
              </a:buClr>
              <a:buSzPct val="80000"/>
              <a:buFont typeface="Wingdings" pitchFamily="2" charset="2"/>
              <a:buChar char="u"/>
            </a:pPr>
            <a:r>
              <a:rPr lang="en-US" sz="1800" dirty="0">
                <a:solidFill>
                  <a:schemeClr val="tx1"/>
                </a:solidFill>
              </a:rPr>
              <a:t>The last tip we'll discuss about reducing underfitting is to reduce dropout. </a:t>
            </a:r>
          </a:p>
          <a:p>
            <a:pPr marL="342900" indent="-342900" algn="l">
              <a:buClr>
                <a:srgbClr val="0070C0"/>
              </a:buClr>
              <a:buSzPct val="80000"/>
              <a:buFont typeface="Wingdings" pitchFamily="2" charset="2"/>
              <a:buChar char="u"/>
            </a:pPr>
            <a:r>
              <a:rPr lang="en-US" sz="1800" dirty="0">
                <a:solidFill>
                  <a:schemeClr val="tx1"/>
                </a:solidFill>
              </a:rPr>
              <a:t>Again, this is exactly opposite of a technique we gave in a </a:t>
            </a:r>
            <a:r>
              <a:rPr lang="en-US" sz="1800" dirty="0">
                <a:solidFill>
                  <a:schemeClr val="tx1"/>
                </a:solidFill>
                <a:hlinkClick r:id="rId2">
                  <a:extLst>
                    <a:ext uri="{A12FA001-AC4F-418D-AE19-62706E023703}">
                      <ahyp:hlinkClr xmlns:ahyp="http://schemas.microsoft.com/office/drawing/2018/hyperlinkcolor" val="tx"/>
                    </a:ext>
                  </a:extLst>
                </a:hlinkClick>
              </a:rPr>
              <a:t>previous </a:t>
            </a:r>
            <a:r>
              <a:rPr lang="en-US" sz="1800" dirty="0">
                <a:solidFill>
                  <a:schemeClr val="tx1"/>
                </a:solidFill>
              </a:rPr>
              <a:t>discussion for reducing overfitting.</a:t>
            </a:r>
          </a:p>
          <a:p>
            <a:pPr marL="342900" indent="-342900" algn="l">
              <a:buClr>
                <a:srgbClr val="0070C0"/>
              </a:buClr>
              <a:buSzPct val="80000"/>
              <a:buFont typeface="Wingdings" pitchFamily="2" charset="2"/>
              <a:buChar char="u"/>
            </a:pPr>
            <a:r>
              <a:rPr lang="en-US" sz="1800" dirty="0">
                <a:solidFill>
                  <a:schemeClr val="tx1"/>
                </a:solidFill>
              </a:rPr>
              <a:t>As mentioned in that discussion, dropout, is a </a:t>
            </a:r>
            <a:r>
              <a:rPr lang="en-US" sz="1800" dirty="0">
                <a:solidFill>
                  <a:schemeClr val="tx1"/>
                </a:solidFill>
                <a:hlinkClick r:id="rId3">
                  <a:extLst>
                    <a:ext uri="{A12FA001-AC4F-418D-AE19-62706E023703}">
                      <ahyp:hlinkClr xmlns:ahyp="http://schemas.microsoft.com/office/drawing/2018/hyperlinkcolor" val="tx"/>
                    </a:ext>
                  </a:extLst>
                </a:hlinkClick>
              </a:rPr>
              <a:t>regularization</a:t>
            </a:r>
            <a:r>
              <a:rPr lang="en-US" sz="1800" dirty="0">
                <a:solidFill>
                  <a:schemeClr val="tx1"/>
                </a:solidFill>
              </a:rPr>
              <a:t> technique that randomly ignores a subset of nodes in a given layer. </a:t>
            </a:r>
          </a:p>
          <a:p>
            <a:pPr marL="342900" indent="-342900" algn="l">
              <a:buClr>
                <a:srgbClr val="0070C0"/>
              </a:buClr>
              <a:buSzPct val="80000"/>
              <a:buFont typeface="Wingdings" pitchFamily="2" charset="2"/>
              <a:buChar char="u"/>
            </a:pPr>
            <a:r>
              <a:rPr lang="en-US" sz="1800" dirty="0">
                <a:solidFill>
                  <a:schemeClr val="tx1"/>
                </a:solidFill>
              </a:rPr>
              <a:t>It essentially prevents these dropped out nodes from participating in producing a prediction on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4"/>
              </a:rPr>
              <a:t>https://www.youtube.com/watch?v=0h8lAm5Ki5g&amp;list=PLZbbT5o_s2xq7LwI2y8_QtvuXZedL6tQU&amp;index=13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834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 Underfit</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3526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Reduce Dropout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When using dropout, we can specify a percentage of the nodes we want to drop.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So if we’re using a </a:t>
            </a:r>
            <a:r>
              <a:rPr lang="en-US" altLang="en-US" sz="1800" dirty="0">
                <a:solidFill>
                  <a:srgbClr val="E83E8C"/>
                </a:solidFill>
                <a:latin typeface="SFMono-Regular"/>
              </a:rPr>
              <a:t>50%</a:t>
            </a:r>
            <a:r>
              <a:rPr lang="en-US" altLang="en-US" sz="1800" dirty="0">
                <a:solidFill>
                  <a:srgbClr val="333333"/>
                </a:solidFill>
                <a:latin typeface="-apple-system"/>
              </a:rPr>
              <a:t> dropout rate, and we see that our model is underfitting, then we can decrease our amount of dropout by reducing the dropout percentage to something lower than </a:t>
            </a:r>
            <a:r>
              <a:rPr lang="en-US" altLang="en-US" sz="1800" dirty="0">
                <a:solidFill>
                  <a:srgbClr val="E83E8C"/>
                </a:solidFill>
                <a:latin typeface="SFMono-Regular"/>
              </a:rPr>
              <a:t>50</a:t>
            </a:r>
            <a:r>
              <a:rPr lang="en-US" altLang="en-US" sz="1800" dirty="0">
                <a:solidFill>
                  <a:srgbClr val="333333"/>
                </a:solidFill>
                <a:latin typeface="-apple-system"/>
              </a:rPr>
              <a:t> and see what types of metrics we get when we attempt to train again.</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These nodes are only dropped out for purposes of training and not during validation.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see that our model is fitting better to our validation data than it is to our training data, then this is a good indicator to reduce the amount of dropout that we’re using.</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https://www.youtube.com/watch?v=0h8lAm5Ki5g&amp;list=PLZbbT5o_s2xq7LwI2y8_QtvuXZedL6tQU&amp;index=13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6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13.1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13.1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https://www.youtube.com/watch?v=0h8lAm5Ki5g&amp;list=PLZbbT5o_s2xq7LwI2y8_QtvuXZedL6tQU&amp;index=13</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DFC1353E-5F60-4FD0-BBCA-0CBB6AD0E934}"/>
              </a:ext>
            </a:extLst>
          </p:cNvPr>
          <p:cNvPicPr>
            <a:picLocks noChangeAspect="1"/>
          </p:cNvPicPr>
          <p:nvPr/>
        </p:nvPicPr>
        <p:blipFill>
          <a:blip r:embed="rId3"/>
          <a:stretch>
            <a:fillRect/>
          </a:stretch>
        </p:blipFill>
        <p:spPr>
          <a:xfrm>
            <a:off x="2051720" y="1186158"/>
            <a:ext cx="4695825" cy="1638300"/>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3728</TotalTime>
  <Words>778</Words>
  <Application>Microsoft Office PowerPoint</Application>
  <PresentationFormat>On-screen Show (4:3)</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SFMono-Regular</vt:lpstr>
      <vt:lpstr>Wingdings</vt:lpstr>
      <vt:lpstr>Office 佈景主題</vt:lpstr>
      <vt:lpstr>13 Underfit</vt:lpstr>
      <vt:lpstr>13 Underfit</vt:lpstr>
      <vt:lpstr>13 Underfit</vt:lpstr>
      <vt:lpstr>13 Underfit</vt:lpstr>
      <vt:lpstr>13 Underfit</vt:lpstr>
      <vt:lpstr>13 Underfit</vt:lpstr>
      <vt:lpstr>13.1 Quiz</vt:lpstr>
      <vt:lpstr>13.1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1587</cp:revision>
  <dcterms:created xsi:type="dcterms:W3CDTF">2018-09-28T16:40:41Z</dcterms:created>
  <dcterms:modified xsi:type="dcterms:W3CDTF">2020-06-05T03:11:23Z</dcterms:modified>
</cp:coreProperties>
</file>