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2" r:id="rId4"/>
    <p:sldId id="283" r:id="rId5"/>
    <p:sldId id="284" r:id="rId6"/>
    <p:sldId id="285" r:id="rId7"/>
    <p:sldId id="286" r:id="rId8"/>
    <p:sldId id="287" r:id="rId9"/>
    <p:sldId id="274" r:id="rId10"/>
    <p:sldId id="28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lEfrr0Yr684&amp;list=PLZbbT5o_s2xq7LwI2y8_QtvuXZedL6tQU&amp;index=15"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Efrr0Yr684&amp;list=PLZbbT5o_s2xq7LwI2y8_QtvuXZedL6tQU&amp;index=1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luster_analysis" TargetMode="External"/><Relationship Id="rId2" Type="http://schemas.openxmlformats.org/officeDocument/2006/relationships/hyperlink" Target="https://deeplizard.com/learn/video/Quh6x4kG6VY" TargetMode="External"/><Relationship Id="rId1" Type="http://schemas.openxmlformats.org/officeDocument/2006/relationships/slideLayout" Target="../slideLayouts/slideLayout1.xml"/><Relationship Id="rId4" Type="http://schemas.openxmlformats.org/officeDocument/2006/relationships/hyperlink" Target="https://www.youtube.com/watch?v=lEfrr0Yr684&amp;list=PLZbbT5o_s2xq7LwI2y8_QtvuXZedL6tQU&amp;index=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Efrr0Yr684&amp;list=PLZbbT5o_s2xq7LwI2y8_QtvuXZedL6tQU&amp;index=15"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lEfrr0Yr684&amp;list=PLZbbT5o_s2xq7LwI2y8_QtvuXZedL6tQU&amp;index=15"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fchollet" TargetMode="External"/><Relationship Id="rId2" Type="http://schemas.openxmlformats.org/officeDocument/2006/relationships/hyperlink" Target="https://blog.keras.io/building-autoencoders-in-keras.html" TargetMode="External"/><Relationship Id="rId1" Type="http://schemas.openxmlformats.org/officeDocument/2006/relationships/slideLayout" Target="../slideLayouts/slideLayout1.xml"/><Relationship Id="rId4" Type="http://schemas.openxmlformats.org/officeDocument/2006/relationships/hyperlink" Target="https://www.youtube.com/watch?v=lEfrr0Yr684&amp;list=PLZbbT5o_s2xq7LwI2y8_QtvuXZedL6tQU&amp;index=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lEfrr0Yr684&amp;list=PLZbbT5o_s2xq7LwI2y8_QtvuXZedL6tQU&amp;index=15"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lEfrr0Yr684&amp;list=PLZbbT5o_s2xq7LwI2y8_QtvuXZedL6tQU&amp;index=1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15 Unsupervised Learning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https://www.youtube.com/watch?v=lEfrr0Yr684&amp;list=PLZbbT5o_s2xq7LwI2y8_QtvuXZedL6tQU&amp;index=15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9" name="Picture 8">
            <a:extLst>
              <a:ext uri="{FF2B5EF4-FFF2-40B4-BE49-F238E27FC236}">
                <a16:creationId xmlns:a16="http://schemas.microsoft.com/office/drawing/2014/main" id="{1820CDB4-A212-475B-A1EC-28056F203C80}"/>
              </a:ext>
            </a:extLst>
          </p:cNvPr>
          <p:cNvPicPr>
            <a:picLocks noChangeAspect="1"/>
          </p:cNvPicPr>
          <p:nvPr/>
        </p:nvPicPr>
        <p:blipFill>
          <a:blip r:embed="rId3"/>
          <a:stretch>
            <a:fillRect/>
          </a:stretch>
        </p:blipFill>
        <p:spPr>
          <a:xfrm>
            <a:off x="2195736" y="1209768"/>
            <a:ext cx="3467100" cy="166687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8567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Unsupervised Learning</a:t>
            </a:r>
          </a:p>
          <a:p>
            <a:pPr marL="342900" indent="-342900" algn="l">
              <a:buClr>
                <a:srgbClr val="0070C0"/>
              </a:buClr>
              <a:buSzPct val="80000"/>
              <a:buFont typeface="Wingdings" pitchFamily="2" charset="2"/>
              <a:buChar char="u"/>
            </a:pPr>
            <a:r>
              <a:rPr lang="en-US" sz="1800" dirty="0">
                <a:solidFill>
                  <a:schemeClr val="tx1"/>
                </a:solidFill>
              </a:rPr>
              <a:t>Supervised learning occurs when the data in our training set is </a:t>
            </a:r>
            <a:r>
              <a:rPr lang="en-US" sz="1800" i="1" dirty="0">
                <a:solidFill>
                  <a:schemeClr val="tx1"/>
                </a:solidFill>
              </a:rPr>
              <a:t>labeled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Unsupervised learning occurs when the data in our training set is </a:t>
            </a:r>
            <a:r>
              <a:rPr lang="en-US" sz="1800" i="1" dirty="0">
                <a:solidFill>
                  <a:schemeClr val="tx1"/>
                </a:solidFill>
              </a:rPr>
              <a:t>Unlabeled.</a:t>
            </a:r>
          </a:p>
          <a:p>
            <a:pPr marL="342900" indent="-342900" algn="l">
              <a:buClr>
                <a:srgbClr val="0070C0"/>
              </a:buClr>
              <a:buSzPct val="80000"/>
              <a:buFont typeface="Wingdings" pitchFamily="2" charset="2"/>
              <a:buChar char="u"/>
            </a:pPr>
            <a:r>
              <a:rPr lang="en-US" altLang="en-US" sz="1800" b="1" dirty="0">
                <a:solidFill>
                  <a:schemeClr val="tx1"/>
                </a:solidFill>
                <a:latin typeface="montserrat"/>
              </a:rPr>
              <a:t>Unlabeled Data</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In contrast to supervised learning, unsupervised learning occurs when the data in our training set is </a:t>
            </a:r>
            <a:r>
              <a:rPr lang="en-US" altLang="en-US" sz="1800" i="1" dirty="0">
                <a:solidFill>
                  <a:schemeClr val="tx1"/>
                </a:solidFill>
                <a:latin typeface="-apple-system"/>
              </a:rPr>
              <a:t>not labeled</a:t>
            </a:r>
            <a:r>
              <a:rPr lang="en-US" altLang="en-US" sz="1800" dirty="0">
                <a:solidFill>
                  <a:schemeClr val="tx1"/>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Unsupervised learning occurs with unlabeled data.</a:t>
            </a:r>
            <a:endParaRPr lang="en-US" altLang="en-US" sz="1800" b="1" dirty="0">
              <a:solidFill>
                <a:srgbClr val="C00000"/>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With unsupervised learning, each piece of data passed to our model during training is solely an unlabeled input object, or sample. There is no corresponding label that’s paired with the sample.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If the data isn’t labeled, then how is the model learning?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How is it evaluating itself to understand if it’s performing well or not?</a:t>
            </a:r>
            <a:endParaRPr lang="en-US" altLang="en-US" sz="1800" dirty="0">
              <a:solidFill>
                <a:schemeClr val="tx1"/>
              </a:solidFill>
            </a:endParaRP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3607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Unsupervised Learning Examples</a:t>
            </a:r>
          </a:p>
          <a:p>
            <a:pPr marL="342900" indent="-342900" algn="l">
              <a:buClr>
                <a:srgbClr val="0070C0"/>
              </a:buClr>
              <a:buSzPct val="80000"/>
              <a:buFont typeface="Wingdings" pitchFamily="2" charset="2"/>
              <a:buChar char="u"/>
            </a:pPr>
            <a:r>
              <a:rPr lang="en-US" sz="1800" dirty="0">
                <a:solidFill>
                  <a:schemeClr val="tx1"/>
                </a:solidFill>
              </a:rPr>
              <a:t>Let’s make this solid with some examples.</a:t>
            </a:r>
          </a:p>
          <a:p>
            <a:pPr marL="342900" indent="-342900" algn="l">
              <a:buClr>
                <a:srgbClr val="0070C0"/>
              </a:buClr>
              <a:buSzPct val="80000"/>
              <a:buFont typeface="Wingdings" pitchFamily="2" charset="2"/>
              <a:buChar char="u"/>
            </a:pPr>
            <a:r>
              <a:rPr lang="en-US" sz="1800" b="1" dirty="0">
                <a:solidFill>
                  <a:schemeClr val="tx1"/>
                </a:solidFill>
              </a:rPr>
              <a:t>Clustering Algorithms</a:t>
            </a:r>
          </a:p>
          <a:p>
            <a:pPr marL="342900" indent="-342900" algn="l">
              <a:buClr>
                <a:srgbClr val="0070C0"/>
              </a:buClr>
              <a:buSzPct val="80000"/>
              <a:buFont typeface="Wingdings" pitchFamily="2" charset="2"/>
              <a:buChar char="u"/>
            </a:pPr>
            <a:r>
              <a:rPr lang="en-US" sz="1800" dirty="0">
                <a:solidFill>
                  <a:schemeClr val="tx1"/>
                </a:solidFill>
              </a:rPr>
              <a:t>One of the most popular applications of unsupervised learning is through the use of </a:t>
            </a:r>
            <a:r>
              <a:rPr lang="en-US" sz="1800" i="1" dirty="0">
                <a:solidFill>
                  <a:schemeClr val="tx1"/>
                </a:solidFill>
              </a:rPr>
              <a:t>clustering algorithms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Sticking with our example from our previous discussion</a:t>
            </a:r>
            <a:r>
              <a:rPr lang="en-US" sz="1800" dirty="0">
                <a:solidFill>
                  <a:schemeClr val="tx1"/>
                </a:solidFill>
                <a:hlinkClick r:id="rId2">
                  <a:extLst>
                    <a:ext uri="{A12FA001-AC4F-418D-AE19-62706E023703}">
                      <ahyp:hlinkClr xmlns:ahyp="http://schemas.microsoft.com/office/drawing/2018/hyperlinkcolor" val="tx"/>
                    </a:ext>
                  </a:extLst>
                </a:hlinkClick>
              </a:rPr>
              <a:t> on supervised learning</a:t>
            </a:r>
            <a:r>
              <a:rPr lang="en-US" sz="1800" dirty="0">
                <a:solidFill>
                  <a:schemeClr val="tx1"/>
                </a:solidFill>
              </a:rPr>
              <a:t>, let’s suppose we have the </a:t>
            </a:r>
            <a:r>
              <a:rPr lang="en-US" sz="1800" i="1" dirty="0">
                <a:solidFill>
                  <a:schemeClr val="tx1"/>
                </a:solidFill>
              </a:rPr>
              <a:t>height</a:t>
            </a:r>
            <a:r>
              <a:rPr lang="en-US" sz="1800" dirty="0">
                <a:solidFill>
                  <a:schemeClr val="tx1"/>
                </a:solidFill>
              </a:rPr>
              <a:t> and </a:t>
            </a:r>
            <a:r>
              <a:rPr lang="en-US" sz="1800" i="1" dirty="0">
                <a:solidFill>
                  <a:schemeClr val="tx1"/>
                </a:solidFill>
              </a:rPr>
              <a:t>weight</a:t>
            </a:r>
            <a:r>
              <a:rPr lang="en-US" sz="1800" dirty="0">
                <a:solidFill>
                  <a:schemeClr val="tx1"/>
                </a:solidFill>
              </a:rPr>
              <a:t> data for a particular age group of </a:t>
            </a:r>
            <a:r>
              <a:rPr lang="en-US" sz="1800" i="1" dirty="0">
                <a:solidFill>
                  <a:schemeClr val="tx1"/>
                </a:solidFill>
              </a:rPr>
              <a:t>males</a:t>
            </a:r>
            <a:r>
              <a:rPr lang="en-US" sz="1800" dirty="0">
                <a:solidFill>
                  <a:schemeClr val="tx1"/>
                </a:solidFill>
              </a:rPr>
              <a:t> and </a:t>
            </a:r>
            <a:r>
              <a:rPr lang="en-US" sz="1800" i="1" dirty="0">
                <a:solidFill>
                  <a:schemeClr val="tx1"/>
                </a:solidFill>
              </a:rPr>
              <a:t>females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time, we don’t have the labels for this data, so any given sample from this data set would just be a pair consisting of one person’s height and weight. </a:t>
            </a:r>
          </a:p>
          <a:p>
            <a:pPr marL="342900" indent="-342900" algn="l">
              <a:buClr>
                <a:srgbClr val="0070C0"/>
              </a:buClr>
              <a:buSzPct val="80000"/>
              <a:buFont typeface="Wingdings" pitchFamily="2" charset="2"/>
              <a:buChar char="u"/>
            </a:pPr>
            <a:r>
              <a:rPr lang="en-US" sz="1800" dirty="0">
                <a:solidFill>
                  <a:schemeClr val="tx1"/>
                </a:solidFill>
              </a:rPr>
              <a:t>There is no associated label telling us whether this person was a male or female.</a:t>
            </a:r>
            <a:endParaRPr lang="en-US" sz="1800" dirty="0">
              <a:solidFill>
                <a:schemeClr val="tx1"/>
              </a:solidFill>
              <a:latin typeface="-apple-system"/>
            </a:endParaRPr>
          </a:p>
          <a:p>
            <a:pPr marL="342900" indent="-342900" algn="l">
              <a:buClr>
                <a:srgbClr val="0070C0"/>
              </a:buClr>
              <a:buSzPct val="80000"/>
              <a:buFont typeface="Wingdings" pitchFamily="2" charset="2"/>
              <a:buChar char="u"/>
            </a:pPr>
            <a:r>
              <a:rPr lang="en-US" sz="1800" dirty="0">
                <a:solidFill>
                  <a:schemeClr val="tx1"/>
                </a:solidFill>
              </a:rPr>
              <a:t>Now, a </a:t>
            </a:r>
            <a:r>
              <a:rPr lang="en-US" sz="1800" dirty="0">
                <a:solidFill>
                  <a:schemeClr val="tx1"/>
                </a:solidFill>
                <a:hlinkClick r:id="rId3">
                  <a:extLst>
                    <a:ext uri="{A12FA001-AC4F-418D-AE19-62706E023703}">
                      <ahyp:hlinkClr xmlns:ahyp="http://schemas.microsoft.com/office/drawing/2018/hyperlinkcolor" val="tx"/>
                    </a:ext>
                  </a:extLst>
                </a:hlinkClick>
              </a:rPr>
              <a:t>clustering algorithm</a:t>
            </a:r>
            <a:r>
              <a:rPr lang="en-US" sz="1800" dirty="0">
                <a:solidFill>
                  <a:schemeClr val="tx1"/>
                </a:solidFill>
              </a:rPr>
              <a:t> could analyze this data and start to learn the structure of it even though it’s not labeled. </a:t>
            </a:r>
          </a:p>
          <a:p>
            <a:pPr marL="342900" indent="-342900" algn="l">
              <a:buClr>
                <a:srgbClr val="0070C0"/>
              </a:buClr>
              <a:buSzPct val="80000"/>
              <a:buFont typeface="Wingdings" pitchFamily="2" charset="2"/>
              <a:buChar char="u"/>
            </a:pPr>
            <a:r>
              <a:rPr lang="en-US" sz="1800" dirty="0">
                <a:solidFill>
                  <a:schemeClr val="tx1"/>
                </a:solidFill>
              </a:rPr>
              <a:t>Through learning the structure, it can start to cluster the data into groups.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5844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264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Clustering Algorithms</a:t>
            </a:r>
          </a:p>
          <a:p>
            <a:pPr marL="342900" indent="-342900" algn="l">
              <a:buClr>
                <a:srgbClr val="0070C0"/>
              </a:buClr>
              <a:buSzPct val="80000"/>
              <a:buFont typeface="Wingdings" pitchFamily="2" charset="2"/>
              <a:buChar char="u"/>
            </a:pPr>
            <a:r>
              <a:rPr lang="en-US" sz="1800" dirty="0">
                <a:solidFill>
                  <a:schemeClr val="tx1"/>
                </a:solidFill>
              </a:rPr>
              <a:t>We could imagine that if we were to plot this height and weight data on a chart, then maybe it would look something like this with weight on the x-axis and height on the y-axis.</a:t>
            </a: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cluster">
            <a:extLst>
              <a:ext uri="{FF2B5EF4-FFF2-40B4-BE49-F238E27FC236}">
                <a16:creationId xmlns:a16="http://schemas.microsoft.com/office/drawing/2014/main" id="{E2367B80-AE44-4CBA-9851-7EBC5AF1C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631924"/>
            <a:ext cx="4086399" cy="200580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1" name="副標題 2">
            <a:extLst>
              <a:ext uri="{FF2B5EF4-FFF2-40B4-BE49-F238E27FC236}">
                <a16:creationId xmlns:a16="http://schemas.microsoft.com/office/drawing/2014/main" id="{4BE0986A-C098-4FD8-B494-DCDD271D39C3}"/>
              </a:ext>
            </a:extLst>
          </p:cNvPr>
          <p:cNvSpPr txBox="1">
            <a:spLocks/>
          </p:cNvSpPr>
          <p:nvPr/>
        </p:nvSpPr>
        <p:spPr>
          <a:xfrm>
            <a:off x="547936" y="4761259"/>
            <a:ext cx="8352928" cy="173655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There’s nothing explicitly telling us the labels for this data, but we can see that there are two pretty distinct clusters here, and so we could infer that perhaps this clustering is occurring based on whether these individuals are male or female.</a:t>
            </a:r>
          </a:p>
          <a:p>
            <a:pPr marL="342900" indent="-342900" algn="l">
              <a:buClr>
                <a:srgbClr val="0070C0"/>
              </a:buClr>
              <a:buSzPct val="80000"/>
              <a:buFont typeface="Wingdings" pitchFamily="2" charset="2"/>
              <a:buChar char="u"/>
            </a:pPr>
            <a:r>
              <a:rPr lang="en-US" sz="1800" dirty="0">
                <a:solidFill>
                  <a:schemeClr val="tx1"/>
                </a:solidFill>
              </a:rPr>
              <a:t>One of these clusters may be made up predominately of females, while the other is predominately male, so clustering is one area that makes use of unsupervised learning. Let’s look at another.</a:t>
            </a:r>
          </a:p>
        </p:txBody>
      </p:sp>
    </p:spTree>
    <p:extLst>
      <p:ext uri="{BB962C8B-B14F-4D97-AF65-F5344CB8AC3E}">
        <p14:creationId xmlns:p14="http://schemas.microsoft.com/office/powerpoint/2010/main" val="24259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840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Autoencoders</a:t>
            </a:r>
          </a:p>
          <a:p>
            <a:pPr marL="342900" indent="-342900" algn="l">
              <a:buClr>
                <a:srgbClr val="0070C0"/>
              </a:buClr>
              <a:buSzPct val="80000"/>
              <a:buFont typeface="Wingdings" pitchFamily="2" charset="2"/>
              <a:buChar char="u"/>
            </a:pPr>
            <a:r>
              <a:rPr lang="en-US" sz="1800" dirty="0">
                <a:solidFill>
                  <a:schemeClr val="tx1"/>
                </a:solidFill>
              </a:rPr>
              <a:t>Unsupervised learning is also used by </a:t>
            </a:r>
            <a:r>
              <a:rPr lang="en-US" sz="1800" i="1" dirty="0">
                <a:solidFill>
                  <a:schemeClr val="tx1"/>
                </a:solidFill>
              </a:rPr>
              <a:t>autoencoders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In the most basic terms, an autoencoders is an artificial neural network that takes in input, and then outputs a reconstruction of this input.</a:t>
            </a:r>
          </a:p>
          <a:p>
            <a:pPr marL="342900" indent="-342900" algn="l">
              <a:buClr>
                <a:srgbClr val="0070C0"/>
              </a:buClr>
              <a:buSzPct val="80000"/>
              <a:buFont typeface="Wingdings" pitchFamily="2" charset="2"/>
              <a:buChar char="u"/>
            </a:pPr>
            <a:r>
              <a:rPr lang="en-US" sz="1800" dirty="0">
                <a:solidFill>
                  <a:schemeClr val="tx1"/>
                </a:solidFill>
              </a:rPr>
              <a:t>Based on everything we’ve learned so far on neural networks, this seems pretty strange, but let’s explain this idea further using an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autoencoder">
            <a:extLst>
              <a:ext uri="{FF2B5EF4-FFF2-40B4-BE49-F238E27FC236}">
                <a16:creationId xmlns:a16="http://schemas.microsoft.com/office/drawing/2014/main" id="{ABB80525-7673-4266-A4BA-39ADEA076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3177437"/>
            <a:ext cx="5565998" cy="174931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5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2505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Autoencoders</a:t>
            </a:r>
          </a:p>
          <a:p>
            <a:pPr marL="342900" indent="-342900" algn="l">
              <a:buClr>
                <a:srgbClr val="0070C0"/>
              </a:buClr>
              <a:buSzPct val="80000"/>
              <a:buFont typeface="Wingdings" pitchFamily="2" charset="2"/>
              <a:buChar char="u"/>
            </a:pPr>
            <a:r>
              <a:rPr lang="en-US" sz="1800" dirty="0">
                <a:solidFill>
                  <a:schemeClr val="tx1"/>
                </a:solidFill>
              </a:rPr>
              <a:t>The example we’ll use is written about in a </a:t>
            </a:r>
            <a:r>
              <a:rPr lang="en-US" sz="1800" dirty="0">
                <a:solidFill>
                  <a:schemeClr val="tx1"/>
                </a:solidFill>
                <a:hlinkClick r:id="rId2">
                  <a:extLst>
                    <a:ext uri="{A12FA001-AC4F-418D-AE19-62706E023703}">
                      <ahyp:hlinkClr xmlns:ahyp="http://schemas.microsoft.com/office/drawing/2018/hyperlinkcolor" val="tx"/>
                    </a:ext>
                  </a:extLst>
                </a:hlinkClick>
              </a:rPr>
              <a:t>blog</a:t>
            </a:r>
            <a:r>
              <a:rPr lang="en-US" sz="1800" dirty="0">
                <a:solidFill>
                  <a:schemeClr val="tx1"/>
                </a:solidFill>
              </a:rPr>
              <a:t> by </a:t>
            </a:r>
            <a:r>
              <a:rPr lang="en-US" sz="1800" dirty="0">
                <a:solidFill>
                  <a:schemeClr val="tx1"/>
                </a:solidFill>
                <a:hlinkClick r:id="rId3">
                  <a:extLst>
                    <a:ext uri="{A12FA001-AC4F-418D-AE19-62706E023703}">
                      <ahyp:hlinkClr xmlns:ahyp="http://schemas.microsoft.com/office/drawing/2018/hyperlinkcolor" val="tx"/>
                    </a:ext>
                  </a:extLst>
                </a:hlinkClick>
              </a:rPr>
              <a:t>François </a:t>
            </a:r>
            <a:r>
              <a:rPr lang="en-US" sz="1800" dirty="0" err="1">
                <a:solidFill>
                  <a:schemeClr val="tx1"/>
                </a:solidFill>
                <a:hlinkClick r:id="rId3">
                  <a:extLst>
                    <a:ext uri="{A12FA001-AC4F-418D-AE19-62706E023703}">
                      <ahyp:hlinkClr xmlns:ahyp="http://schemas.microsoft.com/office/drawing/2018/hyperlinkcolor" val="tx"/>
                    </a:ext>
                  </a:extLst>
                </a:hlinkClick>
              </a:rPr>
              <a:t>Chollet</a:t>
            </a:r>
            <a:r>
              <a:rPr lang="en-US" sz="1800" dirty="0">
                <a:solidFill>
                  <a:schemeClr val="tx1"/>
                </a:solidFill>
              </a:rPr>
              <a:t>, the author of </a:t>
            </a:r>
            <a:r>
              <a:rPr lang="en-US" sz="1800" dirty="0" err="1">
                <a:solidFill>
                  <a:schemeClr val="tx1"/>
                </a:solidFill>
              </a:rPr>
              <a:t>Keras</a:t>
            </a:r>
            <a:r>
              <a:rPr lang="en-US" sz="1800" dirty="0">
                <a:solidFill>
                  <a:schemeClr val="tx1"/>
                </a:solidFill>
              </a:rPr>
              <a:t>, the neural network API we’ve used in several posts.</a:t>
            </a:r>
          </a:p>
          <a:p>
            <a:pPr marL="342900" indent="-342900" algn="l">
              <a:buClr>
                <a:srgbClr val="0070C0"/>
              </a:buClr>
              <a:buSzPct val="80000"/>
              <a:buFont typeface="Wingdings" pitchFamily="2" charset="2"/>
              <a:buChar char="u"/>
            </a:pPr>
            <a:r>
              <a:rPr lang="en-US" sz="1800" dirty="0">
                <a:solidFill>
                  <a:schemeClr val="tx1"/>
                </a:solidFill>
              </a:rPr>
              <a:t>Suppose we have a set of images of handwritten digits, and we want to pass them through an autoencoder. Remember, an autoencoder is just a neural network.</a:t>
            </a:r>
          </a:p>
          <a:p>
            <a:pPr marL="342900" indent="-342900" algn="l">
              <a:buClr>
                <a:srgbClr val="0070C0"/>
              </a:buClr>
              <a:buSzPct val="80000"/>
              <a:buFont typeface="Wingdings" pitchFamily="2" charset="2"/>
              <a:buChar char="u"/>
            </a:pPr>
            <a:r>
              <a:rPr lang="en-US" sz="1800" dirty="0">
                <a:solidFill>
                  <a:schemeClr val="tx1"/>
                </a:solidFill>
              </a:rPr>
              <a:t>This neural network will take in this image of a digit, and it will then </a:t>
            </a:r>
            <a:r>
              <a:rPr lang="en-US" sz="1800" i="1" dirty="0">
                <a:solidFill>
                  <a:schemeClr val="tx1"/>
                </a:solidFill>
              </a:rPr>
              <a:t>encode</a:t>
            </a:r>
            <a:r>
              <a:rPr lang="en-US" sz="1800" dirty="0">
                <a:solidFill>
                  <a:schemeClr val="tx1"/>
                </a:solidFill>
              </a:rPr>
              <a:t> the image. Then, at the end of the network, it will </a:t>
            </a:r>
            <a:r>
              <a:rPr lang="en-US" sz="1800" i="1" dirty="0">
                <a:solidFill>
                  <a:schemeClr val="tx1"/>
                </a:solidFill>
              </a:rPr>
              <a:t>decode</a:t>
            </a:r>
            <a:r>
              <a:rPr lang="en-US" sz="1800" dirty="0">
                <a:solidFill>
                  <a:schemeClr val="tx1"/>
                </a:solidFill>
              </a:rPr>
              <a:t> the image and output the decoded reconstructed version of the original image.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987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950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Autoencoders</a:t>
            </a:r>
          </a:p>
          <a:p>
            <a:pPr marL="342900" indent="-342900" algn="l">
              <a:buClr>
                <a:srgbClr val="0070C0"/>
              </a:buClr>
              <a:buSzPct val="80000"/>
              <a:buFont typeface="Wingdings" pitchFamily="2" charset="2"/>
              <a:buChar char="u"/>
            </a:pPr>
            <a:r>
              <a:rPr lang="en-US" sz="1800" dirty="0">
                <a:solidFill>
                  <a:schemeClr val="tx1"/>
                </a:solidFill>
              </a:rPr>
              <a:t>The goal here is for the reconstructed image to be as close as possible to the original image.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mnist digits">
            <a:extLst>
              <a:ext uri="{FF2B5EF4-FFF2-40B4-BE49-F238E27FC236}">
                <a16:creationId xmlns:a16="http://schemas.microsoft.com/office/drawing/2014/main" id="{6650002E-01B3-49A1-A83A-41074786C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282399"/>
            <a:ext cx="5657850" cy="34385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1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Unsupervised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505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Autoencoders</a:t>
            </a:r>
          </a:p>
          <a:p>
            <a:pPr marL="342900" indent="-342900" algn="l">
              <a:buClr>
                <a:srgbClr val="0070C0"/>
              </a:buClr>
              <a:buSzPct val="80000"/>
              <a:buFont typeface="Wingdings" pitchFamily="2" charset="2"/>
              <a:buChar char="u"/>
            </a:pPr>
            <a:r>
              <a:rPr lang="en-US" sz="1800" dirty="0">
                <a:solidFill>
                  <a:schemeClr val="tx1"/>
                </a:solidFill>
              </a:rPr>
              <a:t>Alright, so hopefully we have the very basic idea of an autoencoder down, but what would be an application for doing this? Why would we just want to reconstruct input?</a:t>
            </a:r>
          </a:p>
          <a:p>
            <a:pPr marL="342900" indent="-342900" algn="l">
              <a:buClr>
                <a:srgbClr val="0070C0"/>
              </a:buClr>
              <a:buSzPct val="80000"/>
              <a:buFont typeface="Wingdings" pitchFamily="2" charset="2"/>
              <a:buChar char="u"/>
            </a:pPr>
            <a:r>
              <a:rPr lang="en-US" sz="1800" dirty="0">
                <a:solidFill>
                  <a:schemeClr val="tx1"/>
                </a:solidFill>
              </a:rPr>
              <a:t>Well, one application for this could be to denoise images. </a:t>
            </a:r>
          </a:p>
          <a:p>
            <a:pPr marL="342900" indent="-342900" algn="l">
              <a:buClr>
                <a:srgbClr val="0070C0"/>
              </a:buClr>
              <a:buSzPct val="80000"/>
              <a:buFont typeface="Wingdings" pitchFamily="2" charset="2"/>
              <a:buChar char="u"/>
            </a:pPr>
            <a:r>
              <a:rPr lang="en-US" sz="1800" dirty="0">
                <a:solidFill>
                  <a:schemeClr val="tx1"/>
                </a:solidFill>
              </a:rPr>
              <a:t>Once the model has been trained, then it can accept other similar images that may have a lot of noise surrounding them, and it will be able to extract the underlying meaningful features and reconstruct the image without the noise.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https://www.youtube.com/watch?v=lEfrr0Yr684&amp;list=PLZbbT5o_s2xq7LwI2y8_QtvuXZedL6tQU&amp;index=15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485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15.1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3783</TotalTime>
  <Words>926</Words>
  <Application>Microsoft Office PowerPoint</Application>
  <PresentationFormat>On-screen Show (4:3)</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montserrat</vt:lpstr>
      <vt:lpstr>Wingdings</vt:lpstr>
      <vt:lpstr>Office 佈景主題</vt:lpstr>
      <vt:lpstr>15 Unsupervised Learning</vt:lpstr>
      <vt:lpstr>15 Unsupervised Learning</vt:lpstr>
      <vt:lpstr>15 Unsupervised Learning</vt:lpstr>
      <vt:lpstr>15 Unsupervised Learning</vt:lpstr>
      <vt:lpstr>15 Unsupervised Learning</vt:lpstr>
      <vt:lpstr>15 Unsupervised Learning</vt:lpstr>
      <vt:lpstr>15 Unsupervised Learning</vt:lpstr>
      <vt:lpstr>15 Unsupervised Learning</vt:lpstr>
      <vt:lpstr>15.1 Quiz</vt:lpstr>
      <vt:lpstr>15.1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1621</cp:revision>
  <dcterms:created xsi:type="dcterms:W3CDTF">2018-09-28T16:40:41Z</dcterms:created>
  <dcterms:modified xsi:type="dcterms:W3CDTF">2020-06-05T04:11:39Z</dcterms:modified>
</cp:coreProperties>
</file>