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2" r:id="rId4"/>
    <p:sldId id="283" r:id="rId5"/>
    <p:sldId id="284" r:id="rId6"/>
    <p:sldId id="285" r:id="rId7"/>
    <p:sldId id="274" r:id="rId8"/>
    <p:sldId id="281"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eplizard.com/learn/video/lEfrr0Yr684" TargetMode="External"/><Relationship Id="rId2" Type="http://schemas.openxmlformats.org/officeDocument/2006/relationships/hyperlink" Target="https://deeplizard.com/learn/video/Quh6x4kG6VY" TargetMode="External"/><Relationship Id="rId1" Type="http://schemas.openxmlformats.org/officeDocument/2006/relationships/slideLayout" Target="../slideLayouts/slideLayout1.xml"/><Relationship Id="rId5" Type="http://schemas.openxmlformats.org/officeDocument/2006/relationships/hyperlink" Target="https://www.youtube.com/watch?v=b-yhKUINb7o&amp;list=PLZbbT5o_s2xq7LwI2y8_QtvuXZedL6tQU&amp;index=16" TargetMode="External"/><Relationship Id="rId4" Type="http://schemas.openxmlformats.org/officeDocument/2006/relationships/hyperlink" Target="https://deeplizard.com/learn/video/DoJiau6mPF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b-yhKUINb7o&amp;list=PLZbbT5o_s2xq7LwI2y8_QtvuXZedL6tQU&amp;index=1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b-yhKUINb7o&amp;list=PLZbbT5o_s2xq7LwI2y8_QtvuXZedL6tQU&amp;index=16"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b-yhKUINb7o&amp;list=PLZbbT5o_s2xq7LwI2y8_QtvuXZedL6tQU&amp;index=16" TargetMode="External"/><Relationship Id="rId2" Type="http://schemas.openxmlformats.org/officeDocument/2006/relationships/hyperlink" Target="https://deeplizard.com/learn/video/sZAlS3_dnk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b-yhKUINb7o&amp;list=PLZbbT5o_s2xq7LwI2y8_QtvuXZedL6tQU&amp;index=16"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b-yhKUINb7o&amp;list=PLZbbT5o_s2xq7LwI2y8_QtvuXZedL6tQU&amp;index=1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16 Semi-Supervised Learning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Semi-Supervised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39287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Semi-Supervised Learning</a:t>
            </a:r>
          </a:p>
          <a:p>
            <a:pPr marL="342900" indent="-342900" algn="l">
              <a:buClr>
                <a:srgbClr val="0070C0"/>
              </a:buClr>
              <a:buSzPct val="80000"/>
              <a:buFont typeface="Wingdings" pitchFamily="2" charset="2"/>
              <a:buChar char="u"/>
            </a:pPr>
            <a:r>
              <a:rPr lang="en-US" sz="1800" dirty="0">
                <a:solidFill>
                  <a:schemeClr val="tx1"/>
                </a:solidFill>
              </a:rPr>
              <a:t>Semi-supervised learning kind of takes a middle ground between supervised learning and unsupervised learning.</a:t>
            </a:r>
          </a:p>
          <a:p>
            <a:pPr marL="342900" indent="-342900" algn="l">
              <a:buClr>
                <a:srgbClr val="0070C0"/>
              </a:buClr>
              <a:buSzPct val="80000"/>
              <a:buFont typeface="Wingdings" pitchFamily="2" charset="2"/>
              <a:buChar char="u"/>
            </a:pPr>
            <a:r>
              <a:rPr lang="en-US" sz="1800" dirty="0">
                <a:solidFill>
                  <a:schemeClr val="tx1"/>
                </a:solidFill>
              </a:rPr>
              <a:t>As a quick refresher, recall from previous posts that </a:t>
            </a:r>
            <a:r>
              <a:rPr lang="en-US" sz="1800" dirty="0">
                <a:solidFill>
                  <a:schemeClr val="tx1"/>
                </a:solidFill>
                <a:hlinkClick r:id="rId2">
                  <a:extLst>
                    <a:ext uri="{A12FA001-AC4F-418D-AE19-62706E023703}">
                      <ahyp:hlinkClr xmlns:ahyp="http://schemas.microsoft.com/office/drawing/2018/hyperlinkcolor" val="tx"/>
                    </a:ext>
                  </a:extLst>
                </a:hlinkClick>
              </a:rPr>
              <a:t>supervised learning</a:t>
            </a:r>
            <a:r>
              <a:rPr lang="en-US" sz="1800" dirty="0">
                <a:solidFill>
                  <a:schemeClr val="tx1"/>
                </a:solidFill>
              </a:rPr>
              <a:t> is the learning that occurs during training of an artificial neural network when the data in our training set is labeled. </a:t>
            </a:r>
          </a:p>
          <a:p>
            <a:pPr marL="342900" indent="-342900" algn="l">
              <a:buClr>
                <a:srgbClr val="0070C0"/>
              </a:buClr>
              <a:buSzPct val="80000"/>
              <a:buFont typeface="Wingdings" pitchFamily="2" charset="2"/>
              <a:buChar char="u"/>
            </a:pPr>
            <a:r>
              <a:rPr lang="en-US" sz="1800" dirty="0">
                <a:solidFill>
                  <a:schemeClr val="tx1"/>
                </a:solidFill>
                <a:hlinkClick r:id="rId3">
                  <a:extLst>
                    <a:ext uri="{A12FA001-AC4F-418D-AE19-62706E023703}">
                      <ahyp:hlinkClr xmlns:ahyp="http://schemas.microsoft.com/office/drawing/2018/hyperlinkcolor" val="tx"/>
                    </a:ext>
                  </a:extLst>
                </a:hlinkClick>
              </a:rPr>
              <a:t>Unsupervised learning</a:t>
            </a:r>
            <a:r>
              <a:rPr lang="en-US" sz="1800" dirty="0">
                <a:solidFill>
                  <a:schemeClr val="tx1"/>
                </a:solidFill>
              </a:rPr>
              <a:t>, on the other hand, is the learning that occurs when the data in our training set is not labeled. </a:t>
            </a:r>
          </a:p>
          <a:p>
            <a:pPr marL="342900" indent="-342900" algn="l">
              <a:buClr>
                <a:srgbClr val="0070C0"/>
              </a:buClr>
              <a:buSzPct val="80000"/>
              <a:buFont typeface="Wingdings" pitchFamily="2" charset="2"/>
              <a:buChar char="u"/>
            </a:pPr>
            <a:r>
              <a:rPr lang="en-US" sz="1800" dirty="0">
                <a:solidFill>
                  <a:schemeClr val="tx1"/>
                </a:solidFill>
              </a:rPr>
              <a:t>Now, onto semi-supervised learning.</a:t>
            </a:r>
          </a:p>
          <a:p>
            <a:pPr marL="342900" indent="-342900" algn="l">
              <a:buClr>
                <a:srgbClr val="0070C0"/>
              </a:buClr>
              <a:buSzPct val="80000"/>
              <a:buFont typeface="Wingdings" pitchFamily="2" charset="2"/>
              <a:buChar char="u"/>
            </a:pPr>
            <a:r>
              <a:rPr lang="en-US" sz="1800" i="1" dirty="0">
                <a:solidFill>
                  <a:schemeClr val="tx1"/>
                </a:solidFill>
              </a:rPr>
              <a:t>Semi-supervised learning</a:t>
            </a:r>
            <a:r>
              <a:rPr lang="en-US" sz="1800" dirty="0">
                <a:solidFill>
                  <a:schemeClr val="tx1"/>
                </a:solidFill>
              </a:rPr>
              <a:t> uses a combination of supervised and unsupervised learning techniques, and that’s because, in a scenario where we’d make use of semi-supervised learning, we would have a combination of both </a:t>
            </a:r>
            <a:r>
              <a:rPr lang="en-US" sz="1800" i="1" dirty="0">
                <a:solidFill>
                  <a:schemeClr val="tx1"/>
                </a:solidFill>
              </a:rPr>
              <a:t>labeled </a:t>
            </a:r>
            <a:r>
              <a:rPr lang="en-US" sz="1800" dirty="0">
                <a:solidFill>
                  <a:schemeClr val="tx1"/>
                </a:solidFill>
              </a:rPr>
              <a:t>and </a:t>
            </a:r>
            <a:r>
              <a:rPr lang="en-US" sz="1800" i="1" dirty="0">
                <a:solidFill>
                  <a:schemeClr val="tx1"/>
                </a:solidFill>
              </a:rPr>
              <a:t>unlabeled </a:t>
            </a:r>
            <a:r>
              <a:rPr lang="en-US" sz="1800" dirty="0">
                <a:solidFill>
                  <a:schemeClr val="tx1"/>
                </a:solidFill>
                <a:hlinkClick r:id="rId4">
                  <a:extLst>
                    <a:ext uri="{A12FA001-AC4F-418D-AE19-62706E023703}">
                      <ahyp:hlinkClr xmlns:ahyp="http://schemas.microsoft.com/office/drawing/2018/hyperlinkcolor" val="tx"/>
                    </a:ext>
                  </a:extLst>
                </a:hlinkClick>
              </a:rPr>
              <a:t>data</a:t>
            </a:r>
            <a:r>
              <a:rPr lang="en-US" sz="1800" dirty="0">
                <a:solidFill>
                  <a:schemeClr val="tx1"/>
                </a:solidFill>
              </a:rPr>
              <a:t>.</a:t>
            </a: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5"/>
              </a:rPr>
              <a:t>https://www.youtube.com/watch?v=b-yhKUINb7o&amp;list=PLZbbT5o_s2xq7LwI2y8_QtvuXZedL6tQU&amp;index=16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Semi-Supervised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200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Semi-Supervised Learning</a:t>
            </a:r>
          </a:p>
          <a:p>
            <a:pPr marL="342900" indent="-342900" algn="l">
              <a:buClr>
                <a:srgbClr val="0070C0"/>
              </a:buClr>
              <a:buSzPct val="80000"/>
              <a:buFont typeface="Wingdings" pitchFamily="2" charset="2"/>
              <a:buChar char="u"/>
            </a:pPr>
            <a:r>
              <a:rPr lang="en-US" sz="1800" dirty="0">
                <a:solidFill>
                  <a:schemeClr val="tx1"/>
                </a:solidFill>
              </a:rPr>
              <a:t>Let’s expand on this idea with an example.</a:t>
            </a:r>
          </a:p>
          <a:p>
            <a:pPr marL="342900" indent="-342900" algn="l">
              <a:buClr>
                <a:srgbClr val="0070C0"/>
              </a:buClr>
              <a:buSzPct val="80000"/>
              <a:buFont typeface="Wingdings" pitchFamily="2" charset="2"/>
              <a:buChar char="u"/>
            </a:pPr>
            <a:r>
              <a:rPr lang="en-US" sz="1800" b="1" dirty="0">
                <a:solidFill>
                  <a:schemeClr val="tx1"/>
                </a:solidFill>
              </a:rPr>
              <a:t>Large Unlabeled Dataset</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Suppose we have access to a large unlabeled dataset that we’d like to train a model on and that manually labeling all of this data ourselves is just not practical.</a:t>
            </a:r>
          </a:p>
          <a:p>
            <a:pPr marL="342900" indent="-342900" algn="l">
              <a:buClr>
                <a:srgbClr val="0070C0"/>
              </a:buClr>
              <a:buSzPct val="80000"/>
              <a:buFont typeface="Wingdings" pitchFamily="2" charset="2"/>
              <a:buChar char="u"/>
            </a:pPr>
            <a:r>
              <a:rPr lang="en-US" sz="1800" dirty="0">
                <a:solidFill>
                  <a:schemeClr val="tx1"/>
                </a:solidFill>
              </a:rPr>
              <a:t>Well, we could go through and manually label some portion of this large data set ourselves and use that portion to train our model.</a:t>
            </a:r>
          </a:p>
          <a:p>
            <a:pPr algn="l"/>
            <a:br>
              <a:rPr lang="en-US" sz="1800" dirty="0">
                <a:solidFill>
                  <a:schemeClr val="tx1"/>
                </a:solidFill>
              </a:rPr>
            </a:br>
            <a:endParaRPr lang="en-US" sz="1800" dirty="0">
              <a:solidFill>
                <a:schemeClr val="tx1"/>
              </a:solidFill>
            </a:endParaRP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https://www.youtube.com/watch?v=b-yhKUINb7o&amp;list=PLZbbT5o_s2xq7LwI2y8_QtvuXZedL6tQU&amp;index=16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cluster">
            <a:extLst>
              <a:ext uri="{FF2B5EF4-FFF2-40B4-BE49-F238E27FC236}">
                <a16:creationId xmlns:a16="http://schemas.microsoft.com/office/drawing/2014/main" id="{E1A8F23F-3D34-4C69-AECC-EE9039F77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409" y="3566351"/>
            <a:ext cx="5724525" cy="29813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2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Semi-Supervised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2505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Large Unlabeled Dataset</a:t>
            </a:r>
          </a:p>
          <a:p>
            <a:pPr marL="342900" indent="-342900" algn="l">
              <a:buClr>
                <a:srgbClr val="0070C0"/>
              </a:buClr>
              <a:buSzPct val="80000"/>
              <a:buFont typeface="Wingdings" pitchFamily="2" charset="2"/>
              <a:buChar char="u"/>
            </a:pPr>
            <a:r>
              <a:rPr lang="en-US" sz="1800" dirty="0">
                <a:solidFill>
                  <a:schemeClr val="tx1"/>
                </a:solidFill>
              </a:rPr>
              <a:t>This is fine. In fact, this is how a lot of data used for neural networks becomes labeled. However, if we have access to large amounts of data, and we’ve only labeled some small portion of this data, then what a waste it would be to just leave all the other unlabeled data on the table.</a:t>
            </a:r>
          </a:p>
          <a:p>
            <a:pPr marL="342900" indent="-342900" algn="l">
              <a:buClr>
                <a:srgbClr val="0070C0"/>
              </a:buClr>
              <a:buSzPct val="80000"/>
              <a:buFont typeface="Wingdings" pitchFamily="2" charset="2"/>
              <a:buChar char="u"/>
            </a:pPr>
            <a:r>
              <a:rPr lang="en-US" sz="1800" dirty="0">
                <a:solidFill>
                  <a:schemeClr val="tx1"/>
                </a:solidFill>
              </a:rPr>
              <a:t>I mean, after all, we know the more data we have to train a model, the better and more robust our model will be. What can we do to make use of the remaining unlabeled data in our data set?</a:t>
            </a:r>
          </a:p>
          <a:p>
            <a:pPr algn="l"/>
            <a:br>
              <a:rPr lang="en-US" sz="1800" dirty="0">
                <a:solidFill>
                  <a:schemeClr val="tx1"/>
                </a:solidFill>
              </a:rPr>
            </a:br>
            <a:endParaRPr lang="en-US" sz="1800" dirty="0">
              <a:solidFill>
                <a:schemeClr val="tx1"/>
              </a:solidFill>
            </a:endParaRPr>
          </a:p>
          <a:p>
            <a:pPr lvl="0" algn="l" eaLnBrk="0" fontAlgn="base" hangingPunct="0">
              <a:spcBef>
                <a:spcPct val="0"/>
              </a:spcBef>
              <a:spcAft>
                <a:spcPct val="0"/>
              </a:spcAft>
            </a:pPr>
            <a:br>
              <a:rPr lang="en-US" altLang="en-US" sz="1800" dirty="0">
                <a:solidFill>
                  <a:schemeClr val="tx1"/>
                </a:solidFill>
                <a:latin typeface="-apple-system"/>
              </a:rPr>
            </a:b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https://www.youtube.com/watch?v=b-yhKUINb7o&amp;list=PLZbbT5o_s2xq7LwI2y8_QtvuXZedL6tQU&amp;index=16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282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Semi-Supervised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50088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Large Unlabeled Dataset</a:t>
            </a:r>
          </a:p>
          <a:p>
            <a:pPr marL="342900" indent="-342900" algn="l">
              <a:buClr>
                <a:srgbClr val="0070C0"/>
              </a:buClr>
              <a:buSzPct val="80000"/>
              <a:buFont typeface="Wingdings" pitchFamily="2" charset="2"/>
              <a:buChar char="u"/>
            </a:pPr>
            <a:r>
              <a:rPr lang="en-US" sz="1800" dirty="0">
                <a:solidFill>
                  <a:schemeClr val="tx1"/>
                </a:solidFill>
              </a:rPr>
              <a:t>Well, one thing we can do is implement a technique that falls under the category of semi-supervised learning called </a:t>
            </a:r>
            <a:r>
              <a:rPr lang="en-US" sz="1800" i="1" dirty="0">
                <a:solidFill>
                  <a:schemeClr val="tx1"/>
                </a:solidFill>
              </a:rPr>
              <a:t>pseudo-labeling</a:t>
            </a:r>
            <a:r>
              <a:rPr lang="en-US" sz="1800"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Pseudo-Labeling</a:t>
            </a:r>
          </a:p>
          <a:p>
            <a:pPr marL="342900" indent="-342900" algn="l">
              <a:buClr>
                <a:srgbClr val="0070C0"/>
              </a:buClr>
              <a:buSzPct val="80000"/>
              <a:buFont typeface="Wingdings" pitchFamily="2" charset="2"/>
              <a:buChar char="u"/>
            </a:pPr>
            <a:r>
              <a:rPr lang="en-US" sz="1800" dirty="0">
                <a:solidFill>
                  <a:schemeClr val="tx1"/>
                </a:solidFill>
              </a:rPr>
              <a:t>This is how pseudo-labeling works. As just mentioned, we’ve already labeled some portion of our data set. Now, we’re going to use this labeled data as the training set for our model. We’re then going to train our model, just as we would with any other labeled data set.</a:t>
            </a:r>
          </a:p>
          <a:p>
            <a:pPr marL="342900" indent="-342900" algn="l">
              <a:buClr>
                <a:srgbClr val="0070C0"/>
              </a:buClr>
              <a:buSzPct val="80000"/>
              <a:buFont typeface="Wingdings" pitchFamily="2" charset="2"/>
              <a:buChar char="u"/>
            </a:pPr>
            <a:r>
              <a:rPr lang="en-US" sz="1800" dirty="0">
                <a:solidFill>
                  <a:schemeClr val="tx1"/>
                </a:solidFill>
              </a:rPr>
              <a:t>Just through the regular </a:t>
            </a:r>
            <a:r>
              <a:rPr lang="en-US" sz="1800" dirty="0">
                <a:solidFill>
                  <a:schemeClr val="tx1"/>
                </a:solidFill>
                <a:hlinkClick r:id="rId2">
                  <a:extLst>
                    <a:ext uri="{A12FA001-AC4F-418D-AE19-62706E023703}">
                      <ahyp:hlinkClr xmlns:ahyp="http://schemas.microsoft.com/office/drawing/2018/hyperlinkcolor" val="tx"/>
                    </a:ext>
                  </a:extLst>
                </a:hlinkClick>
              </a:rPr>
              <a:t>training process</a:t>
            </a:r>
            <a:r>
              <a:rPr lang="en-US" sz="1800" dirty="0">
                <a:solidFill>
                  <a:schemeClr val="tx1"/>
                </a:solidFill>
              </a:rPr>
              <a:t>, we get our model performing pretty well, and so everything we’ve done up to this point has been regular old supervised learning in practice.</a:t>
            </a:r>
          </a:p>
          <a:p>
            <a:pPr marL="342900" indent="-342900" algn="l">
              <a:buClr>
                <a:srgbClr val="0070C0"/>
              </a:buClr>
              <a:buSzPct val="80000"/>
              <a:buFont typeface="Wingdings" pitchFamily="2" charset="2"/>
              <a:buChar char="u"/>
            </a:pPr>
            <a:r>
              <a:rPr lang="en-US" sz="1800" dirty="0">
                <a:solidFill>
                  <a:schemeClr val="tx1"/>
                </a:solidFill>
              </a:rPr>
              <a:t>Now here’s where the unsupervised learning piece comes into play. After we’ve trained our model on the labeled portion of the data set, we then use our model to predict on the remaining unlabeled portion of data, and we then take these predictions and label each piece of unlabeled data with the individual outputs that were predicted for them.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https://www.youtube.com/watch?v=b-yhKUINb7o&amp;list=PLZbbT5o_s2xq7LwI2y8_QtvuXZedL6tQU&amp;index=16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025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 Semi-Supervised Learning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43607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Pseudo-Labeling</a:t>
            </a:r>
          </a:p>
          <a:p>
            <a:pPr marL="342900" indent="-342900" algn="l">
              <a:buClr>
                <a:srgbClr val="0070C0"/>
              </a:buClr>
              <a:buSzPct val="80000"/>
              <a:buFont typeface="Wingdings" pitchFamily="2" charset="2"/>
              <a:buChar char="u"/>
            </a:pPr>
            <a:r>
              <a:rPr lang="en-US" sz="1800" dirty="0">
                <a:solidFill>
                  <a:schemeClr val="tx1"/>
                </a:solidFill>
              </a:rPr>
              <a:t>This process of labeling the unlabeled data with the output that was predicted by our neural network is the very essence of pseudo-labeling.</a:t>
            </a:r>
          </a:p>
          <a:p>
            <a:pPr marL="342900" indent="-342900" algn="l">
              <a:buClr>
                <a:srgbClr val="0070C0"/>
              </a:buClr>
              <a:buSzPct val="80000"/>
              <a:buFont typeface="Wingdings" pitchFamily="2" charset="2"/>
              <a:buChar char="u"/>
            </a:pPr>
            <a:r>
              <a:rPr lang="en-US" sz="1800" dirty="0">
                <a:solidFill>
                  <a:schemeClr val="tx1"/>
                </a:solidFill>
              </a:rPr>
              <a:t>After labeling the unlabeled data through this pseudo-labeling process, we train our model on the full dataset, which is now comprised of both the data that was actually truly labeled along with the data that was pseudo labeled.</a:t>
            </a:r>
          </a:p>
          <a:p>
            <a:pPr marL="342900" indent="-342900" algn="l">
              <a:buClr>
                <a:srgbClr val="0070C0"/>
              </a:buClr>
              <a:buSzPct val="80000"/>
              <a:buFont typeface="Wingdings" pitchFamily="2" charset="2"/>
              <a:buChar char="u"/>
            </a:pPr>
            <a:r>
              <a:rPr lang="en-US" altLang="en-US" sz="1800" dirty="0">
                <a:solidFill>
                  <a:schemeClr val="tx1"/>
                </a:solidFill>
              </a:rPr>
              <a:t>Using pseudo labeling, the unlabeled portion of the data gets labeled </a:t>
            </a:r>
            <a:r>
              <a:rPr lang="en-US" altLang="en-US" sz="1800" b="1" dirty="0">
                <a:solidFill>
                  <a:srgbClr val="C00000"/>
                </a:solidFill>
              </a:rPr>
              <a:t>via predictions from a model that was trained on the labeled portion of data</a:t>
            </a:r>
            <a:endParaRPr lang="en-US" sz="1800" b="1" dirty="0">
              <a:solidFill>
                <a:srgbClr val="C00000"/>
              </a:solidFill>
            </a:endParaRPr>
          </a:p>
          <a:p>
            <a:pPr marL="342900" indent="-342900" algn="l">
              <a:buClr>
                <a:srgbClr val="0070C0"/>
              </a:buClr>
              <a:buSzPct val="80000"/>
              <a:buFont typeface="Wingdings" pitchFamily="2" charset="2"/>
              <a:buChar char="u"/>
            </a:pPr>
            <a:r>
              <a:rPr lang="en-US" sz="1800" b="1" dirty="0">
                <a:solidFill>
                  <a:srgbClr val="C00000"/>
                </a:solidFill>
              </a:rPr>
              <a:t>Pseudo-labeling allows us to train on a vastly larger dataset.</a:t>
            </a:r>
          </a:p>
          <a:p>
            <a:pPr marL="342900" indent="-342900" algn="l">
              <a:buClr>
                <a:srgbClr val="0070C0"/>
              </a:buClr>
              <a:buSzPct val="80000"/>
              <a:buFont typeface="Wingdings" pitchFamily="2" charset="2"/>
              <a:buChar char="u"/>
            </a:pPr>
            <a:r>
              <a:rPr lang="en-US" sz="1800" dirty="0">
                <a:solidFill>
                  <a:schemeClr val="tx1"/>
                </a:solidFill>
              </a:rPr>
              <a:t>We’re also able to train on data that otherwise may have potentially taken many tedious hours of human labor to manually label the data.</a:t>
            </a:r>
          </a:p>
          <a:p>
            <a:pPr marL="342900" indent="-342900" algn="l">
              <a:buClr>
                <a:srgbClr val="0070C0"/>
              </a:buClr>
              <a:buSzPct val="80000"/>
              <a:buFont typeface="Wingdings" pitchFamily="2" charset="2"/>
              <a:buChar char="u"/>
            </a:pPr>
            <a:r>
              <a:rPr lang="en-US" sz="1800" dirty="0">
                <a:solidFill>
                  <a:schemeClr val="tx1"/>
                </a:solidFill>
              </a:rPr>
              <a:t>As we can imagine, sometimes the cost of acquiring or generating a fully labeled data set is just too high, or the pure act of generating all the labels itself is just not feasible.</a:t>
            </a:r>
          </a:p>
          <a:p>
            <a:pPr algn="l"/>
            <a:br>
              <a:rPr lang="en-US" sz="1800" dirty="0">
                <a:solidFill>
                  <a:schemeClr val="tx1"/>
                </a:solidFill>
              </a:rPr>
            </a:br>
            <a:endParaRPr lang="en-US" sz="1800" dirty="0">
              <a:solidFill>
                <a:schemeClr val="tx1"/>
              </a:solidFill>
            </a:endParaRPr>
          </a:p>
          <a:p>
            <a:pPr lvl="0" algn="l" eaLnBrk="0" fontAlgn="base" hangingPunct="0">
              <a:spcBef>
                <a:spcPct val="0"/>
              </a:spcBef>
              <a:spcAft>
                <a:spcPct val="0"/>
              </a:spcAft>
            </a:pPr>
            <a:br>
              <a:rPr lang="en-US" altLang="en-US" sz="1800" dirty="0">
                <a:solidFill>
                  <a:schemeClr val="tx1"/>
                </a:solidFill>
              </a:rPr>
            </a:b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https://www.youtube.com/watch?v=b-yhKUINb7o&amp;list=PLZbbT5o_s2xq7LwI2y8_QtvuXZedL6tQU&amp;index=16</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16.1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16.1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https://www.youtube.com/watch?v=b-yhKUINb7o&amp;list=PLZbbT5o_s2xq7LwI2y8_QtvuXZedL6tQU&amp;index=16</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AAB5A883-F420-4559-A83C-ACAC00351C9C}"/>
              </a:ext>
            </a:extLst>
          </p:cNvPr>
          <p:cNvPicPr>
            <a:picLocks noChangeAspect="1"/>
          </p:cNvPicPr>
          <p:nvPr/>
        </p:nvPicPr>
        <p:blipFill>
          <a:blip r:embed="rId3"/>
          <a:stretch>
            <a:fillRect/>
          </a:stretch>
        </p:blipFill>
        <p:spPr>
          <a:xfrm>
            <a:off x="1979712" y="1279713"/>
            <a:ext cx="6886575" cy="423862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3798</TotalTime>
  <Words>850</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Wingdings</vt:lpstr>
      <vt:lpstr>Office 佈景主題</vt:lpstr>
      <vt:lpstr>16 Semi-Supervised Learning</vt:lpstr>
      <vt:lpstr>16 Semi-Supervised Learning</vt:lpstr>
      <vt:lpstr>16 Semi-Supervised Learning</vt:lpstr>
      <vt:lpstr>16 Semi-Supervised Learning</vt:lpstr>
      <vt:lpstr>16 Semi-Supervised Learning</vt:lpstr>
      <vt:lpstr>16 Semi-Supervised Learning</vt:lpstr>
      <vt:lpstr>16.1 Quiz</vt:lpstr>
      <vt:lpstr>16.1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1634</cp:revision>
  <dcterms:created xsi:type="dcterms:W3CDTF">2018-09-28T16:40:41Z</dcterms:created>
  <dcterms:modified xsi:type="dcterms:W3CDTF">2020-06-05T04:28:49Z</dcterms:modified>
</cp:coreProperties>
</file>