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0" r:id="rId3"/>
    <p:sldId id="282" r:id="rId4"/>
    <p:sldId id="283" r:id="rId5"/>
    <p:sldId id="285" r:id="rId6"/>
    <p:sldId id="284" r:id="rId7"/>
    <p:sldId id="274" r:id="rId8"/>
    <p:sldId id="281"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rfM4DaLTkMs&amp;list=PLZbbT5o_s2xq7LwI2y8_QtvuXZedL6tQU&amp;index=17"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rfM4DaLTkMs&amp;list=PLZbbT5o_s2xq7LwI2y8_QtvuXZedL6tQU&amp;index=17"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rfM4DaLTkMs&amp;list=PLZbbT5o_s2xq7LwI2y8_QtvuXZedL6tQU&amp;index=17"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rfM4DaLTkMs&amp;list=PLZbbT5o_s2xq7LwI2y8_QtvuXZedL6tQU&amp;index=17" TargetMode="External"/><Relationship Id="rId2" Type="http://schemas.openxmlformats.org/officeDocument/2006/relationships/hyperlink" Target="https://deeplizard.com/learn/video/DEMmkFC6IG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rfM4DaLTkMs&amp;list=PLZbbT5o_s2xq7LwI2y8_QtvuXZedL6tQU&amp;index=17"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rfM4DaLTkMs&amp;list=PLZbbT5o_s2xq7LwI2y8_QtvuXZedL6tQU&amp;index=17"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17 Data Augmentation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Data Augmentation</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2200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Augmentation</a:t>
            </a:r>
          </a:p>
          <a:p>
            <a:pPr marL="342900" indent="-342900" algn="l">
              <a:buClr>
                <a:srgbClr val="0070C0"/>
              </a:buClr>
              <a:buSzPct val="80000"/>
              <a:buFont typeface="Wingdings" pitchFamily="2" charset="2"/>
              <a:buChar char="u"/>
            </a:pPr>
            <a:r>
              <a:rPr lang="en-US" sz="1800" dirty="0">
                <a:solidFill>
                  <a:schemeClr val="tx1"/>
                </a:solidFill>
              </a:rPr>
              <a:t>Data augmentation occurs when we create new data based on modifications of our existing data. </a:t>
            </a:r>
          </a:p>
          <a:p>
            <a:pPr marL="342900" indent="-342900" algn="l">
              <a:buClr>
                <a:srgbClr val="0070C0"/>
              </a:buClr>
              <a:buSzPct val="80000"/>
              <a:buFont typeface="Wingdings" pitchFamily="2" charset="2"/>
              <a:buChar char="u"/>
            </a:pPr>
            <a:r>
              <a:rPr lang="en-US" sz="1800" dirty="0">
                <a:solidFill>
                  <a:schemeClr val="tx1"/>
                </a:solidFill>
              </a:rPr>
              <a:t>Essentially, we’re creating new, augmented data by making reasonable modifications to data in our training set.</a:t>
            </a:r>
          </a:p>
          <a:p>
            <a:pPr marL="342900" indent="-342900" algn="l">
              <a:buClr>
                <a:srgbClr val="0070C0"/>
              </a:buClr>
              <a:buSzPct val="80000"/>
              <a:buFont typeface="Wingdings" pitchFamily="2" charset="2"/>
              <a:buChar char="u"/>
            </a:pPr>
            <a:r>
              <a:rPr lang="en-US" sz="1800" b="1" i="1" dirty="0">
                <a:solidFill>
                  <a:srgbClr val="C00000"/>
                </a:solidFill>
              </a:rPr>
              <a:t>Data augmentation</a:t>
            </a:r>
            <a:r>
              <a:rPr lang="en-US" sz="1800" b="1" dirty="0">
                <a:solidFill>
                  <a:srgbClr val="C00000"/>
                </a:solidFill>
              </a:rPr>
              <a:t> occurs when we create new data based on modifications of our existing data</a:t>
            </a:r>
            <a:r>
              <a:rPr lang="en-US" sz="1800" dirty="0">
                <a:solidFill>
                  <a:srgbClr val="C00000"/>
                </a:solidFill>
              </a:rPr>
              <a:t>.</a:t>
            </a:r>
            <a:endParaRPr lang="en-US" sz="1800" i="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https://www.youtube.com/watch?v=rfM4DaLTkMs&amp;list=PLZbbT5o_s2xq7LwI2y8_QtvuXZedL6tQU&amp;index=17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20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Data Augmentation</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45047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Augmentation</a:t>
            </a:r>
          </a:p>
          <a:p>
            <a:pPr marL="342900" indent="-342900" algn="l">
              <a:buClr>
                <a:srgbClr val="0070C0"/>
              </a:buClr>
              <a:buSzPct val="80000"/>
              <a:buFont typeface="Wingdings" pitchFamily="2" charset="2"/>
              <a:buChar char="u"/>
            </a:pPr>
            <a:r>
              <a:rPr lang="en-US" sz="1800" dirty="0">
                <a:solidFill>
                  <a:schemeClr val="tx1"/>
                </a:solidFill>
              </a:rPr>
              <a:t>For example, we could augment image data by flipping the images, either horizontally or vertically. We could rotate the images, zoom in or out, crop, or even vary the color of the images. All of these are common data augmentation techniques.</a:t>
            </a:r>
          </a:p>
          <a:p>
            <a:pPr marL="800100" lvl="1" indent="-342900" algn="l">
              <a:buClr>
                <a:srgbClr val="0070C0"/>
              </a:buClr>
              <a:buSzPct val="80000"/>
              <a:buFont typeface="Wingdings" pitchFamily="2" charset="2"/>
              <a:buChar char="u"/>
            </a:pPr>
            <a:r>
              <a:rPr lang="en-US" sz="1800" dirty="0">
                <a:solidFill>
                  <a:schemeClr val="tx1"/>
                </a:solidFill>
              </a:rPr>
              <a:t>Horizontal flip</a:t>
            </a:r>
          </a:p>
          <a:p>
            <a:pPr marL="800100" lvl="1" indent="-342900" algn="l">
              <a:buClr>
                <a:srgbClr val="0070C0"/>
              </a:buClr>
              <a:buSzPct val="80000"/>
              <a:buFont typeface="Wingdings" pitchFamily="2" charset="2"/>
              <a:buChar char="u"/>
            </a:pPr>
            <a:r>
              <a:rPr lang="en-US" sz="1800" dirty="0">
                <a:solidFill>
                  <a:schemeClr val="tx1"/>
                </a:solidFill>
              </a:rPr>
              <a:t>Vertical flip</a:t>
            </a:r>
          </a:p>
          <a:p>
            <a:pPr marL="800100" lvl="1" indent="-342900" algn="l">
              <a:buClr>
                <a:srgbClr val="0070C0"/>
              </a:buClr>
              <a:buSzPct val="80000"/>
              <a:buFont typeface="Wingdings" pitchFamily="2" charset="2"/>
              <a:buChar char="u"/>
            </a:pPr>
            <a:r>
              <a:rPr lang="en-US" sz="1800" dirty="0">
                <a:solidFill>
                  <a:schemeClr val="tx1"/>
                </a:solidFill>
              </a:rPr>
              <a:t>Rotation</a:t>
            </a:r>
          </a:p>
          <a:p>
            <a:pPr marL="800100" lvl="1" indent="-342900" algn="l">
              <a:buClr>
                <a:srgbClr val="0070C0"/>
              </a:buClr>
              <a:buSzPct val="80000"/>
              <a:buFont typeface="Wingdings" pitchFamily="2" charset="2"/>
              <a:buChar char="u"/>
            </a:pPr>
            <a:r>
              <a:rPr lang="en-US" sz="1800" dirty="0">
                <a:solidFill>
                  <a:schemeClr val="tx1"/>
                </a:solidFill>
              </a:rPr>
              <a:t>Zoom in</a:t>
            </a:r>
          </a:p>
          <a:p>
            <a:pPr marL="800100" lvl="1" indent="-342900" algn="l">
              <a:buClr>
                <a:srgbClr val="0070C0"/>
              </a:buClr>
              <a:buSzPct val="80000"/>
              <a:buFont typeface="Wingdings" pitchFamily="2" charset="2"/>
              <a:buChar char="u"/>
            </a:pPr>
            <a:r>
              <a:rPr lang="en-US" sz="1800" dirty="0">
                <a:solidFill>
                  <a:schemeClr val="tx1"/>
                </a:solidFill>
              </a:rPr>
              <a:t>Zoom out</a:t>
            </a:r>
          </a:p>
          <a:p>
            <a:pPr marL="800100" lvl="1" indent="-342900" algn="l">
              <a:buClr>
                <a:srgbClr val="0070C0"/>
              </a:buClr>
              <a:buSzPct val="80000"/>
              <a:buFont typeface="Wingdings" pitchFamily="2" charset="2"/>
              <a:buChar char="u"/>
            </a:pPr>
            <a:r>
              <a:rPr lang="en-US" sz="1800" dirty="0">
                <a:solidFill>
                  <a:schemeClr val="tx1"/>
                </a:solidFill>
              </a:rPr>
              <a:t>Cropping</a:t>
            </a:r>
          </a:p>
          <a:p>
            <a:pPr marL="800100" lvl="1" indent="-342900" algn="l">
              <a:buClr>
                <a:srgbClr val="0070C0"/>
              </a:buClr>
              <a:buSzPct val="80000"/>
              <a:buFont typeface="Wingdings" pitchFamily="2" charset="2"/>
              <a:buChar char="u"/>
            </a:pPr>
            <a:r>
              <a:rPr lang="en-US" sz="1800" dirty="0">
                <a:solidFill>
                  <a:schemeClr val="tx1"/>
                </a:solidFill>
              </a:rPr>
              <a:t>Color variations</a:t>
            </a:r>
          </a:p>
          <a:p>
            <a:pPr marL="342900" indent="-342900" algn="l">
              <a:buClr>
                <a:srgbClr val="0070C0"/>
              </a:buClr>
              <a:buSzPct val="80000"/>
              <a:buFont typeface="Wingdings" pitchFamily="2" charset="2"/>
              <a:buChar char="u"/>
            </a:pPr>
            <a:r>
              <a:rPr lang="en-US" sz="1800" dirty="0">
                <a:solidFill>
                  <a:schemeClr val="tx1"/>
                </a:solidFill>
              </a:rPr>
              <a:t>Why would we want to do this, though? </a:t>
            </a:r>
          </a:p>
          <a:p>
            <a:pPr marL="342900" indent="-342900" algn="l">
              <a:buClr>
                <a:srgbClr val="0070C0"/>
              </a:buClr>
              <a:buSzPct val="80000"/>
              <a:buFont typeface="Wingdings" pitchFamily="2" charset="2"/>
              <a:buChar char="u"/>
            </a:pPr>
            <a:r>
              <a:rPr lang="en-US" sz="1800" dirty="0">
                <a:solidFill>
                  <a:schemeClr val="tx1"/>
                </a:solidFill>
              </a:rPr>
              <a:t>Why use data augmentation?</a:t>
            </a: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i="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https://www.youtube.com/watch?v=rfM4DaLTkMs&amp;list=PLZbbT5o_s2xq7LwI2y8_QtvuXZedL6tQU&amp;index=17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2613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Data Augmentation</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1984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Why Use Data Augmentation?</a:t>
            </a:r>
          </a:p>
          <a:p>
            <a:pPr marL="342900" indent="-342900" algn="l">
              <a:buClr>
                <a:srgbClr val="0070C0"/>
              </a:buClr>
              <a:buSzPct val="80000"/>
              <a:buFont typeface="Wingdings" pitchFamily="2" charset="2"/>
              <a:buChar char="u"/>
            </a:pPr>
            <a:r>
              <a:rPr lang="en-US" sz="1800" dirty="0">
                <a:solidFill>
                  <a:schemeClr val="tx1"/>
                </a:solidFill>
              </a:rPr>
              <a:t>Well, we may just want or need to add more data to our training set. </a:t>
            </a:r>
          </a:p>
          <a:p>
            <a:pPr marL="342900" indent="-342900" algn="l">
              <a:buClr>
                <a:srgbClr val="0070C0"/>
              </a:buClr>
              <a:buSzPct val="80000"/>
              <a:buFont typeface="Wingdings" pitchFamily="2" charset="2"/>
              <a:buChar char="u"/>
            </a:pPr>
            <a:r>
              <a:rPr lang="en-US" sz="1800" dirty="0">
                <a:solidFill>
                  <a:schemeClr val="tx1"/>
                </a:solidFill>
              </a:rPr>
              <a:t>For example, say we have a relatively small amount of samples to include in our training set, and it’s difficult to get more. </a:t>
            </a:r>
          </a:p>
          <a:p>
            <a:pPr marL="342900" indent="-342900" algn="l">
              <a:buClr>
                <a:srgbClr val="0070C0"/>
              </a:buClr>
              <a:buSzPct val="80000"/>
              <a:buFont typeface="Wingdings" pitchFamily="2" charset="2"/>
              <a:buChar char="u"/>
            </a:pPr>
            <a:r>
              <a:rPr lang="en-US" sz="1800" dirty="0">
                <a:solidFill>
                  <a:schemeClr val="tx1"/>
                </a:solidFill>
              </a:rPr>
              <a:t>Then we could create new data from our existing data set using data augmentation to create more samples.</a:t>
            </a:r>
            <a:endParaRPr lang="en-US" sz="1800" i="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https://www.youtube.com/watch?v=rfM4DaLTkMs&amp;list=PLZbbT5o_s2xq7LwI2y8_QtvuXZedL6tQU&amp;index=17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9066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Data Augmentation</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48648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Reducing Overfitting</a:t>
            </a:r>
          </a:p>
          <a:p>
            <a:pPr marL="342900" indent="-342900" algn="l">
              <a:buClr>
                <a:srgbClr val="0070C0"/>
              </a:buClr>
              <a:buSzPct val="80000"/>
              <a:buFont typeface="Wingdings" pitchFamily="2" charset="2"/>
              <a:buChar char="u"/>
            </a:pPr>
            <a:r>
              <a:rPr lang="en-US" sz="1800" dirty="0">
                <a:solidFill>
                  <a:schemeClr val="tx1"/>
                </a:solidFill>
              </a:rPr>
              <a:t>Additionally, we may want to use data augmentation to reduce overfitting. </a:t>
            </a:r>
          </a:p>
          <a:p>
            <a:pPr marL="342900" indent="-342900" algn="l">
              <a:buClr>
                <a:srgbClr val="0070C0"/>
              </a:buClr>
              <a:buSzPct val="80000"/>
              <a:buFont typeface="Wingdings" pitchFamily="2" charset="2"/>
              <a:buChar char="u"/>
            </a:pPr>
            <a:r>
              <a:rPr lang="en-US" sz="1800" dirty="0">
                <a:solidFill>
                  <a:schemeClr val="tx1"/>
                </a:solidFill>
              </a:rPr>
              <a:t>Recall, we mentioned this point in our post that covered </a:t>
            </a:r>
            <a:r>
              <a:rPr lang="en-US" sz="1800" dirty="0">
                <a:solidFill>
                  <a:schemeClr val="tx1"/>
                </a:solidFill>
                <a:hlinkClick r:id="rId2">
                  <a:extLst>
                    <a:ext uri="{A12FA001-AC4F-418D-AE19-62706E023703}">
                      <ahyp:hlinkClr xmlns:ahyp="http://schemas.microsoft.com/office/drawing/2018/hyperlinkcolor" val="tx"/>
                    </a:ext>
                  </a:extLst>
                </a:hlinkClick>
              </a:rPr>
              <a:t>overfitting</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If our model is overfitting, one technique to reduce it to add more data to the training set. </a:t>
            </a:r>
          </a:p>
          <a:p>
            <a:pPr marL="342900" indent="-342900" algn="l">
              <a:buClr>
                <a:srgbClr val="0070C0"/>
              </a:buClr>
              <a:buSzPct val="80000"/>
              <a:buFont typeface="Wingdings" pitchFamily="2" charset="2"/>
              <a:buChar char="u"/>
            </a:pPr>
            <a:r>
              <a:rPr lang="en-US" sz="1800" dirty="0">
                <a:solidFill>
                  <a:schemeClr val="tx1"/>
                </a:solidFill>
              </a:rPr>
              <a:t>Given the first point we just made a moment ago, we can easily create more data using data augmentation if we don’t have access to additional data.</a:t>
            </a:r>
          </a:p>
          <a:p>
            <a:pPr marL="342900" indent="-342900" algn="l">
              <a:buClr>
                <a:srgbClr val="0070C0"/>
              </a:buClr>
              <a:buSzPct val="80000"/>
              <a:buFont typeface="Wingdings" pitchFamily="2" charset="2"/>
              <a:buChar char="u"/>
            </a:pPr>
            <a:r>
              <a:rPr lang="en-US" sz="1800" dirty="0">
                <a:solidFill>
                  <a:schemeClr val="tx1"/>
                </a:solidFill>
              </a:rPr>
              <a:t>Also, in regards to overfitting, think about if we had a data set full of images of dogs, but most of the dogs were facing to the right.</a:t>
            </a:r>
          </a:p>
          <a:p>
            <a:pPr marL="342900" indent="-342900" algn="l">
              <a:buClr>
                <a:srgbClr val="0070C0"/>
              </a:buClr>
              <a:buSzPct val="80000"/>
              <a:buFont typeface="Wingdings" pitchFamily="2" charset="2"/>
              <a:buChar char="u"/>
            </a:pPr>
            <a:r>
              <a:rPr lang="en-US" sz="1800" dirty="0">
                <a:solidFill>
                  <a:schemeClr val="tx1"/>
                </a:solidFill>
              </a:rPr>
              <a:t>If a model was trained on these images, it’s reasonable to think that the model would believe that only these right-facing dogs were actually dogs. It may very well not classify left-facing dogs as actually being dogs when we deploy this model in the field or use it to predict on test images.</a:t>
            </a:r>
          </a:p>
          <a:p>
            <a:pPr marL="342900" indent="-342900" algn="l">
              <a:buClr>
                <a:srgbClr val="0070C0"/>
              </a:buClr>
              <a:buSzPct val="80000"/>
              <a:buFont typeface="Wingdings" pitchFamily="2" charset="2"/>
              <a:buChar char="u"/>
            </a:pPr>
            <a:r>
              <a:rPr lang="en-US" sz="1800" dirty="0">
                <a:solidFill>
                  <a:schemeClr val="tx1"/>
                </a:solidFill>
              </a:rPr>
              <a:t>With this, producing new right-facing images of dogs by augmenting the original images of left-facing dogs would be a reasonable modification. We would do this by horizontally flipping the original images to produce new ones.</a:t>
            </a: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i="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3"/>
              </a:rPr>
              <a:t>https://www.youtube.com/watch?v=rfM4DaLTkMs&amp;list=PLZbbT5o_s2xq7LwI2y8_QtvuXZedL6tQU&amp;index=17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0221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 Data Augmentation</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2200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Reducing Overfitting</a:t>
            </a:r>
          </a:p>
          <a:p>
            <a:pPr marL="342900" indent="-342900" algn="l">
              <a:buClr>
                <a:srgbClr val="0070C0"/>
              </a:buClr>
              <a:buSzPct val="80000"/>
              <a:buFont typeface="Wingdings" pitchFamily="2" charset="2"/>
              <a:buChar char="u"/>
            </a:pPr>
            <a:r>
              <a:rPr lang="en-US" sz="1800" dirty="0">
                <a:solidFill>
                  <a:schemeClr val="tx1"/>
                </a:solidFill>
              </a:rPr>
              <a:t>Now, some data augmentation techniques may not be appropriate to use on our given data set. Sticking with the dog example, we stated that horizontally flipping our dog images makes sense, however, it wouldn’t necessarily be reasonable to modify our dog images by vertically flipping them.</a:t>
            </a:r>
          </a:p>
          <a:p>
            <a:pPr marL="342900" indent="-342900" algn="l">
              <a:buClr>
                <a:srgbClr val="0070C0"/>
              </a:buClr>
              <a:buSzPct val="80000"/>
              <a:buFont typeface="Wingdings" pitchFamily="2" charset="2"/>
              <a:buChar char="u"/>
            </a:pPr>
            <a:r>
              <a:rPr lang="en-US" sz="1800" dirty="0">
                <a:solidFill>
                  <a:schemeClr val="tx1"/>
                </a:solidFill>
              </a:rPr>
              <a:t>In real world images of dogs, it’s not really as likely that we’ll be seeing many images of dogs flipped upside down on their heads or backs.</a:t>
            </a: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i="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https://www.youtube.com/watch?v=rfM4DaLTkMs&amp;list=PLZbbT5o_s2xq7LwI2y8_QtvuXZedL6tQU&amp;index=17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5686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17.1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17.1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https://www.youtube.com/watch?v=rfM4DaLTkMs&amp;list=PLZbbT5o_s2xq7LwI2y8_QtvuXZedL6tQU&amp;index=17</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114DA1C9-CC02-4BBE-B33A-8F97AEDAE116}"/>
              </a:ext>
            </a:extLst>
          </p:cNvPr>
          <p:cNvPicPr>
            <a:picLocks noChangeAspect="1"/>
          </p:cNvPicPr>
          <p:nvPr/>
        </p:nvPicPr>
        <p:blipFill>
          <a:blip r:embed="rId3"/>
          <a:stretch>
            <a:fillRect/>
          </a:stretch>
        </p:blipFill>
        <p:spPr>
          <a:xfrm>
            <a:off x="1763688" y="1177945"/>
            <a:ext cx="5991225" cy="1676400"/>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3806</TotalTime>
  <Words>682</Words>
  <Application>Microsoft Office PowerPoint</Application>
  <PresentationFormat>On-screen Show (4:3)</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17 Data Augmentation</vt:lpstr>
      <vt:lpstr>17 Data Augmentation</vt:lpstr>
      <vt:lpstr>17 Data Augmentation</vt:lpstr>
      <vt:lpstr>17 Data Augmentation</vt:lpstr>
      <vt:lpstr>17 Data Augmentation</vt:lpstr>
      <vt:lpstr>17 Data Augmentation</vt:lpstr>
      <vt:lpstr>17.1 Quiz</vt:lpstr>
      <vt:lpstr>17.1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1644</cp:revision>
  <dcterms:created xsi:type="dcterms:W3CDTF">2018-09-28T16:40:41Z</dcterms:created>
  <dcterms:modified xsi:type="dcterms:W3CDTF">2020-06-05T04:41:43Z</dcterms:modified>
</cp:coreProperties>
</file>