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0" r:id="rId3"/>
    <p:sldId id="282" r:id="rId4"/>
    <p:sldId id="283" r:id="rId5"/>
    <p:sldId id="284" r:id="rId6"/>
    <p:sldId id="285" r:id="rId7"/>
    <p:sldId id="286" r:id="rId8"/>
    <p:sldId id="287" r:id="rId9"/>
    <p:sldId id="288" r:id="rId10"/>
    <p:sldId id="274" r:id="rId11"/>
    <p:sldId id="281"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0" autoAdjust="0"/>
    <p:restoredTop sz="96806" autoAdjust="0"/>
  </p:normalViewPr>
  <p:slideViewPr>
    <p:cSldViewPr>
      <p:cViewPr varScale="1">
        <p:scale>
          <a:sx n="90" d="100"/>
          <a:sy n="90" d="100"/>
        </p:scale>
        <p:origin x="30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2020/6/4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2020/6/4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2020/6/4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2020/6/4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2020/6/4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2020/6/4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2020/6/4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v_4KWmkwmsU&amp;list=PLZbbT5o_s2xq7LwI2y8_QtvuXZedL6tQU&amp;index=18"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eplizard.com/learn/video/M8CbBfx5228" TargetMode="External"/><Relationship Id="rId2" Type="http://schemas.openxmlformats.org/officeDocument/2006/relationships/hyperlink" Target="https://deeplizard.com/learn/video/Quh6x4kG6VY" TargetMode="External"/><Relationship Id="rId1" Type="http://schemas.openxmlformats.org/officeDocument/2006/relationships/slideLayout" Target="../slideLayouts/slideLayout1.xml"/><Relationship Id="rId4" Type="http://schemas.openxmlformats.org/officeDocument/2006/relationships/hyperlink" Target="https://www.youtube.com/watch?v=v_4KWmkwmsU&amp;list=PLZbbT5o_s2xq7LwI2y8_QtvuXZedL6tQU&amp;index=1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v_4KWmkwmsU&amp;list=PLZbbT5o_s2xq7LwI2y8_QtvuXZedL6tQU&amp;index=18" TargetMode="External"/><Relationship Id="rId2" Type="http://schemas.openxmlformats.org/officeDocument/2006/relationships/hyperlink" Target="https://deeplizard.com/learn/video/YDDqe60omL0"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v_4KWmkwmsU&amp;list=PLZbbT5o_s2xq7LwI2y8_QtvuXZedL6tQU&amp;index=1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v_4KWmkwmsU&amp;list=PLZbbT5o_s2xq7LwI2y8_QtvuXZedL6tQU&amp;index=1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v_4KWmkwmsU&amp;list=PLZbbT5o_s2xq7LwI2y8_QtvuXZedL6tQU&amp;index=1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v_4KWmkwmsU&amp;list=PLZbbT5o_s2xq7LwI2y8_QtvuXZedL6tQU&amp;index=18"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v_4KWmkwmsU&amp;list=PLZbbT5o_s2xq7LwI2y8_QtvuXZedL6tQU&amp;index=18"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v_4KWmkwmsU&amp;list=PLZbbT5o_s2xq7LwI2y8_QtvuXZedL6tQU&amp;index=18"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dirty="0">
                <a:solidFill>
                  <a:srgbClr val="FFFF00"/>
                </a:solidFill>
              </a:rPr>
              <a:t>18 One Hot Encoding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75162"/>
            <a:ext cx="9144000" cy="1470025"/>
          </a:xfrm>
          <a:solidFill>
            <a:srgbClr val="00B0F0"/>
          </a:solidFill>
        </p:spPr>
        <p:txBody>
          <a:bodyPr>
            <a:normAutofit/>
          </a:bodyPr>
          <a:lstStyle/>
          <a:p>
            <a:r>
              <a:rPr lang="en-US" altLang="zh-TW" sz="4800" b="1">
                <a:solidFill>
                  <a:srgbClr val="FFFF00"/>
                </a:solidFill>
              </a:rPr>
              <a:t>18.1 </a:t>
            </a:r>
            <a:r>
              <a:rPr lang="en-US" altLang="zh-TW" sz="4800" b="1" dirty="0">
                <a:solidFill>
                  <a:srgbClr val="FFFF00"/>
                </a:solidFill>
              </a:rPr>
              <a:t>Quiz</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1026" name="Picture 2" descr="Want to know how Deep Learning works? Here's a quick guide for ...">
            <a:extLst>
              <a:ext uri="{FF2B5EF4-FFF2-40B4-BE49-F238E27FC236}">
                <a16:creationId xmlns:a16="http://schemas.microsoft.com/office/drawing/2014/main" id="{49911F56-A4AF-4A30-B9B3-5F5DDAF7D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161" y="3779644"/>
            <a:ext cx="1201741" cy="79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5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18.1 Quiz</a:t>
            </a:r>
            <a:endParaRPr lang="zh-TW" altLang="en-US" b="1" dirty="0">
              <a:solidFill>
                <a:srgbClr val="FFFF00"/>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https://www.youtube.com/watch?v=v_4KWmkwmsU&amp;list=PLZbbT5o_s2xq7LwI2y8_QtvuXZedL6tQU&amp;index=18</a:t>
            </a:r>
            <a:endParaRPr lang="zh-TW" altLang="en-US" sz="1600"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
        <p:nvSpPr>
          <p:cNvPr id="10" name="副標題 2">
            <a:extLst>
              <a:ext uri="{FF2B5EF4-FFF2-40B4-BE49-F238E27FC236}">
                <a16:creationId xmlns:a16="http://schemas.microsoft.com/office/drawing/2014/main" id="{85E3A0F9-8A12-49C5-96C7-A2424A576F44}"/>
              </a:ext>
            </a:extLst>
          </p:cNvPr>
          <p:cNvSpPr txBox="1">
            <a:spLocks/>
          </p:cNvSpPr>
          <p:nvPr/>
        </p:nvSpPr>
        <p:spPr>
          <a:xfrm>
            <a:off x="510362" y="1196753"/>
            <a:ext cx="1109310" cy="396836"/>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chemeClr val="tx1"/>
                </a:solidFill>
              </a:rPr>
              <a:t>Quiz</a:t>
            </a:r>
          </a:p>
        </p:txBody>
      </p:sp>
      <p:pic>
        <p:nvPicPr>
          <p:cNvPr id="3" name="Picture 2">
            <a:extLst>
              <a:ext uri="{FF2B5EF4-FFF2-40B4-BE49-F238E27FC236}">
                <a16:creationId xmlns:a16="http://schemas.microsoft.com/office/drawing/2014/main" id="{C65876AF-F42B-49B1-84A8-AB6F0C106B9A}"/>
              </a:ext>
            </a:extLst>
          </p:cNvPr>
          <p:cNvPicPr>
            <a:picLocks noChangeAspect="1"/>
          </p:cNvPicPr>
          <p:nvPr/>
        </p:nvPicPr>
        <p:blipFill>
          <a:blip r:embed="rId3"/>
          <a:stretch>
            <a:fillRect/>
          </a:stretch>
        </p:blipFill>
        <p:spPr>
          <a:xfrm>
            <a:off x="1835696" y="1196753"/>
            <a:ext cx="6553200" cy="1628775"/>
          </a:xfrm>
          <a:prstGeom prst="rect">
            <a:avLst/>
          </a:prstGeom>
          <a:ln>
            <a:solidFill>
              <a:srgbClr val="C00000"/>
            </a:solidFill>
          </a:ln>
        </p:spPr>
      </p:pic>
    </p:spTree>
    <p:extLst>
      <p:ext uri="{BB962C8B-B14F-4D97-AF65-F5344CB8AC3E}">
        <p14:creationId xmlns:p14="http://schemas.microsoft.com/office/powerpoint/2010/main" val="54964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One Hot Encoding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47678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One Hot Encoding</a:t>
            </a:r>
          </a:p>
          <a:p>
            <a:pPr marL="342900" indent="-342900" algn="l">
              <a:buClr>
                <a:srgbClr val="0070C0"/>
              </a:buClr>
              <a:buSzPct val="80000"/>
              <a:buFont typeface="Wingdings" pitchFamily="2" charset="2"/>
              <a:buChar char="u"/>
            </a:pPr>
            <a:r>
              <a:rPr lang="en-US" sz="1800" dirty="0">
                <a:solidFill>
                  <a:schemeClr val="tx1"/>
                </a:solidFill>
              </a:rPr>
              <a:t>In previous discussion, we discussed about how labels for images in </a:t>
            </a:r>
            <a:r>
              <a:rPr lang="en-US" sz="1800" dirty="0" err="1">
                <a:solidFill>
                  <a:schemeClr val="tx1"/>
                </a:solidFill>
              </a:rPr>
              <a:t>Keras</a:t>
            </a:r>
            <a:r>
              <a:rPr lang="en-US" sz="1800" dirty="0">
                <a:solidFill>
                  <a:schemeClr val="tx1"/>
                </a:solidFill>
              </a:rPr>
              <a:t> were actually </a:t>
            </a:r>
            <a:r>
              <a:rPr lang="en-US" sz="1800" b="1" i="1" dirty="0">
                <a:solidFill>
                  <a:srgbClr val="C00000"/>
                </a:solidFill>
              </a:rPr>
              <a:t>one-hot encoded vectors</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Let’s discuss exactly what </a:t>
            </a:r>
            <a:r>
              <a:rPr lang="en-US" sz="1800" b="1" i="1" dirty="0">
                <a:solidFill>
                  <a:srgbClr val="C00000"/>
                </a:solidFill>
              </a:rPr>
              <a:t>one-hot encoded vectors</a:t>
            </a:r>
            <a:r>
              <a:rPr lang="en-US" sz="1800" dirty="0">
                <a:solidFill>
                  <a:schemeClr val="tx1"/>
                </a:solidFill>
              </a:rPr>
              <a:t> means.</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Labels</a:t>
            </a:r>
          </a:p>
          <a:p>
            <a:pPr marL="342900" indent="-342900" algn="l">
              <a:buClr>
                <a:srgbClr val="0070C0"/>
              </a:buClr>
              <a:buSzPct val="80000"/>
              <a:buFont typeface="Wingdings" pitchFamily="2" charset="2"/>
              <a:buChar char="u"/>
            </a:pPr>
            <a:r>
              <a:rPr lang="en-US" sz="1800" dirty="0">
                <a:solidFill>
                  <a:schemeClr val="tx1"/>
                </a:solidFill>
              </a:rPr>
              <a:t>We know that when we’re training a neural network via </a:t>
            </a:r>
            <a:r>
              <a:rPr lang="en-US" sz="1800" dirty="0">
                <a:solidFill>
                  <a:schemeClr val="tx1"/>
                </a:solidFill>
                <a:hlinkClick r:id="rId2">
                  <a:extLst>
                    <a:ext uri="{A12FA001-AC4F-418D-AE19-62706E023703}">
                      <ahyp:hlinkClr xmlns:ahyp="http://schemas.microsoft.com/office/drawing/2018/hyperlinkcolor" val="tx"/>
                    </a:ext>
                  </a:extLst>
                </a:hlinkClick>
              </a:rPr>
              <a:t>supervised learning</a:t>
            </a:r>
            <a:r>
              <a:rPr lang="en-US" sz="1800" dirty="0">
                <a:solidFill>
                  <a:schemeClr val="tx1"/>
                </a:solidFill>
              </a:rPr>
              <a:t>, we pass labeled input to our model, and the model gives us a predicted output.</a:t>
            </a:r>
          </a:p>
          <a:p>
            <a:pPr marL="342900" indent="-342900" algn="l">
              <a:buClr>
                <a:srgbClr val="0070C0"/>
              </a:buClr>
              <a:buSzPct val="80000"/>
              <a:buFont typeface="Wingdings" pitchFamily="2" charset="2"/>
              <a:buChar char="u"/>
            </a:pPr>
            <a:r>
              <a:rPr lang="en-US" sz="1800" dirty="0">
                <a:solidFill>
                  <a:schemeClr val="tx1"/>
                </a:solidFill>
              </a:rPr>
              <a:t>If our model is an image classifier, for example, we may be passing labeled images of animals as input. </a:t>
            </a:r>
          </a:p>
          <a:p>
            <a:pPr marL="342900" indent="-342900" algn="l">
              <a:buClr>
                <a:srgbClr val="0070C0"/>
              </a:buClr>
              <a:buSzPct val="80000"/>
              <a:buFont typeface="Wingdings" pitchFamily="2" charset="2"/>
              <a:buChar char="u"/>
            </a:pPr>
            <a:r>
              <a:rPr lang="en-US" sz="1800" dirty="0">
                <a:solidFill>
                  <a:schemeClr val="tx1"/>
                </a:solidFill>
              </a:rPr>
              <a:t>When we do this, the model is usually not interpreting these labels as words, like </a:t>
            </a:r>
            <a:r>
              <a:rPr lang="en-US" sz="1800" i="1" dirty="0">
                <a:solidFill>
                  <a:schemeClr val="tx1"/>
                </a:solidFill>
              </a:rPr>
              <a:t>dog</a:t>
            </a:r>
            <a:r>
              <a:rPr lang="en-US" sz="1800" dirty="0">
                <a:solidFill>
                  <a:schemeClr val="tx1"/>
                </a:solidFill>
              </a:rPr>
              <a:t> or </a:t>
            </a:r>
            <a:r>
              <a:rPr lang="en-US" sz="1800" i="1" dirty="0">
                <a:solidFill>
                  <a:schemeClr val="tx1"/>
                </a:solidFill>
              </a:rPr>
              <a:t>cat</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Additionally, the output that our model gives us in regards to its predictions aren’t typically words like </a:t>
            </a:r>
            <a:r>
              <a:rPr lang="en-US" sz="1800" i="1" dirty="0">
                <a:solidFill>
                  <a:schemeClr val="tx1"/>
                </a:solidFill>
              </a:rPr>
              <a:t>dog</a:t>
            </a:r>
            <a:r>
              <a:rPr lang="en-US" sz="1800" dirty="0">
                <a:solidFill>
                  <a:schemeClr val="tx1"/>
                </a:solidFill>
              </a:rPr>
              <a:t> or </a:t>
            </a:r>
            <a:r>
              <a:rPr lang="en-US" sz="1800" i="1" dirty="0">
                <a:solidFill>
                  <a:schemeClr val="tx1"/>
                </a:solidFill>
              </a:rPr>
              <a:t>cat</a:t>
            </a:r>
            <a:r>
              <a:rPr lang="en-US" sz="1800" dirty="0">
                <a:solidFill>
                  <a:schemeClr val="tx1"/>
                </a:solidFill>
              </a:rPr>
              <a:t> either. </a:t>
            </a:r>
          </a:p>
          <a:p>
            <a:pPr marL="342900" indent="-342900" algn="l">
              <a:buClr>
                <a:srgbClr val="0070C0"/>
              </a:buClr>
              <a:buSzPct val="80000"/>
              <a:buFont typeface="Wingdings" pitchFamily="2" charset="2"/>
              <a:buChar char="u"/>
            </a:pPr>
            <a:r>
              <a:rPr lang="en-US" sz="1800" dirty="0">
                <a:solidFill>
                  <a:schemeClr val="tx1"/>
                </a:solidFill>
              </a:rPr>
              <a:t>Instead, most of the time our labels become </a:t>
            </a:r>
            <a:r>
              <a:rPr lang="en-US" sz="1800" dirty="0">
                <a:solidFill>
                  <a:schemeClr val="tx1"/>
                </a:solidFill>
                <a:hlinkClick r:id="rId3">
                  <a:extLst>
                    <a:ext uri="{A12FA001-AC4F-418D-AE19-62706E023703}">
                      <ahyp:hlinkClr xmlns:ahyp="http://schemas.microsoft.com/office/drawing/2018/hyperlinkcolor" val="tx"/>
                    </a:ext>
                  </a:extLst>
                </a:hlinkClick>
              </a:rPr>
              <a:t>encoded</a:t>
            </a:r>
            <a:r>
              <a:rPr lang="en-US" sz="1800" dirty="0">
                <a:solidFill>
                  <a:schemeClr val="tx1"/>
                </a:solidFill>
              </a:rPr>
              <a:t>, so they can take on the form of an integer or of a vector of integers.</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4"/>
              </a:rPr>
              <a:t>https://www.youtube.com/watch?v=v_4KWmkwmsU&amp;list=PLZbbT5o_s2xq7LwI2y8_QtvuXZedL6tQU&amp;index=18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420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One Hot Encoding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198451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latin typeface="montserrat"/>
              </a:rPr>
              <a:t>Hot And Cold Values</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One type of </a:t>
            </a:r>
            <a:r>
              <a:rPr lang="en-US" altLang="en-US" sz="1800" i="1" dirty="0">
                <a:solidFill>
                  <a:srgbClr val="333333"/>
                </a:solidFill>
                <a:latin typeface="-apple-system"/>
              </a:rPr>
              <a:t>encoding</a:t>
            </a:r>
            <a:r>
              <a:rPr lang="en-US" altLang="en-US" sz="1800" dirty="0">
                <a:solidFill>
                  <a:srgbClr val="333333"/>
                </a:solidFill>
                <a:latin typeface="-apple-system"/>
              </a:rPr>
              <a:t> that is widely used for encoding categorical data with </a:t>
            </a:r>
            <a:r>
              <a:rPr lang="en-US" altLang="en-US" sz="1800" dirty="0">
                <a:solidFill>
                  <a:srgbClr val="E83E8C"/>
                </a:solidFill>
                <a:latin typeface="-apple-system"/>
                <a:hlinkClick r:id="rId2"/>
              </a:rPr>
              <a:t>numerical</a:t>
            </a:r>
            <a:r>
              <a:rPr lang="en-US" altLang="en-US" sz="1800" dirty="0">
                <a:solidFill>
                  <a:srgbClr val="333333"/>
                </a:solidFill>
                <a:latin typeface="-apple-system"/>
              </a:rPr>
              <a:t> values is called </a:t>
            </a:r>
            <a:r>
              <a:rPr lang="en-US" altLang="en-US" sz="1800" i="1" dirty="0">
                <a:solidFill>
                  <a:srgbClr val="333333"/>
                </a:solidFill>
                <a:latin typeface="-apple-system"/>
              </a:rPr>
              <a:t>one-hot encoding</a:t>
            </a:r>
            <a:r>
              <a:rPr lang="en-US" altLang="en-US" sz="1800" dirty="0">
                <a:solidFill>
                  <a:srgbClr val="333333"/>
                </a:solidFill>
                <a:latin typeface="-apple-system"/>
              </a:rPr>
              <a:t>.</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latin typeface="-apple-system"/>
              </a:rPr>
              <a:t>One-hot encodings transform our categorical labels into vectors of </a:t>
            </a:r>
            <a:r>
              <a:rPr lang="en-US" altLang="en-US" sz="1800" dirty="0">
                <a:solidFill>
                  <a:srgbClr val="E83E8C"/>
                </a:solidFill>
                <a:latin typeface="SFMono-Regular"/>
              </a:rPr>
              <a:t>0</a:t>
            </a:r>
            <a:r>
              <a:rPr lang="en-US" altLang="en-US" sz="1800" dirty="0">
                <a:solidFill>
                  <a:srgbClr val="333333"/>
                </a:solidFill>
                <a:latin typeface="-apple-system"/>
              </a:rPr>
              <a:t>s and </a:t>
            </a:r>
            <a:r>
              <a:rPr lang="en-US" altLang="en-US" sz="1800" dirty="0">
                <a:solidFill>
                  <a:srgbClr val="E83E8C"/>
                </a:solidFill>
                <a:latin typeface="SFMono-Regular"/>
              </a:rPr>
              <a:t>1</a:t>
            </a:r>
            <a:r>
              <a:rPr lang="en-US" altLang="en-US" sz="1800" dirty="0">
                <a:solidFill>
                  <a:srgbClr val="333333"/>
                </a:solidFill>
                <a:latin typeface="-apple-system"/>
              </a:rPr>
              <a:t>s. </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The length of these vectors is the number of classes or categories that our model is expected to classify.</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https://www.youtube.com/watch?v=v_4KWmkwmsU&amp;list=PLZbbT5o_s2xq7LwI2y8_QtvuXZedL6tQU&amp;index=18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D64821E7-7BCF-4C20-80CA-46F905D6D283}"/>
              </a:ext>
            </a:extLst>
          </p:cNvPr>
          <p:cNvPicPr>
            <a:picLocks noChangeAspect="1"/>
          </p:cNvPicPr>
          <p:nvPr/>
        </p:nvPicPr>
        <p:blipFill>
          <a:blip r:embed="rId4"/>
          <a:stretch>
            <a:fillRect/>
          </a:stretch>
        </p:blipFill>
        <p:spPr>
          <a:xfrm>
            <a:off x="1481369" y="3322291"/>
            <a:ext cx="3562350" cy="1171575"/>
          </a:xfrm>
          <a:prstGeom prst="rect">
            <a:avLst/>
          </a:prstGeom>
          <a:ln>
            <a:solidFill>
              <a:srgbClr val="C00000"/>
            </a:solidFill>
          </a:ln>
        </p:spPr>
      </p:pic>
    </p:spTree>
    <p:extLst>
      <p:ext uri="{BB962C8B-B14F-4D97-AF65-F5344CB8AC3E}">
        <p14:creationId xmlns:p14="http://schemas.microsoft.com/office/powerpoint/2010/main" val="363342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One Hot Encoding</a:t>
            </a:r>
            <a:endParaRPr lang="zh-TW" altLang="en-US" b="1" dirty="0">
              <a:solidFill>
                <a:srgbClr val="FFFF00"/>
              </a:solidFill>
            </a:endParaRPr>
          </a:p>
        </p:txBody>
      </p:sp>
      <p:sp>
        <p:nvSpPr>
          <p:cNvPr id="3" name="副標題 2"/>
          <p:cNvSpPr>
            <a:spLocks noGrp="1"/>
          </p:cNvSpPr>
          <p:nvPr>
            <p:ph type="subTitle" idx="1"/>
          </p:nvPr>
        </p:nvSpPr>
        <p:spPr>
          <a:xfrm>
            <a:off x="457200" y="1228464"/>
            <a:ext cx="8352928" cy="34246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rgbClr val="333333"/>
                </a:solidFill>
              </a:rPr>
              <a:t>Vectors Of 0s And 1s</a:t>
            </a:r>
          </a:p>
          <a:p>
            <a:pPr marL="342900" indent="-342900" algn="l">
              <a:buClr>
                <a:srgbClr val="0070C0"/>
              </a:buClr>
              <a:buSzPct val="80000"/>
              <a:buFont typeface="Wingdings" pitchFamily="2" charset="2"/>
              <a:buChar char="u"/>
            </a:pPr>
            <a:r>
              <a:rPr lang="en-US" altLang="en-US" sz="1800" dirty="0">
                <a:solidFill>
                  <a:srgbClr val="333333"/>
                </a:solidFill>
              </a:rPr>
              <a:t>If we were classifying whether images were either of a dog or of a cat, then our one-hot encoded vectors that corresponded to these classes would each be of length </a:t>
            </a:r>
            <a:r>
              <a:rPr lang="en-US" altLang="en-US" sz="1800" dirty="0">
                <a:solidFill>
                  <a:srgbClr val="E83E8C"/>
                </a:solidFill>
              </a:rPr>
              <a:t>2</a:t>
            </a:r>
            <a:r>
              <a:rPr lang="en-US" altLang="en-US" sz="1800" dirty="0">
                <a:solidFill>
                  <a:srgbClr val="333333"/>
                </a:solidFill>
              </a:rPr>
              <a:t> reflecting the two categories.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333333"/>
                </a:solidFill>
              </a:rPr>
              <a:t>If we added another category, like lizard, so that we could then classify whether images were of dogs, cats, or lizards, then our corresponding one-hot encoded vectors would each be of length </a:t>
            </a:r>
            <a:r>
              <a:rPr lang="en-US" altLang="en-US" sz="1800" dirty="0">
                <a:solidFill>
                  <a:srgbClr val="E83E8C"/>
                </a:solidFill>
              </a:rPr>
              <a:t>3</a:t>
            </a:r>
            <a:r>
              <a:rPr lang="en-US" altLang="en-US" sz="1800" dirty="0">
                <a:solidFill>
                  <a:srgbClr val="333333"/>
                </a:solidFill>
              </a:rPr>
              <a:t> since we now have three categories.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rPr>
              <a:t>Alright, so we know the labels are transformed or </a:t>
            </a:r>
            <a:r>
              <a:rPr lang="en-US" altLang="en-US" sz="1800" i="1" dirty="0">
                <a:solidFill>
                  <a:schemeClr val="tx1"/>
                </a:solidFill>
              </a:rPr>
              <a:t>encoded</a:t>
            </a:r>
            <a:r>
              <a:rPr lang="en-US" altLang="en-US" sz="1800" dirty="0">
                <a:solidFill>
                  <a:schemeClr val="tx1"/>
                </a:solidFill>
              </a:rPr>
              <a:t> into vectors. </a:t>
            </a:r>
          </a:p>
          <a:p>
            <a:pPr marL="342900" indent="-342900" algn="l">
              <a:buClr>
                <a:srgbClr val="0070C0"/>
              </a:buClr>
              <a:buSzPct val="80000"/>
              <a:buFont typeface="Wingdings" pitchFamily="2" charset="2"/>
              <a:buChar char="u"/>
            </a:pPr>
            <a:r>
              <a:rPr lang="en-US" altLang="en-US" sz="1800" dirty="0">
                <a:solidFill>
                  <a:schemeClr val="tx1"/>
                </a:solidFill>
              </a:rPr>
              <a:t>We know that each of these vectors has a length that is equal to the number of output categories, and we briefly mentioned that the vectors contain </a:t>
            </a:r>
            <a:r>
              <a:rPr lang="en-US" altLang="en-US" sz="1800" dirty="0">
                <a:solidFill>
                  <a:srgbClr val="E83E8C"/>
                </a:solidFill>
              </a:rPr>
              <a:t>0</a:t>
            </a:r>
            <a:r>
              <a:rPr lang="en-US" altLang="en-US" sz="1800" dirty="0">
                <a:solidFill>
                  <a:schemeClr val="tx1"/>
                </a:solidFill>
              </a:rPr>
              <a:t>s and </a:t>
            </a:r>
            <a:r>
              <a:rPr lang="en-US" altLang="en-US" sz="1800" dirty="0">
                <a:solidFill>
                  <a:srgbClr val="E83E8C"/>
                </a:solidFill>
              </a:rPr>
              <a:t>1</a:t>
            </a:r>
            <a:r>
              <a:rPr lang="en-US" altLang="en-US" sz="1800" dirty="0">
                <a:solidFill>
                  <a:schemeClr val="tx1"/>
                </a:solidFill>
              </a:rPr>
              <a:t>s. Let’s go into further detail on this last piece.</a:t>
            </a:r>
            <a:endParaRPr lang="en-US" altLang="en-US" sz="1800" dirty="0">
              <a:solidFill>
                <a:srgbClr val="333333"/>
              </a:solidFill>
            </a:endParaRPr>
          </a:p>
          <a:p>
            <a:pPr algn="l">
              <a:buClr>
                <a:srgbClr val="0070C0"/>
              </a:buClr>
              <a:buSzPct val="80000"/>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https://www.youtube.com/watch?v=v_4KWmkwmsU&amp;list=PLZbbT5o_s2xq7LwI2y8_QtvuXZedL6tQU&amp;index=18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445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One Hot Encoding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42887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One-Hot Encodings For Multiple Categories</a:t>
            </a:r>
          </a:p>
          <a:p>
            <a:pPr marL="342900" indent="-342900" algn="l">
              <a:buClr>
                <a:srgbClr val="0070C0"/>
              </a:buClr>
              <a:buSzPct val="80000"/>
              <a:buFont typeface="Wingdings" pitchFamily="2" charset="2"/>
              <a:buChar char="u"/>
            </a:pPr>
            <a:r>
              <a:rPr lang="en-US" altLang="en-US" sz="1800" dirty="0">
                <a:solidFill>
                  <a:schemeClr val="tx1"/>
                </a:solidFill>
              </a:rPr>
              <a:t>Let’s stick with the example of classifying images as being either of a </a:t>
            </a:r>
            <a:r>
              <a:rPr lang="en-US" altLang="en-US" sz="1800" i="1" dirty="0">
                <a:solidFill>
                  <a:schemeClr val="tx1"/>
                </a:solidFill>
              </a:rPr>
              <a:t>cat</a:t>
            </a:r>
            <a:r>
              <a:rPr lang="en-US" altLang="en-US" sz="1800" dirty="0">
                <a:solidFill>
                  <a:schemeClr val="tx1"/>
                </a:solidFill>
              </a:rPr>
              <a:t>, </a:t>
            </a:r>
            <a:r>
              <a:rPr lang="en-US" altLang="en-US" sz="1800" i="1" dirty="0">
                <a:solidFill>
                  <a:schemeClr val="tx1"/>
                </a:solidFill>
              </a:rPr>
              <a:t>dog</a:t>
            </a:r>
            <a:r>
              <a:rPr lang="en-US" altLang="en-US" sz="1800" dirty="0">
                <a:solidFill>
                  <a:schemeClr val="tx1"/>
                </a:solidFill>
              </a:rPr>
              <a:t>, or </a:t>
            </a:r>
            <a:r>
              <a:rPr lang="en-US" altLang="en-US" sz="1800" i="1" dirty="0">
                <a:solidFill>
                  <a:schemeClr val="tx1"/>
                </a:solidFill>
              </a:rPr>
              <a:t>lizard</a:t>
            </a:r>
            <a:r>
              <a:rPr lang="en-US" altLang="en-US" sz="1800" dirty="0">
                <a:solidFill>
                  <a:schemeClr val="tx1"/>
                </a:solidFill>
              </a:rPr>
              <a:t>. </a:t>
            </a:r>
          </a:p>
          <a:p>
            <a:pPr marL="342900" indent="-342900" algn="l">
              <a:buClr>
                <a:srgbClr val="0070C0"/>
              </a:buClr>
              <a:buSzPct val="80000"/>
              <a:buFont typeface="Wingdings" pitchFamily="2" charset="2"/>
              <a:buChar char="u"/>
            </a:pPr>
            <a:r>
              <a:rPr lang="en-US" altLang="en-US" sz="1800" dirty="0">
                <a:solidFill>
                  <a:schemeClr val="tx1"/>
                </a:solidFill>
              </a:rPr>
              <a:t>With each of the corresponding vectors for these categories being of length 3, we can think of each index or each element within the vector corresponding to one of the three categories.</a:t>
            </a:r>
          </a:p>
          <a:p>
            <a:pPr marL="342900" indent="-342900" algn="l">
              <a:buClr>
                <a:srgbClr val="0070C0"/>
              </a:buClr>
              <a:buSzPct val="80000"/>
              <a:buFont typeface="Wingdings" pitchFamily="2" charset="2"/>
              <a:buChar char="u"/>
            </a:pPr>
            <a:r>
              <a:rPr lang="en-US" sz="1800" dirty="0">
                <a:solidFill>
                  <a:schemeClr val="tx1"/>
                </a:solidFill>
              </a:rPr>
              <a:t>Let’s say for this example that the cat label corresponds to the first element, dog corresponds to the second element, and lizard corresponds to the third element.</a:t>
            </a:r>
          </a:p>
          <a:p>
            <a:pPr marL="342900" indent="-342900" algn="l">
              <a:buClr>
                <a:srgbClr val="0070C0"/>
              </a:buClr>
              <a:buSzPct val="80000"/>
              <a:buFont typeface="Wingdings" pitchFamily="2" charset="2"/>
              <a:buChar char="u"/>
            </a:pPr>
            <a:r>
              <a:rPr lang="en-US" sz="1800" dirty="0">
                <a:solidFill>
                  <a:schemeClr val="tx1"/>
                </a:solidFill>
              </a:rPr>
              <a:t>With each of these categories having their own </a:t>
            </a:r>
            <a:r>
              <a:rPr lang="en-US" sz="1800" i="1" dirty="0">
                <a:solidFill>
                  <a:schemeClr val="tx1"/>
                </a:solidFill>
              </a:rPr>
              <a:t>place</a:t>
            </a:r>
            <a:r>
              <a:rPr lang="en-US" sz="1800" dirty="0">
                <a:solidFill>
                  <a:schemeClr val="tx1"/>
                </a:solidFill>
              </a:rPr>
              <a:t> in the corresponding vectors, we can now discuss the intuition behind the name </a:t>
            </a:r>
            <a:r>
              <a:rPr lang="en-US" sz="1800" i="1" dirty="0">
                <a:solidFill>
                  <a:schemeClr val="tx1"/>
                </a:solidFill>
              </a:rPr>
              <a:t>one-hot</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With each one-hot encoded vector, every element will be a zero EXCEPT for the element that corresponds to the actual category of the given input. This element will be a </a:t>
            </a:r>
            <a:r>
              <a:rPr lang="en-US" sz="1800" i="1" dirty="0">
                <a:solidFill>
                  <a:schemeClr val="tx1"/>
                </a:solidFill>
              </a:rPr>
              <a:t>hot one</a:t>
            </a:r>
            <a:r>
              <a:rPr lang="en-US" sz="1800" dirty="0">
                <a:solidFill>
                  <a:schemeClr val="tx1"/>
                </a:solidFill>
              </a:rPr>
              <a:t>.</a:t>
            </a:r>
          </a:p>
          <a:p>
            <a:pPr marL="342900" indent="-342900" algn="l">
              <a:buClr>
                <a:srgbClr val="0070C0"/>
              </a:buClr>
              <a:buSzPct val="80000"/>
              <a:buFont typeface="Wingdings" pitchFamily="2" charset="2"/>
              <a:buChar char="u"/>
            </a:pPr>
            <a:r>
              <a:rPr lang="en-US" sz="1800" b="1" i="1" dirty="0">
                <a:solidFill>
                  <a:srgbClr val="C00000"/>
                </a:solidFill>
              </a:rPr>
              <a:t>One</a:t>
            </a:r>
            <a:r>
              <a:rPr lang="en-US" sz="1800" b="1" dirty="0">
                <a:solidFill>
                  <a:srgbClr val="C00000"/>
                </a:solidFill>
              </a:rPr>
              <a:t> of the indices of the vector is </a:t>
            </a:r>
            <a:r>
              <a:rPr lang="en-US" sz="1800" b="1" i="1" dirty="0">
                <a:solidFill>
                  <a:srgbClr val="C00000"/>
                </a:solidFill>
              </a:rPr>
              <a:t>hot</a:t>
            </a:r>
            <a:r>
              <a:rPr lang="en-US" sz="1800" b="1" dirty="0">
                <a:solidFill>
                  <a:srgbClr val="C00000"/>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https://www.youtube.com/watch?v=v_4KWmkwmsU&amp;list=PLZbbT5o_s2xq7LwI2y8_QtvuXZedL6tQU&amp;index=18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26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One Hot Encoding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126443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One-Hot Encodings For Multiple Categories</a:t>
            </a:r>
          </a:p>
          <a:p>
            <a:pPr marL="342900" indent="-342900" algn="l">
              <a:buClr>
                <a:srgbClr val="0070C0"/>
              </a:buClr>
              <a:buSzPct val="80000"/>
              <a:buFont typeface="Wingdings" pitchFamily="2" charset="2"/>
              <a:buChar char="u"/>
            </a:pPr>
            <a:r>
              <a:rPr lang="en-US" sz="1800" dirty="0">
                <a:solidFill>
                  <a:schemeClr val="tx1"/>
                </a:solidFill>
              </a:rPr>
              <a:t>Sticking with our same example, recall we said that a cat corresponded to the first element, dog to the second, and lizard to the third, so the corresponding one-hot encoded vectors for each of these categories would look like this.</a:t>
            </a:r>
          </a:p>
          <a:p>
            <a:pPr marL="342900" indent="-342900" algn="l">
              <a:buClr>
                <a:srgbClr val="0070C0"/>
              </a:buClr>
              <a:buSzPct val="80000"/>
              <a:buFont typeface="Wingdings" pitchFamily="2" charset="2"/>
              <a:buChar char="u"/>
            </a:pPr>
            <a:endParaRPr lang="en-US" alt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https://www.youtube.com/watch?v=v_4KWmkwmsU&amp;list=PLZbbT5o_s2xq7LwI2y8_QtvuXZedL6tQU&amp;index=18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119E8E2-CD3C-4866-B60B-24A7DD083569}"/>
              </a:ext>
            </a:extLst>
          </p:cNvPr>
          <p:cNvPicPr>
            <a:picLocks noChangeAspect="1"/>
          </p:cNvPicPr>
          <p:nvPr/>
        </p:nvPicPr>
        <p:blipFill>
          <a:blip r:embed="rId3"/>
          <a:stretch>
            <a:fillRect/>
          </a:stretch>
        </p:blipFill>
        <p:spPr>
          <a:xfrm>
            <a:off x="1271587" y="2690812"/>
            <a:ext cx="6600825" cy="1476375"/>
          </a:xfrm>
          <a:prstGeom prst="rect">
            <a:avLst/>
          </a:prstGeom>
          <a:ln>
            <a:solidFill>
              <a:srgbClr val="C00000"/>
            </a:solidFill>
          </a:ln>
        </p:spPr>
      </p:pic>
      <p:sp>
        <p:nvSpPr>
          <p:cNvPr id="11" name="副標題 2">
            <a:extLst>
              <a:ext uri="{FF2B5EF4-FFF2-40B4-BE49-F238E27FC236}">
                <a16:creationId xmlns:a16="http://schemas.microsoft.com/office/drawing/2014/main" id="{8277AF03-0410-449B-B558-B0D38E673DFB}"/>
              </a:ext>
            </a:extLst>
          </p:cNvPr>
          <p:cNvSpPr txBox="1">
            <a:spLocks/>
          </p:cNvSpPr>
          <p:nvPr/>
        </p:nvSpPr>
        <p:spPr>
          <a:xfrm>
            <a:off x="463657" y="4380959"/>
            <a:ext cx="8352928" cy="126443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For cat, we see that the first element is a one and the next two elements are zeros. </a:t>
            </a:r>
          </a:p>
          <a:p>
            <a:pPr marL="342900" indent="-342900" algn="l">
              <a:buClr>
                <a:srgbClr val="0070C0"/>
              </a:buClr>
              <a:buSzPct val="80000"/>
              <a:buFont typeface="Wingdings" pitchFamily="2" charset="2"/>
              <a:buChar char="u"/>
            </a:pPr>
            <a:r>
              <a:rPr lang="en-US" sz="1800" dirty="0">
                <a:solidFill>
                  <a:schemeClr val="tx1"/>
                </a:solidFill>
              </a:rPr>
              <a:t>This is because each element within the vector is a zero except for the element that corresponds to the actual category, and we said that the cat category corresponded to the first element.</a:t>
            </a:r>
            <a:endParaRPr lang="en-US" alt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Tree>
    <p:extLst>
      <p:ext uri="{BB962C8B-B14F-4D97-AF65-F5344CB8AC3E}">
        <p14:creationId xmlns:p14="http://schemas.microsoft.com/office/powerpoint/2010/main" val="398422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One Hot Encoding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342467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One Vector For Each Category</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Similarly, for dog, we see that the second element is a one, while the first and third elements are zeros. </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Lastly, for lizard, the third element is a one, while the first and second elements are zeros.</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chemeClr val="tx1"/>
                </a:solidFill>
                <a:latin typeface="-apple-system"/>
              </a:rPr>
              <a:t>We can see that each time the model receives input that is a cat, it’s not interpreting the label as the word </a:t>
            </a:r>
            <a:r>
              <a:rPr lang="en-US" altLang="en-US" sz="1800" i="1" dirty="0">
                <a:solidFill>
                  <a:schemeClr val="tx1"/>
                </a:solidFill>
                <a:latin typeface="-apple-system"/>
              </a:rPr>
              <a:t>cat</a:t>
            </a:r>
            <a:r>
              <a:rPr lang="en-US" altLang="en-US" sz="1800" dirty="0">
                <a:solidFill>
                  <a:schemeClr val="tx1"/>
                </a:solidFill>
                <a:latin typeface="-apple-system"/>
              </a:rPr>
              <a:t>, but instead is interpreting the label as this vector </a:t>
            </a:r>
            <a:r>
              <a:rPr lang="en-US" altLang="en-US" sz="1800" dirty="0">
                <a:solidFill>
                  <a:schemeClr val="tx1"/>
                </a:solidFill>
                <a:latin typeface="SFMono-Regular"/>
              </a:rPr>
              <a:t>[1,0,0]</a:t>
            </a:r>
            <a:r>
              <a:rPr lang="en-US" altLang="en-US" sz="1800" dirty="0">
                <a:solidFill>
                  <a:schemeClr val="tx1"/>
                </a:solidFill>
                <a:latin typeface="-apple-system"/>
              </a:rPr>
              <a:t>.</a:t>
            </a:r>
          </a:p>
          <a:p>
            <a:pPr marL="342900" indent="-342900" algn="l">
              <a:buClr>
                <a:srgbClr val="0070C0"/>
              </a:buClr>
              <a:buSzPct val="80000"/>
              <a:buFont typeface="Wingdings" pitchFamily="2" charset="2"/>
              <a:buChar char="u"/>
            </a:pPr>
            <a:r>
              <a:rPr lang="en-US" altLang="en-US" sz="1800" dirty="0">
                <a:solidFill>
                  <a:srgbClr val="333333"/>
                </a:solidFill>
                <a:latin typeface="-apple-system"/>
              </a:rPr>
              <a:t>For images labeled as dog, the model is interpreting the dog label as the vector </a:t>
            </a:r>
            <a:r>
              <a:rPr lang="en-US" altLang="en-US" sz="1800" dirty="0">
                <a:solidFill>
                  <a:srgbClr val="E83E8C"/>
                </a:solidFill>
                <a:latin typeface="SFMono-Regular"/>
              </a:rPr>
              <a:t>[0,1,0]</a:t>
            </a:r>
            <a:r>
              <a:rPr lang="en-US" altLang="en-US" sz="1800" dirty="0">
                <a:solidFill>
                  <a:srgbClr val="333333"/>
                </a:solidFill>
                <a:latin typeface="-apple-system"/>
              </a:rPr>
              <a:t>, and for images labeled as lizard, the model is interpreting the label as the vector </a:t>
            </a:r>
            <a:r>
              <a:rPr lang="en-US" altLang="en-US" sz="1800" dirty="0">
                <a:solidFill>
                  <a:srgbClr val="E83E8C"/>
                </a:solidFill>
                <a:latin typeface="SFMono-Regular"/>
              </a:rPr>
              <a:t>[0,0,1]</a:t>
            </a:r>
            <a:r>
              <a:rPr lang="en-US" altLang="en-US" sz="1800" dirty="0">
                <a:solidFill>
                  <a:srgbClr val="333333"/>
                </a:solidFill>
                <a:latin typeface="-apple-system"/>
              </a:rPr>
              <a:t>.</a:t>
            </a:r>
            <a:r>
              <a:rPr lang="en-US" altLang="en-US" sz="1800" dirty="0">
                <a:solidFill>
                  <a:schemeClr val="tx1"/>
                </a:solidFill>
              </a:rPr>
              <a:t> </a:t>
            </a:r>
            <a:endParaRPr lang="en-US" altLang="en-US" sz="1800" dirty="0">
              <a:solidFill>
                <a:schemeClr val="tx1"/>
              </a:solidFill>
              <a:latin typeface="-apple-system"/>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https://www.youtube.com/watch?v=v_4KWmkwmsU&amp;list=PLZbbT5o_s2xq7LwI2y8_QtvuXZedL6tQU&amp;index=18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FA20C006-06D0-4A64-978F-5E428AD99E81}"/>
              </a:ext>
            </a:extLst>
          </p:cNvPr>
          <p:cNvPicPr>
            <a:picLocks noChangeAspect="1"/>
          </p:cNvPicPr>
          <p:nvPr/>
        </p:nvPicPr>
        <p:blipFill>
          <a:blip r:embed="rId3"/>
          <a:stretch>
            <a:fillRect/>
          </a:stretch>
        </p:blipFill>
        <p:spPr>
          <a:xfrm>
            <a:off x="2428875" y="4756856"/>
            <a:ext cx="4124325" cy="1409700"/>
          </a:xfrm>
          <a:prstGeom prst="rect">
            <a:avLst/>
          </a:prstGeom>
          <a:ln>
            <a:solidFill>
              <a:srgbClr val="C00000"/>
            </a:solidFill>
          </a:ln>
        </p:spPr>
      </p:pic>
    </p:spTree>
    <p:extLst>
      <p:ext uri="{BB962C8B-B14F-4D97-AF65-F5344CB8AC3E}">
        <p14:creationId xmlns:p14="http://schemas.microsoft.com/office/powerpoint/2010/main" val="86802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One Hot Encoding</a:t>
            </a:r>
            <a:endParaRPr lang="zh-TW" altLang="en-US" b="1" dirty="0">
              <a:solidFill>
                <a:srgbClr val="FFFF00"/>
              </a:solidFill>
            </a:endParaRPr>
          </a:p>
        </p:txBody>
      </p:sp>
      <p:sp>
        <p:nvSpPr>
          <p:cNvPr id="3" name="副標題 2"/>
          <p:cNvSpPr>
            <a:spLocks noGrp="1"/>
          </p:cNvSpPr>
          <p:nvPr>
            <p:ph type="subTitle" idx="1"/>
          </p:nvPr>
        </p:nvSpPr>
        <p:spPr>
          <a:xfrm>
            <a:off x="457200" y="1228463"/>
            <a:ext cx="8352928" cy="16244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ontserrat"/>
              </a:rPr>
              <a:t>One Vector For Each Category</a:t>
            </a:r>
          </a:p>
          <a:p>
            <a:pPr marL="342900" indent="-342900" algn="l">
              <a:buClr>
                <a:srgbClr val="0070C0"/>
              </a:buClr>
              <a:buSzPct val="80000"/>
              <a:buFont typeface="Wingdings" pitchFamily="2" charset="2"/>
              <a:buChar char="u"/>
            </a:pPr>
            <a:r>
              <a:rPr lang="en-US" altLang="en-US" sz="1800" dirty="0">
                <a:solidFill>
                  <a:schemeClr val="tx1"/>
                </a:solidFill>
                <a:latin typeface="-apple-system"/>
              </a:rPr>
              <a:t>Just for clarity purposes, say we add another category, llama, to the mix. Now, we have four categories total, and so this will cause each one-hot encoded vector corresponding to each of these categories to be of length </a:t>
            </a:r>
            <a:r>
              <a:rPr lang="en-US" altLang="en-US" sz="1800" dirty="0">
                <a:solidFill>
                  <a:schemeClr val="tx1"/>
                </a:solidFill>
                <a:latin typeface="SFMono-Regular"/>
              </a:rPr>
              <a:t>4</a:t>
            </a:r>
            <a:r>
              <a:rPr lang="en-US" altLang="en-US" sz="1800" dirty="0">
                <a:solidFill>
                  <a:schemeClr val="tx1"/>
                </a:solidFill>
                <a:latin typeface="-apple-system"/>
              </a:rPr>
              <a:t> now.</a:t>
            </a:r>
            <a:r>
              <a:rPr lang="en-US" alt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vectors will now look like this.</a:t>
            </a: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latin typeface="Arial" panose="020B0604020202020204" pitchFamily="34" charset="0"/>
            </a:endParaRPr>
          </a:p>
          <a:p>
            <a:pPr marL="342900" indent="-342900" algn="l">
              <a:buClr>
                <a:srgbClr val="0070C0"/>
              </a:buClr>
              <a:buSzPct val="80000"/>
              <a:buFont typeface="Wingdings" pitchFamily="2" charset="2"/>
              <a:buChar char="u"/>
            </a:pPr>
            <a:endParaRPr lang="en-US" alt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https://www.youtube.com/watch?v=v_4KWmkwmsU&amp;list=PLZbbT5o_s2xq7LwI2y8_QtvuXZedL6tQU&amp;index=18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35D4599E-0B72-4B65-B1D1-D955DB344646}"/>
              </a:ext>
            </a:extLst>
          </p:cNvPr>
          <p:cNvPicPr>
            <a:picLocks noChangeAspect="1"/>
          </p:cNvPicPr>
          <p:nvPr/>
        </p:nvPicPr>
        <p:blipFill>
          <a:blip r:embed="rId3"/>
          <a:stretch>
            <a:fillRect/>
          </a:stretch>
        </p:blipFill>
        <p:spPr>
          <a:xfrm>
            <a:off x="2123728" y="3003117"/>
            <a:ext cx="3790950" cy="1752600"/>
          </a:xfrm>
          <a:prstGeom prst="rect">
            <a:avLst/>
          </a:prstGeom>
          <a:ln>
            <a:solidFill>
              <a:srgbClr val="C00000"/>
            </a:solidFill>
          </a:ln>
        </p:spPr>
      </p:pic>
    </p:spTree>
    <p:extLst>
      <p:ext uri="{BB962C8B-B14F-4D97-AF65-F5344CB8AC3E}">
        <p14:creationId xmlns:p14="http://schemas.microsoft.com/office/powerpoint/2010/main" val="29778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18 One Hot Encoding</a:t>
            </a:r>
            <a:endParaRPr lang="zh-TW" altLang="en-US" b="1" dirty="0">
              <a:solidFill>
                <a:srgbClr val="FFFF00"/>
              </a:solidFill>
            </a:endParaRPr>
          </a:p>
        </p:txBody>
      </p:sp>
      <p:sp>
        <p:nvSpPr>
          <p:cNvPr id="3" name="副標題 2"/>
          <p:cNvSpPr>
            <a:spLocks noGrp="1"/>
          </p:cNvSpPr>
          <p:nvPr>
            <p:ph type="subTitle" idx="1"/>
          </p:nvPr>
        </p:nvSpPr>
        <p:spPr>
          <a:xfrm>
            <a:off x="457200" y="1228462"/>
            <a:ext cx="8352928" cy="428877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rPr>
              <a:t>One Vector For Each Category</a:t>
            </a:r>
          </a:p>
          <a:p>
            <a:pPr marL="342900" indent="-342900" algn="l">
              <a:buClr>
                <a:srgbClr val="0070C0"/>
              </a:buClr>
              <a:buSzPct val="80000"/>
              <a:buFont typeface="Wingdings" pitchFamily="2" charset="2"/>
              <a:buChar char="u"/>
            </a:pPr>
            <a:r>
              <a:rPr lang="en-US" sz="1800" dirty="0">
                <a:solidFill>
                  <a:schemeClr val="tx1"/>
                </a:solidFill>
              </a:rPr>
              <a:t>We can see that for each of our pre-existing categories of cat, dog, and lizard, we still have the corresponding </a:t>
            </a:r>
            <a:r>
              <a:rPr lang="en-US" sz="1800" i="1" dirty="0">
                <a:solidFill>
                  <a:schemeClr val="tx1"/>
                </a:solidFill>
              </a:rPr>
              <a:t>one</a:t>
            </a:r>
            <a:r>
              <a:rPr lang="en-US" sz="1800" dirty="0">
                <a:solidFill>
                  <a:schemeClr val="tx1"/>
                </a:solidFill>
              </a:rPr>
              <a:t> for each of these vectors in the same places where they were before. </a:t>
            </a:r>
          </a:p>
          <a:p>
            <a:pPr marL="342900" indent="-342900" algn="l">
              <a:buClr>
                <a:srgbClr val="0070C0"/>
              </a:buClr>
              <a:buSzPct val="80000"/>
              <a:buFont typeface="Wingdings" pitchFamily="2" charset="2"/>
              <a:buChar char="u"/>
            </a:pPr>
            <a:r>
              <a:rPr lang="en-US" sz="1800" dirty="0">
                <a:solidFill>
                  <a:schemeClr val="tx1"/>
                </a:solidFill>
              </a:rPr>
              <a:t>The one is the first element for cat, second for dog, and third for lizard. </a:t>
            </a:r>
          </a:p>
          <a:p>
            <a:pPr marL="342900" indent="-342900" algn="l">
              <a:buClr>
                <a:srgbClr val="0070C0"/>
              </a:buClr>
              <a:buSzPct val="80000"/>
              <a:buFont typeface="Wingdings" pitchFamily="2" charset="2"/>
              <a:buChar char="u"/>
            </a:pPr>
            <a:r>
              <a:rPr lang="en-US" sz="1800" dirty="0">
                <a:solidFill>
                  <a:schemeClr val="tx1"/>
                </a:solidFill>
              </a:rPr>
              <a:t>The new, fourth element for each of our existing categories is just a zero since this fourth element corresponds to the llama category.</a:t>
            </a:r>
          </a:p>
          <a:p>
            <a:pPr marL="342900" indent="-342900" algn="l">
              <a:buClr>
                <a:srgbClr val="0070C0"/>
              </a:buClr>
              <a:buSzPct val="80000"/>
              <a:buFont typeface="Wingdings" pitchFamily="2" charset="2"/>
              <a:buChar char="u"/>
            </a:pPr>
            <a:r>
              <a:rPr lang="en-US" sz="1800" dirty="0">
                <a:solidFill>
                  <a:schemeClr val="tx1"/>
                </a:solidFill>
              </a:rPr>
              <a:t>Finally, the new one-hot encoded vector for the llama category is all zeros except for the fourth element, which is a one, since the fourth element corresponds to the llama category.</a:t>
            </a:r>
          </a:p>
          <a:p>
            <a:pPr marL="342900" indent="-342900" algn="l">
              <a:buClr>
                <a:srgbClr val="0070C0"/>
              </a:buClr>
              <a:buSzPct val="80000"/>
              <a:buFont typeface="Wingdings" pitchFamily="2" charset="2"/>
              <a:buChar char="u"/>
            </a:pPr>
            <a:r>
              <a:rPr lang="en-US" sz="1800" dirty="0">
                <a:solidFill>
                  <a:schemeClr val="tx1"/>
                </a:solidFill>
              </a:rPr>
              <a:t>Note that we just arbitrarily said that cat corresponded to the first element, dog to the second, lizard to the third, and llama to the fourth, but this could very well be in a different order. This just depends on how the underlying code or library is doing the one-hot encoding.</a:t>
            </a:r>
          </a:p>
          <a:p>
            <a:pPr marL="342900" indent="-342900" algn="l">
              <a:buClr>
                <a:srgbClr val="0070C0"/>
              </a:buClr>
              <a:buSzPct val="80000"/>
              <a:buFont typeface="Wingdings" pitchFamily="2" charset="2"/>
              <a:buChar char="u"/>
            </a:pPr>
            <a:endParaRPr lang="en-US" alt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i="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https://www.youtube.com/watch?v=v_4KWmkwmsU&amp;list=PLZbbT5o_s2xq7LwI2y8_QtvuXZedL6tQU&amp;index=18</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2020/6/4</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
        <p:nvSpPr>
          <p:cNvPr id="9" name="AutoShape 2" descr="sigmoid function graph from wikipedia">
            <a:extLst>
              <a:ext uri="{FF2B5EF4-FFF2-40B4-BE49-F238E27FC236}">
                <a16:creationId xmlns:a16="http://schemas.microsoft.com/office/drawing/2014/main" id="{A311E718-FAFB-4335-A102-364AE2E5A11E}"/>
              </a:ext>
            </a:extLst>
          </p:cNvPr>
          <p:cNvSpPr>
            <a:spLocks noChangeAspect="1" noChangeArrowheads="1"/>
          </p:cNvSpPr>
          <p:nvPr/>
        </p:nvSpPr>
        <p:spPr bwMode="auto">
          <a:xfrm>
            <a:off x="4724400" y="50131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sigmoid function graph from wikipedia">
            <a:extLst>
              <a:ext uri="{FF2B5EF4-FFF2-40B4-BE49-F238E27FC236}">
                <a16:creationId xmlns:a16="http://schemas.microsoft.com/office/drawing/2014/main" id="{7884B138-9100-4946-A189-4522F878DA8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1746986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3823</TotalTime>
  <Words>1298</Words>
  <Application>Microsoft Office PowerPoint</Application>
  <PresentationFormat>On-screen Show (4:3)</PresentationFormat>
  <Paragraphs>104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montserrat</vt:lpstr>
      <vt:lpstr>SFMono-Regular</vt:lpstr>
      <vt:lpstr>Wingdings</vt:lpstr>
      <vt:lpstr>Office 佈景主題</vt:lpstr>
      <vt:lpstr>18 One Hot Encoding</vt:lpstr>
      <vt:lpstr>18 One Hot Encoding</vt:lpstr>
      <vt:lpstr>18 One Hot Encoding</vt:lpstr>
      <vt:lpstr>18 One Hot Encoding</vt:lpstr>
      <vt:lpstr>18 One Hot Encoding</vt:lpstr>
      <vt:lpstr>18 One Hot Encoding</vt:lpstr>
      <vt:lpstr>18 One Hot Encoding</vt:lpstr>
      <vt:lpstr>18 One Hot Encoding</vt:lpstr>
      <vt:lpstr>18 One Hot Encoding</vt:lpstr>
      <vt:lpstr>18.1 Quiz</vt:lpstr>
      <vt:lpstr>18.1 Quiz</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1649</cp:revision>
  <dcterms:created xsi:type="dcterms:W3CDTF">2018-09-28T16:40:41Z</dcterms:created>
  <dcterms:modified xsi:type="dcterms:W3CDTF">2020-06-05T05:03:17Z</dcterms:modified>
</cp:coreProperties>
</file>