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0" r:id="rId3"/>
    <p:sldId id="282" r:id="rId4"/>
    <p:sldId id="283" r:id="rId5"/>
    <p:sldId id="284" r:id="rId6"/>
    <p:sldId id="285" r:id="rId7"/>
    <p:sldId id="286" r:id="rId8"/>
    <p:sldId id="287" r:id="rId9"/>
    <p:sldId id="288" r:id="rId10"/>
    <p:sldId id="290" r:id="rId11"/>
    <p:sldId id="289" r:id="rId12"/>
    <p:sldId id="291" r:id="rId13"/>
    <p:sldId id="292" r:id="rId14"/>
    <p:sldId id="293" r:id="rId15"/>
    <p:sldId id="294" r:id="rId16"/>
    <p:sldId id="295" r:id="rId17"/>
    <p:sldId id="296" r:id="rId18"/>
    <p:sldId id="297" r:id="rId19"/>
    <p:sldId id="298" r:id="rId20"/>
    <p:sldId id="299" r:id="rId21"/>
    <p:sldId id="300" r:id="rId22"/>
    <p:sldId id="274" r:id="rId23"/>
    <p:sldId id="281"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YRhxdVk_sIs&amp;list=PLZbbT5o_s2xq7LwI2y8_QtvuXZedL6tQU&amp;index=19" TargetMode="External"/><Relationship Id="rId2" Type="http://schemas.openxmlformats.org/officeDocument/2006/relationships/hyperlink" Target="https://deeplizard.com/learn/video/k6ZF1TSniYk"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YRhxdVk_sIs&amp;list=PLZbbT5o_s2xq7LwI2y8_QtvuXZedL6tQU&amp;index=19" TargetMode="External"/><Relationship Id="rId2" Type="http://schemas.openxmlformats.org/officeDocument/2006/relationships/hyperlink" Target="https://deeplizard.com/learn/video/hfK_dvC-av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YRhxdVk_sIs&amp;list=PLZbbT5o_s2xq7LwI2y8_QtvuXZedL6tQU&amp;index=19" TargetMode="External"/><Relationship Id="rId2" Type="http://schemas.openxmlformats.org/officeDocument/2006/relationships/hyperlink" Target="https://en.wikipedia.org/wiki/Sobel_operator"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ross-correlation" TargetMode="External"/><Relationship Id="rId2" Type="http://schemas.openxmlformats.org/officeDocument/2006/relationships/hyperlink" Target="https://deeplizard.com/learn/video/k6ZF1TSniYk" TargetMode="External"/><Relationship Id="rId1" Type="http://schemas.openxmlformats.org/officeDocument/2006/relationships/slideLayout" Target="../slideLayouts/slideLayout1.xml"/><Relationship Id="rId4" Type="http://schemas.openxmlformats.org/officeDocument/2006/relationships/hyperlink" Target="https://www.youtube.com/watch?v=YRhxdVk_sIs&amp;list=PLZbbT5o_s2xq7LwI2y8_QtvuXZedL6tQU&amp;index=19"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YRhxdVk_sIs&amp;list=PLZbbT5o_s2xq7LwI2y8_QtvuXZedL6tQU&amp;index=19" TargetMode="External"/><Relationship Id="rId2" Type="http://schemas.openxmlformats.org/officeDocument/2006/relationships/hyperlink" Target="https://deeplizard.com/learn/video/Csa5R12jYR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www.youtube.com/watch?v=YRhxdVk_sIs&amp;list=PLZbbT5o_s2xq7LwI2y8_QtvuXZedL6tQU&amp;index=19"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19 CNN Explanation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7637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Convolutional Layer</a:t>
            </a:r>
          </a:p>
          <a:p>
            <a:pPr marL="342900" indent="-342900" algn="l">
              <a:buClr>
                <a:srgbClr val="0070C0"/>
              </a:buClr>
              <a:buSzPct val="80000"/>
              <a:buFont typeface="Wingdings" pitchFamily="2" charset="2"/>
              <a:buChar char="u"/>
            </a:pPr>
            <a:r>
              <a:rPr lang="en-US" sz="1800" dirty="0">
                <a:solidFill>
                  <a:schemeClr val="tx1"/>
                </a:solidFill>
              </a:rPr>
              <a:t>Let’s look at an example animation of the convolution operation: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5552935-30E0-461A-B0FA-DAF15BC9BFAB}"/>
              </a:ext>
            </a:extLst>
          </p:cNvPr>
          <p:cNvPicPr>
            <a:picLocks noChangeAspect="1"/>
          </p:cNvPicPr>
          <p:nvPr/>
        </p:nvPicPr>
        <p:blipFill>
          <a:blip r:embed="rId3"/>
          <a:stretch>
            <a:fillRect/>
          </a:stretch>
        </p:blipFill>
        <p:spPr>
          <a:xfrm>
            <a:off x="5503598" y="2201481"/>
            <a:ext cx="3306530" cy="3726271"/>
          </a:xfrm>
          <a:prstGeom prst="rect">
            <a:avLst/>
          </a:prstGeom>
          <a:ln>
            <a:solidFill>
              <a:srgbClr val="C00000"/>
            </a:solidFill>
          </a:ln>
        </p:spPr>
      </p:pic>
      <p:sp>
        <p:nvSpPr>
          <p:cNvPr id="11" name="副標題 2">
            <a:extLst>
              <a:ext uri="{FF2B5EF4-FFF2-40B4-BE49-F238E27FC236}">
                <a16:creationId xmlns:a16="http://schemas.microsoft.com/office/drawing/2014/main" id="{541B983F-C896-422F-A756-53025A79945E}"/>
              </a:ext>
            </a:extLst>
          </p:cNvPr>
          <p:cNvSpPr txBox="1">
            <a:spLocks/>
          </p:cNvSpPr>
          <p:nvPr/>
        </p:nvSpPr>
        <p:spPr>
          <a:xfrm>
            <a:off x="457200" y="2129440"/>
            <a:ext cx="4834880" cy="335943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animation showcases the convolution process without numbers.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have an input channel in blue on the bottom.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 convolutional filter shaded on the bottom that is sliding across the input channel, and a green output channel:</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Blue (bottom) - Input channel</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Shaded (on top of blue) - </a:t>
            </a:r>
            <a:r>
              <a:rPr lang="en-US" altLang="en-US" sz="1800" dirty="0">
                <a:solidFill>
                  <a:srgbClr val="E83E8C"/>
                </a:solidFill>
                <a:latin typeface="SFMono-Regular"/>
              </a:rPr>
              <a:t>3 x 3</a:t>
            </a:r>
            <a:r>
              <a:rPr lang="en-US" altLang="en-US" sz="1800" dirty="0">
                <a:solidFill>
                  <a:srgbClr val="333333"/>
                </a:solidFill>
                <a:latin typeface="-apple-system"/>
              </a:rPr>
              <a:t> convolutional filter</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Green (top) - Output channel</a:t>
            </a:r>
          </a:p>
        </p:txBody>
      </p:sp>
    </p:spTree>
    <p:extLst>
      <p:ext uri="{BB962C8B-B14F-4D97-AF65-F5344CB8AC3E}">
        <p14:creationId xmlns:p14="http://schemas.microsoft.com/office/powerpoint/2010/main" val="180168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4723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Convolutional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5552935-30E0-461A-B0FA-DAF15BC9BFAB}"/>
              </a:ext>
            </a:extLst>
          </p:cNvPr>
          <p:cNvPicPr>
            <a:picLocks noChangeAspect="1"/>
          </p:cNvPicPr>
          <p:nvPr/>
        </p:nvPicPr>
        <p:blipFill>
          <a:blip r:embed="rId3"/>
          <a:stretch>
            <a:fillRect/>
          </a:stretch>
        </p:blipFill>
        <p:spPr>
          <a:xfrm>
            <a:off x="5470672" y="1903267"/>
            <a:ext cx="3306530" cy="3726271"/>
          </a:xfrm>
          <a:prstGeom prst="rect">
            <a:avLst/>
          </a:prstGeom>
          <a:ln>
            <a:solidFill>
              <a:srgbClr val="C00000"/>
            </a:solidFill>
          </a:ln>
        </p:spPr>
      </p:pic>
      <p:sp>
        <p:nvSpPr>
          <p:cNvPr id="11" name="副標題 2">
            <a:extLst>
              <a:ext uri="{FF2B5EF4-FFF2-40B4-BE49-F238E27FC236}">
                <a16:creationId xmlns:a16="http://schemas.microsoft.com/office/drawing/2014/main" id="{541B983F-C896-422F-A756-53025A79945E}"/>
              </a:ext>
            </a:extLst>
          </p:cNvPr>
          <p:cNvSpPr txBox="1">
            <a:spLocks/>
          </p:cNvSpPr>
          <p:nvPr/>
        </p:nvSpPr>
        <p:spPr>
          <a:xfrm>
            <a:off x="457200" y="1838058"/>
            <a:ext cx="4834880" cy="295909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each position on the blue input channel, the </a:t>
            </a:r>
            <a:r>
              <a:rPr lang="en-US" altLang="en-US" sz="1800" dirty="0">
                <a:solidFill>
                  <a:srgbClr val="E83E8C"/>
                </a:solidFill>
                <a:latin typeface="SFMono-Regular"/>
              </a:rPr>
              <a:t>3 x 3</a:t>
            </a:r>
            <a:r>
              <a:rPr lang="en-US" altLang="en-US" sz="1800" dirty="0">
                <a:solidFill>
                  <a:srgbClr val="333333"/>
                </a:solidFill>
                <a:latin typeface="-apple-system"/>
              </a:rPr>
              <a:t> filter does a computation that maps the shaded part of the blue input channel to the corresponding shaded part of the green output channel.</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convolutional layer receives an input channel, and the filter will slide over each </a:t>
            </a:r>
            <a:r>
              <a:rPr lang="en-US" altLang="en-US" sz="1800" dirty="0">
                <a:solidFill>
                  <a:srgbClr val="E83E8C"/>
                </a:solidFill>
                <a:latin typeface="SFMono-Regular"/>
              </a:rPr>
              <a:t>3 x 3</a:t>
            </a:r>
            <a:r>
              <a:rPr lang="en-US" altLang="en-US" sz="1800" dirty="0">
                <a:solidFill>
                  <a:srgbClr val="333333"/>
                </a:solidFill>
                <a:latin typeface="-apple-system"/>
              </a:rPr>
              <a:t> set of pixels of the input itself until it’s slid over every </a:t>
            </a:r>
            <a:r>
              <a:rPr lang="en-US" altLang="en-US" sz="1800" dirty="0">
                <a:solidFill>
                  <a:srgbClr val="E83E8C"/>
                </a:solidFill>
                <a:latin typeface="SFMono-Regular"/>
              </a:rPr>
              <a:t>3 x 3</a:t>
            </a:r>
            <a:r>
              <a:rPr lang="en-US" altLang="en-US" sz="1800" dirty="0">
                <a:solidFill>
                  <a:srgbClr val="333333"/>
                </a:solidFill>
                <a:latin typeface="-apple-system"/>
              </a:rPr>
              <a:t> block of pixels from the entire image.</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03916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47678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Convolution Operation</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This sliding is referred to as </a:t>
            </a:r>
            <a:r>
              <a:rPr lang="en-US" altLang="en-US" sz="1800" i="1" dirty="0">
                <a:solidFill>
                  <a:schemeClr val="tx1"/>
                </a:solidFill>
                <a:latin typeface="-apple-system"/>
              </a:rPr>
              <a:t>convolving</a:t>
            </a:r>
            <a:r>
              <a:rPr lang="en-US" altLang="en-US" sz="1800" dirty="0">
                <a:solidFill>
                  <a:schemeClr val="tx1"/>
                </a:solidFill>
                <a:latin typeface="-apple-system"/>
              </a:rPr>
              <a:t>, so really, we should say that this filter is going to </a:t>
            </a:r>
            <a:r>
              <a:rPr lang="en-US" altLang="en-US" sz="1800" i="1" dirty="0">
                <a:solidFill>
                  <a:schemeClr val="tx1"/>
                </a:solidFill>
                <a:latin typeface="-apple-system"/>
              </a:rPr>
              <a:t>convolve</a:t>
            </a:r>
            <a:r>
              <a:rPr lang="en-US" altLang="en-US" sz="1800" dirty="0">
                <a:solidFill>
                  <a:schemeClr val="tx1"/>
                </a:solidFill>
                <a:latin typeface="-apple-system"/>
              </a:rPr>
              <a:t> across each </a:t>
            </a:r>
            <a:r>
              <a:rPr lang="en-US" altLang="en-US" sz="1800" dirty="0">
                <a:solidFill>
                  <a:schemeClr val="tx1"/>
                </a:solidFill>
                <a:latin typeface="SFMono-Regular"/>
              </a:rPr>
              <a:t>3 x 3</a:t>
            </a:r>
            <a:r>
              <a:rPr lang="en-US" altLang="en-US" sz="1800" dirty="0">
                <a:solidFill>
                  <a:schemeClr val="tx1"/>
                </a:solidFill>
                <a:latin typeface="-apple-system"/>
              </a:rPr>
              <a:t> block of pixels from the input.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blue input channel is a matrix representation of an image from the MNIST dataset.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values in this matrix are the individual pixels from the image.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These images are grayscale images, and so we only have a single input channel.</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chemeClr val="tx1"/>
                </a:solidFill>
                <a:latin typeface="-apple-system"/>
              </a:rPr>
              <a:t>Grayscale images have a single color channel</a:t>
            </a:r>
          </a:p>
          <a:p>
            <a:pPr marL="800100" lvl="1" indent="-342900" algn="l">
              <a:buClr>
                <a:srgbClr val="0070C0"/>
              </a:buClr>
              <a:buSzPct val="80000"/>
              <a:buFont typeface="Wingdings" pitchFamily="2" charset="2"/>
              <a:buChar char="u"/>
            </a:pPr>
            <a:r>
              <a:rPr lang="en-US" altLang="en-US" sz="1800" dirty="0">
                <a:solidFill>
                  <a:schemeClr val="tx1"/>
                </a:solidFill>
                <a:latin typeface="-apple-system"/>
              </a:rPr>
              <a:t>RGB images have three color channels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This input will be passed to a convolutional layer.</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As just discussed, we’ve specified the first convolutional layer to only have one filter, and this filter is going to convolve across each </a:t>
            </a:r>
            <a:r>
              <a:rPr lang="en-US" altLang="en-US" sz="1800" dirty="0">
                <a:solidFill>
                  <a:schemeClr val="tx1"/>
                </a:solidFill>
                <a:latin typeface="SFMono-Regular"/>
              </a:rPr>
              <a:t>3 x 3</a:t>
            </a:r>
            <a:r>
              <a:rPr lang="en-US" altLang="en-US" sz="1800" dirty="0">
                <a:solidFill>
                  <a:schemeClr val="tx1"/>
                </a:solidFill>
                <a:latin typeface="-apple-system"/>
              </a:rPr>
              <a:t> block of pixels from the input.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When the filter lands on its first </a:t>
            </a:r>
            <a:r>
              <a:rPr lang="en-US" altLang="en-US" sz="1800" dirty="0">
                <a:solidFill>
                  <a:schemeClr val="tx1"/>
                </a:solidFill>
                <a:latin typeface="SFMono-Regular"/>
              </a:rPr>
              <a:t>3 x 3</a:t>
            </a:r>
            <a:r>
              <a:rPr lang="en-US" altLang="en-US" sz="1800" dirty="0">
                <a:solidFill>
                  <a:schemeClr val="tx1"/>
                </a:solidFill>
                <a:latin typeface="-apple-system"/>
              </a:rPr>
              <a:t> block of pixels, the dot product of the filter itself with the </a:t>
            </a:r>
            <a:r>
              <a:rPr lang="en-US" altLang="en-US" sz="1800" dirty="0">
                <a:solidFill>
                  <a:schemeClr val="tx1"/>
                </a:solidFill>
                <a:latin typeface="SFMono-Regular"/>
              </a:rPr>
              <a:t>3 x 3</a:t>
            </a:r>
            <a:r>
              <a:rPr lang="en-US" altLang="en-US" sz="1800" dirty="0">
                <a:solidFill>
                  <a:schemeClr val="tx1"/>
                </a:solidFill>
                <a:latin typeface="-apple-system"/>
              </a:rPr>
              <a:t> block of pixels from the input will be computed and stored.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This will occur for each </a:t>
            </a:r>
            <a:r>
              <a:rPr lang="en-US" altLang="en-US" sz="1800" dirty="0">
                <a:solidFill>
                  <a:schemeClr val="tx1"/>
                </a:solidFill>
                <a:latin typeface="SFMono-Regular"/>
              </a:rPr>
              <a:t>3 x 3</a:t>
            </a:r>
            <a:r>
              <a:rPr lang="en-US" altLang="en-US" sz="1800" dirty="0">
                <a:solidFill>
                  <a:schemeClr val="tx1"/>
                </a:solidFill>
                <a:latin typeface="-apple-system"/>
              </a:rPr>
              <a:t> block of pixels that the filter convolves.</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6449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35686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we take the dot product of the filter with the first </a:t>
            </a:r>
            <a:r>
              <a:rPr lang="en-US" altLang="en-US" sz="1800" dirty="0">
                <a:solidFill>
                  <a:srgbClr val="E83E8C"/>
                </a:solidFill>
                <a:latin typeface="SFMono-Regular"/>
              </a:rPr>
              <a:t>3 x 3</a:t>
            </a:r>
            <a:r>
              <a:rPr lang="en-US" altLang="en-US" sz="1800" dirty="0">
                <a:solidFill>
                  <a:srgbClr val="333333"/>
                </a:solidFill>
                <a:latin typeface="-apple-system"/>
              </a:rPr>
              <a:t> block of pixels, and then that result is stored in the output channel. Then, the filter slides to the next </a:t>
            </a:r>
            <a:r>
              <a:rPr lang="en-US" altLang="en-US" sz="1800" dirty="0">
                <a:solidFill>
                  <a:srgbClr val="E83E8C"/>
                </a:solidFill>
                <a:latin typeface="SFMono-Regular"/>
              </a:rPr>
              <a:t>3 x 3</a:t>
            </a:r>
            <a:r>
              <a:rPr lang="en-US" altLang="en-US" sz="1800" dirty="0">
                <a:solidFill>
                  <a:srgbClr val="333333"/>
                </a:solidFill>
                <a:latin typeface="-apple-system"/>
              </a:rPr>
              <a:t> block, computes the dot product, and stores the value as the next pixel in the output channel.</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 this filter has convolved the entire input, we’ll be left with a new representation of our input, which is now stored in the output channel.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output channel is called a </a:t>
            </a:r>
            <a:r>
              <a:rPr lang="en-US" altLang="en-US" sz="1800" dirty="0">
                <a:solidFill>
                  <a:srgbClr val="E83E8C"/>
                </a:solidFill>
                <a:latin typeface="-apple-system"/>
                <a:hlinkClick r:id="rId2"/>
              </a:rPr>
              <a:t>feature map</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green output channel becomes the input channel to the next layer as input, and then this process that we just went through with the filter will happen to this new output channel with the next layer’s filters.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was just a very simple illustration, but as mentioned earlier, we can think of these filters as pattern detectors.</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5961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15524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A Note About The Usage Of The "Dot Product“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are loosely using the term "dot product" to discuss the operation done above, however, technically what we're actually doing is summing the element-wise products of each pair of elements in the two matrices.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suppose we have two </a:t>
            </a:r>
            <a:r>
              <a:rPr lang="en-US" altLang="en-US" sz="1800" dirty="0">
                <a:solidFill>
                  <a:srgbClr val="E83E8C"/>
                </a:solidFill>
                <a:latin typeface="SFMono-Regular"/>
              </a:rPr>
              <a:t>3 x 3</a:t>
            </a:r>
            <a:r>
              <a:rPr lang="en-US" altLang="en-US" sz="1800" dirty="0">
                <a:solidFill>
                  <a:srgbClr val="333333"/>
                </a:solidFill>
                <a:latin typeface="-apple-system"/>
              </a:rPr>
              <a:t> matrices </a:t>
            </a:r>
            <a:r>
              <a:rPr lang="en-US" altLang="en-US" sz="1800" dirty="0">
                <a:solidFill>
                  <a:srgbClr val="333333"/>
                </a:solidFill>
                <a:latin typeface="MJXc-TeX-math-I"/>
              </a:rPr>
              <a:t>A</a:t>
            </a:r>
            <a:r>
              <a:rPr lang="en-US" altLang="en-US" sz="1800" dirty="0">
                <a:solidFill>
                  <a:srgbClr val="333333"/>
                </a:solidFill>
                <a:latin typeface="-apple-system"/>
              </a:rPr>
              <a:t> and </a:t>
            </a:r>
            <a:r>
              <a:rPr lang="en-US" altLang="en-US" sz="1800" dirty="0">
                <a:solidFill>
                  <a:srgbClr val="333333"/>
                </a:solidFill>
                <a:latin typeface="MJXc-TeX-math-I"/>
              </a:rPr>
              <a:t>B</a:t>
            </a:r>
            <a:r>
              <a:rPr lang="en-US" altLang="en-US" sz="1800" dirty="0">
                <a:solidFill>
                  <a:srgbClr val="333333"/>
                </a:solidFill>
                <a:latin typeface="-apple-system"/>
              </a:rPr>
              <a:t> as follows.</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49F1E1C-D03A-4AE7-8274-EA36CF35C8F8}"/>
              </a:ext>
            </a:extLst>
          </p:cNvPr>
          <p:cNvPicPr>
            <a:picLocks noChangeAspect="1"/>
          </p:cNvPicPr>
          <p:nvPr/>
        </p:nvPicPr>
        <p:blipFill>
          <a:blip r:embed="rId3"/>
          <a:stretch>
            <a:fillRect/>
          </a:stretch>
        </p:blipFill>
        <p:spPr>
          <a:xfrm>
            <a:off x="3275856" y="2996953"/>
            <a:ext cx="2238375" cy="1933575"/>
          </a:xfrm>
          <a:prstGeom prst="rect">
            <a:avLst/>
          </a:prstGeom>
          <a:ln>
            <a:solidFill>
              <a:srgbClr val="C00000"/>
            </a:solidFill>
          </a:ln>
        </p:spPr>
      </p:pic>
      <p:sp>
        <p:nvSpPr>
          <p:cNvPr id="11" name="副標題 2">
            <a:extLst>
              <a:ext uri="{FF2B5EF4-FFF2-40B4-BE49-F238E27FC236}">
                <a16:creationId xmlns:a16="http://schemas.microsoft.com/office/drawing/2014/main" id="{63094FB7-B474-41AF-8BC4-F4FF031F90EC}"/>
              </a:ext>
            </a:extLst>
          </p:cNvPr>
          <p:cNvSpPr txBox="1">
            <a:spLocks/>
          </p:cNvSpPr>
          <p:nvPr/>
        </p:nvSpPr>
        <p:spPr>
          <a:xfrm>
            <a:off x="457200" y="4986445"/>
            <a:ext cx="8352928" cy="33153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Then, we sum the pairwise products like this:</a:t>
            </a:r>
            <a:r>
              <a:rPr lang="en-US" altLang="en-US" sz="1800" dirty="0">
                <a:solidFill>
                  <a:schemeClr val="tx1"/>
                </a:solidFill>
                <a:latin typeface="-apple-system"/>
              </a:rPr>
              <a:t>.</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pic>
        <p:nvPicPr>
          <p:cNvPr id="12" name="Picture 11">
            <a:extLst>
              <a:ext uri="{FF2B5EF4-FFF2-40B4-BE49-F238E27FC236}">
                <a16:creationId xmlns:a16="http://schemas.microsoft.com/office/drawing/2014/main" id="{F6F53E06-1E0F-4EB9-9376-FBB79F25FA85}"/>
              </a:ext>
            </a:extLst>
          </p:cNvPr>
          <p:cNvPicPr>
            <a:picLocks noChangeAspect="1"/>
          </p:cNvPicPr>
          <p:nvPr/>
        </p:nvPicPr>
        <p:blipFill>
          <a:blip r:embed="rId4"/>
          <a:stretch>
            <a:fillRect/>
          </a:stretch>
        </p:blipFill>
        <p:spPr>
          <a:xfrm>
            <a:off x="2932955" y="5567842"/>
            <a:ext cx="2924175" cy="371475"/>
          </a:xfrm>
          <a:prstGeom prst="rect">
            <a:avLst/>
          </a:prstGeom>
          <a:ln>
            <a:solidFill>
              <a:srgbClr val="C00000"/>
            </a:solidFill>
          </a:ln>
        </p:spPr>
      </p:pic>
    </p:spTree>
    <p:extLst>
      <p:ext uri="{BB962C8B-B14F-4D97-AF65-F5344CB8AC3E}">
        <p14:creationId xmlns:p14="http://schemas.microsoft.com/office/powerpoint/2010/main" val="383141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22725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Technically this operation is the </a:t>
            </a:r>
            <a:r>
              <a:rPr lang="en-US" sz="1800" i="1" dirty="0">
                <a:solidFill>
                  <a:schemeClr val="tx1"/>
                </a:solidFill>
              </a:rPr>
              <a:t>summation of the element-wise products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Even so, you may still encounter the term "dot product" used loosely to refer to this operation. </a:t>
            </a:r>
          </a:p>
          <a:p>
            <a:pPr marL="342900" indent="-342900" algn="l">
              <a:buClr>
                <a:srgbClr val="0070C0"/>
              </a:buClr>
              <a:buSzPct val="80000"/>
              <a:buFont typeface="Wingdings" pitchFamily="2" charset="2"/>
              <a:buChar char="u"/>
            </a:pPr>
            <a:r>
              <a:rPr lang="en-US" sz="1800" dirty="0">
                <a:solidFill>
                  <a:schemeClr val="tx1"/>
                </a:solidFill>
              </a:rPr>
              <a:t>The reason for this is due to the fact that the operation shown here is an </a:t>
            </a:r>
            <a:r>
              <a:rPr lang="en-US" sz="1800" i="1" dirty="0">
                <a:solidFill>
                  <a:schemeClr val="tx1"/>
                </a:solidFill>
              </a:rPr>
              <a:t>inner product</a:t>
            </a:r>
            <a:r>
              <a:rPr lang="en-US" sz="1800" dirty="0">
                <a:solidFill>
                  <a:schemeClr val="tx1"/>
                </a:solidFill>
              </a:rPr>
              <a:t>, which is a generalization of the </a:t>
            </a:r>
            <a:r>
              <a:rPr lang="en-US" sz="1800" i="1" dirty="0">
                <a:solidFill>
                  <a:schemeClr val="tx1"/>
                </a:solidFill>
              </a:rPr>
              <a:t>dot product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For this reason, you may also see this operation referred to as the </a:t>
            </a:r>
            <a:r>
              <a:rPr lang="en-US" sz="1800" i="1" dirty="0" err="1">
                <a:solidFill>
                  <a:schemeClr val="tx1"/>
                </a:solidFill>
              </a:rPr>
              <a:t>Frobenius</a:t>
            </a:r>
            <a:r>
              <a:rPr lang="en-US" sz="1800" i="1" dirty="0">
                <a:solidFill>
                  <a:schemeClr val="tx1"/>
                </a:solidFill>
              </a:rPr>
              <a:t> inner product</a:t>
            </a:r>
            <a:r>
              <a:rPr lang="en-US" sz="1800" dirty="0">
                <a:solidFill>
                  <a:schemeClr val="tx1"/>
                </a:solidFill>
              </a:rPr>
              <a:t> or the </a:t>
            </a:r>
            <a:r>
              <a:rPr lang="en-US" sz="1800" i="1" dirty="0">
                <a:solidFill>
                  <a:schemeClr val="tx1"/>
                </a:solidFill>
              </a:rPr>
              <a:t>summation of the Hadamard product</a:t>
            </a:r>
            <a:r>
              <a:rPr lang="en-US" sz="1800" dirty="0">
                <a:solidFill>
                  <a:schemeClr val="tx1"/>
                </a:solidFill>
              </a:rPr>
              <a:t> as well.</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411014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9764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Input And Output Channels</a:t>
            </a:r>
          </a:p>
          <a:p>
            <a:pPr marL="342900" indent="-342900" algn="l">
              <a:buClr>
                <a:srgbClr val="0070C0"/>
              </a:buClr>
              <a:buSzPct val="80000"/>
              <a:buFont typeface="Wingdings" pitchFamily="2" charset="2"/>
              <a:buChar char="u"/>
            </a:pPr>
            <a:r>
              <a:rPr lang="en-US" sz="1800" dirty="0">
                <a:solidFill>
                  <a:schemeClr val="tx1"/>
                </a:solidFill>
              </a:rPr>
              <a:t>Suppose that this grayscale image (single color channel) of a seven from the MNIST data set is our input: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0242" name="Picture 2" descr="mnist 7">
            <a:extLst>
              <a:ext uri="{FF2B5EF4-FFF2-40B4-BE49-F238E27FC236}">
                <a16:creationId xmlns:a16="http://schemas.microsoft.com/office/drawing/2014/main" id="{84AE311D-7424-4F0D-9548-EDF586218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393445"/>
            <a:ext cx="1905000" cy="19335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86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12015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suppose that we have four </a:t>
            </a:r>
            <a:r>
              <a:rPr lang="en-US" altLang="en-US" sz="1800" dirty="0">
                <a:solidFill>
                  <a:srgbClr val="E83E8C"/>
                </a:solidFill>
                <a:latin typeface="SFMono-Regular"/>
              </a:rPr>
              <a:t>3 x 3</a:t>
            </a:r>
            <a:r>
              <a:rPr lang="en-US" altLang="en-US" sz="1800" dirty="0">
                <a:solidFill>
                  <a:srgbClr val="333333"/>
                </a:solidFill>
                <a:latin typeface="-apple-system"/>
              </a:rPr>
              <a:t> filters for our first convolutional layer, and these filters are filled with the values you see below. These values can be represented visually by having </a:t>
            </a:r>
            <a:r>
              <a:rPr lang="en-US" altLang="en-US" sz="1800" dirty="0">
                <a:solidFill>
                  <a:srgbClr val="E83E8C"/>
                </a:solidFill>
                <a:latin typeface="SFMono-Regular"/>
              </a:rPr>
              <a:t>-1</a:t>
            </a:r>
            <a:r>
              <a:rPr lang="en-US" altLang="en-US" sz="1800" dirty="0">
                <a:solidFill>
                  <a:srgbClr val="333333"/>
                </a:solidFill>
                <a:latin typeface="-apple-system"/>
              </a:rPr>
              <a:t>s correspond to black, </a:t>
            </a:r>
            <a:r>
              <a:rPr lang="en-US" altLang="en-US" sz="1800" dirty="0">
                <a:solidFill>
                  <a:srgbClr val="E83E8C"/>
                </a:solidFill>
                <a:latin typeface="SFMono-Regular"/>
              </a:rPr>
              <a:t>1</a:t>
            </a:r>
            <a:r>
              <a:rPr lang="en-US" altLang="en-US" sz="1800" dirty="0">
                <a:solidFill>
                  <a:srgbClr val="333333"/>
                </a:solidFill>
                <a:latin typeface="-apple-system"/>
              </a:rPr>
              <a:t>s correspond to white, and </a:t>
            </a:r>
            <a:r>
              <a:rPr lang="en-US" altLang="en-US" sz="1800" dirty="0">
                <a:solidFill>
                  <a:srgbClr val="E83E8C"/>
                </a:solidFill>
                <a:latin typeface="SFMono-Regular"/>
              </a:rPr>
              <a:t>0</a:t>
            </a:r>
            <a:r>
              <a:rPr lang="en-US" altLang="en-US" sz="1800" dirty="0">
                <a:solidFill>
                  <a:srgbClr val="333333"/>
                </a:solidFill>
                <a:latin typeface="-apple-system"/>
              </a:rPr>
              <a:t>s correspond to grey.</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27CC6EBE-CBFE-4219-8765-2B751BE6C5D5}"/>
              </a:ext>
            </a:extLst>
          </p:cNvPr>
          <p:cNvPicPr>
            <a:picLocks noChangeAspect="1"/>
          </p:cNvPicPr>
          <p:nvPr/>
        </p:nvPicPr>
        <p:blipFill>
          <a:blip r:embed="rId3"/>
          <a:stretch>
            <a:fillRect/>
          </a:stretch>
        </p:blipFill>
        <p:spPr>
          <a:xfrm>
            <a:off x="1133226" y="2533728"/>
            <a:ext cx="7000875" cy="3381375"/>
          </a:xfrm>
          <a:prstGeom prst="rect">
            <a:avLst/>
          </a:prstGeom>
          <a:ln>
            <a:solidFill>
              <a:srgbClr val="C00000"/>
            </a:solidFill>
          </a:ln>
        </p:spPr>
      </p:pic>
    </p:spTree>
    <p:extLst>
      <p:ext uri="{BB962C8B-B14F-4D97-AF65-F5344CB8AC3E}">
        <p14:creationId xmlns:p14="http://schemas.microsoft.com/office/powerpoint/2010/main" val="401252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6883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If we convolve our original image of a seven with each of these four filters individually, this is what the output would look like for each filter: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647DFA6C-A34D-42DA-89B9-F80FCFC1730B}"/>
              </a:ext>
            </a:extLst>
          </p:cNvPr>
          <p:cNvPicPr>
            <a:picLocks noChangeAspect="1"/>
          </p:cNvPicPr>
          <p:nvPr/>
        </p:nvPicPr>
        <p:blipFill>
          <a:blip r:embed="rId3"/>
          <a:stretch>
            <a:fillRect/>
          </a:stretch>
        </p:blipFill>
        <p:spPr>
          <a:xfrm>
            <a:off x="1143000" y="1982389"/>
            <a:ext cx="6858000" cy="1952625"/>
          </a:xfrm>
          <a:prstGeom prst="rect">
            <a:avLst/>
          </a:prstGeom>
          <a:ln>
            <a:solidFill>
              <a:srgbClr val="C00000"/>
            </a:solidFill>
          </a:ln>
        </p:spPr>
      </p:pic>
      <p:sp>
        <p:nvSpPr>
          <p:cNvPr id="11" name="副標題 2">
            <a:extLst>
              <a:ext uri="{FF2B5EF4-FFF2-40B4-BE49-F238E27FC236}">
                <a16:creationId xmlns:a16="http://schemas.microsoft.com/office/drawing/2014/main" id="{39665149-2CB4-4EBD-A045-5E2A544D4F07}"/>
              </a:ext>
            </a:extLst>
          </p:cNvPr>
          <p:cNvSpPr txBox="1">
            <a:spLocks/>
          </p:cNvSpPr>
          <p:nvPr/>
        </p:nvSpPr>
        <p:spPr>
          <a:xfrm>
            <a:off x="437402" y="4025147"/>
            <a:ext cx="8352928" cy="235815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can see that all four of these filters are detecting edges. In the output channels, the brightest pixels can be interpreted as what the filter has detected. </a:t>
            </a:r>
          </a:p>
          <a:p>
            <a:pPr marL="342900" indent="-342900" algn="l">
              <a:buClr>
                <a:srgbClr val="0070C0"/>
              </a:buClr>
              <a:buSzPct val="80000"/>
              <a:buFont typeface="Wingdings" pitchFamily="2" charset="2"/>
              <a:buChar char="u"/>
            </a:pPr>
            <a:r>
              <a:rPr lang="en-US" sz="1800" dirty="0">
                <a:solidFill>
                  <a:schemeClr val="tx1"/>
                </a:solidFill>
              </a:rPr>
              <a:t>In the first one, we can see detects top horizontal edges of the seven, and that’s indicated by the brightest pixels (white).</a:t>
            </a:r>
          </a:p>
          <a:p>
            <a:pPr marL="342900" indent="-342900" algn="l">
              <a:buClr>
                <a:srgbClr val="0070C0"/>
              </a:buClr>
              <a:buSzPct val="80000"/>
              <a:buFont typeface="Wingdings" pitchFamily="2" charset="2"/>
              <a:buChar char="u"/>
            </a:pPr>
            <a:r>
              <a:rPr lang="en-US" sz="1800" dirty="0">
                <a:solidFill>
                  <a:schemeClr val="tx1"/>
                </a:solidFill>
              </a:rPr>
              <a:t>The second detects left vertical edges, again being displayed with the brightest pixels. </a:t>
            </a:r>
          </a:p>
          <a:p>
            <a:pPr marL="342900" indent="-342900" algn="l">
              <a:buClr>
                <a:srgbClr val="0070C0"/>
              </a:buClr>
              <a:buSzPct val="80000"/>
              <a:buFont typeface="Wingdings" pitchFamily="2" charset="2"/>
              <a:buChar char="u"/>
            </a:pPr>
            <a:r>
              <a:rPr lang="en-US" sz="1800" dirty="0">
                <a:solidFill>
                  <a:schemeClr val="tx1"/>
                </a:solidFill>
              </a:rPr>
              <a:t>The third detects bottom horizontal edges, and the fourth detects right vertical edges.</a:t>
            </a: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29989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12644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These filters, as we mentioned before, are really basic and just detect edges. </a:t>
            </a:r>
          </a:p>
          <a:p>
            <a:pPr marL="342900" indent="-342900" algn="l">
              <a:buClr>
                <a:srgbClr val="0070C0"/>
              </a:buClr>
              <a:buSzPct val="80000"/>
              <a:buFont typeface="Wingdings" pitchFamily="2" charset="2"/>
              <a:buChar char="u"/>
            </a:pPr>
            <a:r>
              <a:rPr lang="en-US" sz="1800" dirty="0">
                <a:solidFill>
                  <a:schemeClr val="tx1"/>
                </a:solidFill>
              </a:rPr>
              <a:t>These are filters we may see towards the start of a convolutional neural network. </a:t>
            </a:r>
          </a:p>
          <a:p>
            <a:pPr marL="342900" indent="-342900" algn="l">
              <a:buClr>
                <a:srgbClr val="0070C0"/>
              </a:buClr>
              <a:buSzPct val="80000"/>
              <a:buFont typeface="Wingdings" pitchFamily="2" charset="2"/>
              <a:buChar char="u"/>
            </a:pPr>
            <a:r>
              <a:rPr lang="en-US" sz="1800" dirty="0">
                <a:solidFill>
                  <a:schemeClr val="tx1"/>
                </a:solidFill>
              </a:rPr>
              <a:t>More complex filters would be located deeper in the network and would gradually be able to detect more sophisticated patterns like the ones shown here: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12290" name="Picture 2" descr="output channels for layer 2">
            <a:extLst>
              <a:ext uri="{FF2B5EF4-FFF2-40B4-BE49-F238E27FC236}">
                <a16:creationId xmlns:a16="http://schemas.microsoft.com/office/drawing/2014/main" id="{57DD8488-BFBC-424C-8A3C-E1BEB19C9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704236"/>
            <a:ext cx="5840826" cy="2856529"/>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65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51278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CNN Explanation</a:t>
            </a:r>
          </a:p>
          <a:p>
            <a:pPr marL="342900" indent="-342900" algn="l">
              <a:buClr>
                <a:srgbClr val="0070C0"/>
              </a:buClr>
              <a:buSzPct val="80000"/>
              <a:buFont typeface="Wingdings" pitchFamily="2" charset="2"/>
              <a:buChar char="u"/>
            </a:pPr>
            <a:r>
              <a:rPr lang="en-US" sz="1800" dirty="0">
                <a:solidFill>
                  <a:schemeClr val="tx1"/>
                </a:solidFill>
              </a:rPr>
              <a:t>A convolutional neural network, also known as a </a:t>
            </a:r>
            <a:r>
              <a:rPr lang="en-US" sz="1800" i="1" dirty="0">
                <a:solidFill>
                  <a:schemeClr val="tx1"/>
                </a:solidFill>
              </a:rPr>
              <a:t>CNN</a:t>
            </a:r>
            <a:r>
              <a:rPr lang="en-US" sz="1800" dirty="0">
                <a:solidFill>
                  <a:schemeClr val="tx1"/>
                </a:solidFill>
              </a:rPr>
              <a:t> or </a:t>
            </a:r>
            <a:r>
              <a:rPr lang="en-US" sz="1800" i="1" dirty="0" err="1">
                <a:solidFill>
                  <a:schemeClr val="tx1"/>
                </a:solidFill>
              </a:rPr>
              <a:t>ConvNet</a:t>
            </a:r>
            <a:r>
              <a:rPr lang="en-US" sz="1800" dirty="0">
                <a:solidFill>
                  <a:schemeClr val="tx1"/>
                </a:solidFill>
              </a:rPr>
              <a:t>, is an artificial neural network that has so far been most popularly used for analyzing images for computer vision tasks.</a:t>
            </a:r>
          </a:p>
          <a:p>
            <a:pPr marL="342900" indent="-342900" algn="l">
              <a:buClr>
                <a:srgbClr val="0070C0"/>
              </a:buClr>
              <a:buSzPct val="80000"/>
              <a:buFont typeface="Wingdings" pitchFamily="2" charset="2"/>
              <a:buChar char="u"/>
            </a:pPr>
            <a:r>
              <a:rPr lang="en-US" sz="1800" b="1" dirty="0">
                <a:solidFill>
                  <a:schemeClr val="tx1"/>
                </a:solidFill>
              </a:rPr>
              <a:t>What Is A CNN?</a:t>
            </a:r>
          </a:p>
          <a:p>
            <a:pPr marL="342900" indent="-342900" algn="l">
              <a:buClr>
                <a:srgbClr val="0070C0"/>
              </a:buClr>
              <a:buSzPct val="80000"/>
              <a:buFont typeface="Wingdings" pitchFamily="2" charset="2"/>
              <a:buChar char="u"/>
            </a:pPr>
            <a:r>
              <a:rPr lang="en-US" sz="1800" dirty="0">
                <a:solidFill>
                  <a:schemeClr val="tx1"/>
                </a:solidFill>
              </a:rPr>
              <a:t>Most generally, we can think of a CNN as an </a:t>
            </a:r>
            <a:r>
              <a:rPr lang="en-US" sz="1800" dirty="0">
                <a:solidFill>
                  <a:schemeClr val="tx1"/>
                </a:solidFill>
                <a:hlinkClick r:id="rId2">
                  <a:extLst>
                    <a:ext uri="{A12FA001-AC4F-418D-AE19-62706E023703}">
                      <ahyp:hlinkClr xmlns:ahyp="http://schemas.microsoft.com/office/drawing/2018/hyperlinkcolor" val="tx"/>
                    </a:ext>
                  </a:extLst>
                </a:hlinkClick>
              </a:rPr>
              <a:t>artificial neural network</a:t>
            </a:r>
            <a:r>
              <a:rPr lang="en-US" sz="1800" dirty="0">
                <a:solidFill>
                  <a:schemeClr val="tx1"/>
                </a:solidFill>
              </a:rPr>
              <a:t> that has some type of specialization for being able to pick out or detect patterns. </a:t>
            </a:r>
          </a:p>
          <a:p>
            <a:pPr marL="342900" indent="-342900" algn="l">
              <a:buClr>
                <a:srgbClr val="0070C0"/>
              </a:buClr>
              <a:buSzPct val="80000"/>
              <a:buFont typeface="Wingdings" pitchFamily="2" charset="2"/>
              <a:buChar char="u"/>
            </a:pPr>
            <a:r>
              <a:rPr lang="en-US" sz="1800" dirty="0">
                <a:solidFill>
                  <a:schemeClr val="tx1"/>
                </a:solidFill>
              </a:rPr>
              <a:t>This pattern detection is what makes CNNs so useful for image analysis.</a:t>
            </a:r>
          </a:p>
          <a:p>
            <a:pPr marL="342900" indent="-342900" algn="l">
              <a:buClr>
                <a:srgbClr val="0070C0"/>
              </a:buClr>
              <a:buSzPct val="80000"/>
              <a:buFont typeface="Wingdings" pitchFamily="2" charset="2"/>
              <a:buChar char="u"/>
            </a:pPr>
            <a:r>
              <a:rPr lang="en-US" sz="1800" dirty="0">
                <a:solidFill>
                  <a:schemeClr val="tx1"/>
                </a:solidFill>
              </a:rPr>
              <a:t>If a CNN is just an artificial neural network, though, then what differentiates it from a standard multilayer perceptron or MLP?</a:t>
            </a:r>
          </a:p>
          <a:p>
            <a:pPr marL="342900" indent="-342900" algn="l">
              <a:buClr>
                <a:srgbClr val="0070C0"/>
              </a:buClr>
              <a:buSzPct val="80000"/>
              <a:buFont typeface="Wingdings" pitchFamily="2" charset="2"/>
              <a:buChar char="u"/>
            </a:pPr>
            <a:r>
              <a:rPr lang="en-US" sz="1800" dirty="0">
                <a:solidFill>
                  <a:schemeClr val="tx1"/>
                </a:solidFill>
              </a:rPr>
              <a:t>CNNs have </a:t>
            </a:r>
            <a:r>
              <a:rPr lang="en-US" sz="1800" b="1" dirty="0">
                <a:solidFill>
                  <a:srgbClr val="C00000"/>
                </a:solidFill>
              </a:rPr>
              <a:t>hidden layers called </a:t>
            </a:r>
            <a:r>
              <a:rPr lang="en-US" sz="1800" b="1" i="1" dirty="0">
                <a:solidFill>
                  <a:srgbClr val="C00000"/>
                </a:solidFill>
              </a:rPr>
              <a:t>convolutional</a:t>
            </a:r>
            <a:r>
              <a:rPr lang="en-US" sz="1800" b="1" dirty="0">
                <a:solidFill>
                  <a:srgbClr val="C00000"/>
                </a:solidFill>
              </a:rPr>
              <a:t> layers</a:t>
            </a:r>
            <a:r>
              <a:rPr lang="en-US" sz="1800" dirty="0">
                <a:solidFill>
                  <a:schemeClr val="tx1"/>
                </a:solidFill>
              </a:rPr>
              <a:t>, and these layers are what make a CNN.</a:t>
            </a:r>
          </a:p>
          <a:p>
            <a:pPr marL="342900" indent="-342900" algn="l">
              <a:buClr>
                <a:srgbClr val="0070C0"/>
              </a:buClr>
              <a:buSzPct val="80000"/>
              <a:buFont typeface="Wingdings" pitchFamily="2" charset="2"/>
              <a:buChar char="u"/>
            </a:pPr>
            <a:r>
              <a:rPr lang="en-US" sz="1800" b="1" dirty="0">
                <a:solidFill>
                  <a:srgbClr val="C00000"/>
                </a:solidFill>
              </a:rPr>
              <a:t>CNNs have layers called </a:t>
            </a:r>
            <a:r>
              <a:rPr lang="en-US" sz="1800" b="1" i="1" dirty="0">
                <a:solidFill>
                  <a:srgbClr val="C00000"/>
                </a:solidFill>
              </a:rPr>
              <a:t>convolutional</a:t>
            </a:r>
            <a:r>
              <a:rPr lang="en-US" sz="1800" b="1" dirty="0">
                <a:solidFill>
                  <a:srgbClr val="C00000"/>
                </a:solidFill>
              </a:rPr>
              <a:t> layers.</a:t>
            </a:r>
          </a:p>
          <a:p>
            <a:pPr marL="342900" indent="-342900" algn="l">
              <a:buClr>
                <a:srgbClr val="0070C0"/>
              </a:buClr>
              <a:buSzPct val="80000"/>
              <a:buFont typeface="Wingdings" pitchFamily="2" charset="2"/>
              <a:buChar char="u"/>
            </a:pPr>
            <a:r>
              <a:rPr lang="en-US" sz="1800" dirty="0">
                <a:solidFill>
                  <a:schemeClr val="tx1"/>
                </a:solidFill>
              </a:rPr>
              <a:t>CNNs can, and usually do, have other, non-convolutional layers as well, but the basis of a CNN is the convolutional layers.</a:t>
            </a:r>
          </a:p>
          <a:p>
            <a:pPr marL="342900" indent="-342900" algn="l">
              <a:buClr>
                <a:srgbClr val="0070C0"/>
              </a:buClr>
              <a:buSzPct val="80000"/>
              <a:buFont typeface="Wingdings" pitchFamily="2" charset="2"/>
              <a:buChar char="u"/>
            </a:pPr>
            <a:r>
              <a:rPr lang="en-US" sz="1800" dirty="0">
                <a:solidFill>
                  <a:schemeClr val="tx1"/>
                </a:solidFill>
              </a:rPr>
              <a:t>Alright, so what do these convolutional layers do?</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16244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can see the shapes that the filters on the left detected from the images on the right. </a:t>
            </a:r>
          </a:p>
          <a:p>
            <a:pPr marL="342900" indent="-342900" algn="l">
              <a:buClr>
                <a:srgbClr val="0070C0"/>
              </a:buClr>
              <a:buSzPct val="80000"/>
              <a:buFont typeface="Wingdings" pitchFamily="2" charset="2"/>
              <a:buChar char="u"/>
            </a:pPr>
            <a:r>
              <a:rPr lang="en-US" sz="1800" dirty="0">
                <a:solidFill>
                  <a:schemeClr val="tx1"/>
                </a:solidFill>
              </a:rPr>
              <a:t>We can see circles, curves and corners. </a:t>
            </a:r>
          </a:p>
          <a:p>
            <a:pPr marL="342900" indent="-342900" algn="l">
              <a:buClr>
                <a:srgbClr val="0070C0"/>
              </a:buClr>
              <a:buSzPct val="80000"/>
              <a:buFont typeface="Wingdings" pitchFamily="2" charset="2"/>
              <a:buChar char="u"/>
            </a:pPr>
            <a:r>
              <a:rPr lang="en-US" sz="1800" dirty="0">
                <a:solidFill>
                  <a:schemeClr val="tx1"/>
                </a:solidFill>
              </a:rPr>
              <a:t>As we go further into our layers, the filters are able to detect much more complex patterns like dog faces or bird legs shown here:</a:t>
            </a:r>
          </a:p>
          <a:p>
            <a:pPr algn="l"/>
            <a:br>
              <a:rPr lang="en-US" sz="1800" dirty="0">
                <a:solidFill>
                  <a:schemeClr val="tx1"/>
                </a:solidFill>
              </a:rPr>
            </a:b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09F74736-484E-4FB8-965E-BBA6156E7993}"/>
              </a:ext>
            </a:extLst>
          </p:cNvPr>
          <p:cNvPicPr>
            <a:picLocks noChangeAspect="1"/>
          </p:cNvPicPr>
          <p:nvPr/>
        </p:nvPicPr>
        <p:blipFill>
          <a:blip r:embed="rId3"/>
          <a:stretch>
            <a:fillRect/>
          </a:stretch>
        </p:blipFill>
        <p:spPr>
          <a:xfrm>
            <a:off x="1619672" y="2903081"/>
            <a:ext cx="5561503" cy="3453269"/>
          </a:xfrm>
          <a:prstGeom prst="rect">
            <a:avLst/>
          </a:prstGeom>
          <a:ln>
            <a:solidFill>
              <a:srgbClr val="C00000"/>
            </a:solidFill>
          </a:ln>
        </p:spPr>
      </p:pic>
    </p:spTree>
    <p:extLst>
      <p:ext uri="{BB962C8B-B14F-4D97-AF65-F5344CB8AC3E}">
        <p14:creationId xmlns:p14="http://schemas.microsoft.com/office/powerpoint/2010/main" val="387202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34966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amazing thing is that the pattern detectors are derived automatically by the network. </a:t>
            </a:r>
          </a:p>
          <a:p>
            <a:pPr marL="342900" indent="-342900" algn="l">
              <a:buClr>
                <a:srgbClr val="0070C0"/>
              </a:buClr>
              <a:buSzPct val="80000"/>
              <a:buFont typeface="Wingdings" pitchFamily="2" charset="2"/>
              <a:buChar char="u"/>
            </a:pPr>
            <a:r>
              <a:rPr lang="en-US" sz="1800" dirty="0">
                <a:solidFill>
                  <a:schemeClr val="tx1"/>
                </a:solidFill>
              </a:rPr>
              <a:t>The filter values start out with random values, and the values change as the network learns during training. </a:t>
            </a:r>
          </a:p>
          <a:p>
            <a:pPr marL="342900" indent="-342900" algn="l">
              <a:buClr>
                <a:srgbClr val="0070C0"/>
              </a:buClr>
              <a:buSzPct val="80000"/>
              <a:buFont typeface="Wingdings" pitchFamily="2" charset="2"/>
              <a:buChar char="u"/>
            </a:pPr>
            <a:r>
              <a:rPr lang="en-US" sz="1800" dirty="0">
                <a:solidFill>
                  <a:schemeClr val="tx1"/>
                </a:solidFill>
              </a:rPr>
              <a:t>The pattern detecting capability of the filters emerges automatically.</a:t>
            </a:r>
          </a:p>
          <a:p>
            <a:pPr marL="342900" indent="-342900" algn="l">
              <a:buClr>
                <a:srgbClr val="0070C0"/>
              </a:buClr>
              <a:buSzPct val="80000"/>
              <a:buFont typeface="Wingdings" pitchFamily="2" charset="2"/>
              <a:buChar char="u"/>
            </a:pPr>
            <a:r>
              <a:rPr lang="en-US" sz="1800" dirty="0">
                <a:solidFill>
                  <a:schemeClr val="tx1"/>
                </a:solidFill>
              </a:rPr>
              <a:t>Pattern detectors emerge as the network learns.</a:t>
            </a:r>
          </a:p>
          <a:p>
            <a:pPr marL="342900" indent="-342900" algn="l">
              <a:buClr>
                <a:srgbClr val="0070C0"/>
              </a:buClr>
              <a:buSzPct val="80000"/>
              <a:buFont typeface="Wingdings" pitchFamily="2" charset="2"/>
              <a:buChar char="u"/>
            </a:pPr>
            <a:r>
              <a:rPr lang="en-US" sz="1800" dirty="0">
                <a:solidFill>
                  <a:schemeClr val="tx1"/>
                </a:solidFill>
              </a:rPr>
              <a:t>In the past, computer vision experts would develop filters (pattern detectors) manually. </a:t>
            </a:r>
          </a:p>
          <a:p>
            <a:pPr marL="342900" indent="-342900" algn="l">
              <a:buClr>
                <a:srgbClr val="0070C0"/>
              </a:buClr>
              <a:buSzPct val="80000"/>
              <a:buFont typeface="Wingdings" pitchFamily="2" charset="2"/>
              <a:buChar char="u"/>
            </a:pPr>
            <a:r>
              <a:rPr lang="en-US" sz="1800" dirty="0">
                <a:solidFill>
                  <a:schemeClr val="tx1"/>
                </a:solidFill>
              </a:rPr>
              <a:t>One example of this is the </a:t>
            </a:r>
            <a:r>
              <a:rPr lang="en-US" sz="1800" dirty="0">
                <a:solidFill>
                  <a:schemeClr val="tx1"/>
                </a:solidFill>
                <a:hlinkClick r:id="rId2">
                  <a:extLst>
                    <a:ext uri="{A12FA001-AC4F-418D-AE19-62706E023703}">
                      <ahyp:hlinkClr xmlns:ahyp="http://schemas.microsoft.com/office/drawing/2018/hyperlinkcolor" val="tx"/>
                    </a:ext>
                  </a:extLst>
                </a:hlinkClick>
              </a:rPr>
              <a:t>Sobel filter</a:t>
            </a:r>
            <a:r>
              <a:rPr lang="en-US" sz="1800" dirty="0">
                <a:solidFill>
                  <a:schemeClr val="tx1"/>
                </a:solidFill>
              </a:rPr>
              <a:t>, an edge detector. </a:t>
            </a:r>
          </a:p>
          <a:p>
            <a:pPr marL="342900" indent="-342900" algn="l">
              <a:buClr>
                <a:srgbClr val="0070C0"/>
              </a:buClr>
              <a:buSzPct val="80000"/>
              <a:buFont typeface="Wingdings" pitchFamily="2" charset="2"/>
              <a:buChar char="u"/>
            </a:pPr>
            <a:r>
              <a:rPr lang="en-US" sz="1800" dirty="0">
                <a:solidFill>
                  <a:schemeClr val="tx1"/>
                </a:solidFill>
              </a:rPr>
              <a:t>However, with deep learning, we can learn these filters automatically using neural networks!</a:t>
            </a:r>
          </a:p>
          <a:p>
            <a:pPr algn="l"/>
            <a:br>
              <a:rPr lang="en-US" sz="1800" dirty="0">
                <a:solidFill>
                  <a:schemeClr val="tx1"/>
                </a:solidFill>
              </a:rPr>
            </a:b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4041918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19.1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19.1 </a:t>
            </a:r>
            <a:r>
              <a:rPr lang="en-US" altLang="zh-TW" b="1" dirty="0">
                <a:solidFill>
                  <a:srgbClr val="FFFF00"/>
                </a:solidFill>
              </a:rPr>
              <a:t>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EF7FF453-139E-45E1-A319-EA2D1F1BA36B}"/>
              </a:ext>
            </a:extLst>
          </p:cNvPr>
          <p:cNvPicPr>
            <a:picLocks noChangeAspect="1"/>
          </p:cNvPicPr>
          <p:nvPr/>
        </p:nvPicPr>
        <p:blipFill>
          <a:blip r:embed="rId3"/>
          <a:stretch>
            <a:fillRect/>
          </a:stretch>
        </p:blipFill>
        <p:spPr>
          <a:xfrm>
            <a:off x="1908988" y="1280245"/>
            <a:ext cx="6724650" cy="4200525"/>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37847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Convolutional Layers</a:t>
            </a:r>
          </a:p>
          <a:p>
            <a:pPr marL="342900" indent="-342900" algn="l">
              <a:buClr>
                <a:srgbClr val="0070C0"/>
              </a:buClr>
              <a:buSzPct val="80000"/>
              <a:buFont typeface="Wingdings" pitchFamily="2" charset="2"/>
              <a:buChar char="u"/>
            </a:pPr>
            <a:r>
              <a:rPr lang="en-US" sz="1800" dirty="0">
                <a:solidFill>
                  <a:schemeClr val="tx1"/>
                </a:solidFill>
              </a:rPr>
              <a:t>Just like any other layer, a convolutional layer receives input, transforms the input in some way, and then outputs the transformed input to the next layer. </a:t>
            </a:r>
          </a:p>
          <a:p>
            <a:pPr marL="342900" indent="-342900" algn="l">
              <a:buClr>
                <a:srgbClr val="0070C0"/>
              </a:buClr>
              <a:buSzPct val="80000"/>
              <a:buFont typeface="Wingdings" pitchFamily="2" charset="2"/>
              <a:buChar char="u"/>
            </a:pPr>
            <a:r>
              <a:rPr lang="en-US" sz="1800" dirty="0">
                <a:solidFill>
                  <a:schemeClr val="tx1"/>
                </a:solidFill>
              </a:rPr>
              <a:t>The inputs to convolutional layers are called input channels, and the outputs are called </a:t>
            </a:r>
            <a:r>
              <a:rPr lang="en-US" sz="1800" dirty="0">
                <a:solidFill>
                  <a:schemeClr val="tx1"/>
                </a:solidFill>
                <a:hlinkClick r:id="rId2">
                  <a:extLst>
                    <a:ext uri="{A12FA001-AC4F-418D-AE19-62706E023703}">
                      <ahyp:hlinkClr xmlns:ahyp="http://schemas.microsoft.com/office/drawing/2018/hyperlinkcolor" val="tx"/>
                    </a:ext>
                  </a:extLst>
                </a:hlinkClick>
              </a:rPr>
              <a:t>output channels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With a convolutional layer, the transformation that occurs is called a </a:t>
            </a:r>
            <a:r>
              <a:rPr lang="en-US" sz="1800" i="1" dirty="0">
                <a:solidFill>
                  <a:schemeClr val="tx1"/>
                </a:solidFill>
              </a:rPr>
              <a:t>convolution operation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This is the term that’s used by the deep learning community anyway. </a:t>
            </a:r>
          </a:p>
          <a:p>
            <a:pPr marL="342900" indent="-342900" algn="l">
              <a:buClr>
                <a:srgbClr val="0070C0"/>
              </a:buClr>
              <a:buSzPct val="80000"/>
              <a:buFont typeface="Wingdings" pitchFamily="2" charset="2"/>
              <a:buChar char="u"/>
            </a:pPr>
            <a:r>
              <a:rPr lang="en-US" sz="1800" dirty="0">
                <a:solidFill>
                  <a:schemeClr val="tx1"/>
                </a:solidFill>
              </a:rPr>
              <a:t>Mathematically, the convolution operations performed by convolutional layers are actually called </a:t>
            </a:r>
            <a:r>
              <a:rPr lang="en-US" sz="1800" dirty="0">
                <a:solidFill>
                  <a:schemeClr val="tx1"/>
                </a:solidFill>
                <a:hlinkClick r:id="rId3">
                  <a:extLst>
                    <a:ext uri="{A12FA001-AC4F-418D-AE19-62706E023703}">
                      <ahyp:hlinkClr xmlns:ahyp="http://schemas.microsoft.com/office/drawing/2018/hyperlinkcolor" val="tx"/>
                    </a:ext>
                  </a:extLst>
                </a:hlinkClick>
              </a:rPr>
              <a:t>cross-correlations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We’ll come back to this operation in a bit. For now, let’s look at a high level idea of what convolutional layers are doing.</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4"/>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400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19845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Filters And Convolution Operations</a:t>
            </a:r>
          </a:p>
          <a:p>
            <a:pPr marL="342900" indent="-342900" algn="l">
              <a:buClr>
                <a:srgbClr val="0070C0"/>
              </a:buClr>
              <a:buSzPct val="80000"/>
              <a:buFont typeface="Wingdings" pitchFamily="2" charset="2"/>
              <a:buChar char="u"/>
            </a:pPr>
            <a:r>
              <a:rPr lang="en-US" sz="1800" dirty="0">
                <a:solidFill>
                  <a:schemeClr val="tx1"/>
                </a:solidFill>
              </a:rPr>
              <a:t>As mentioned earlier, convolutional neural networks are able to detect patterns in images.</a:t>
            </a:r>
          </a:p>
          <a:p>
            <a:pPr marL="342900" indent="-342900" algn="l">
              <a:buClr>
                <a:srgbClr val="0070C0"/>
              </a:buClr>
              <a:buSzPct val="80000"/>
              <a:buFont typeface="Wingdings" pitchFamily="2" charset="2"/>
              <a:buChar char="u"/>
            </a:pPr>
            <a:r>
              <a:rPr lang="en-US" sz="1800" dirty="0">
                <a:solidFill>
                  <a:schemeClr val="tx1"/>
                </a:solidFill>
              </a:rPr>
              <a:t>With each convolutional layer, we need to specify the number of </a:t>
            </a:r>
            <a:r>
              <a:rPr lang="en-US" sz="1800" i="1" dirty="0">
                <a:solidFill>
                  <a:schemeClr val="tx1"/>
                </a:solidFill>
              </a:rPr>
              <a:t>filters</a:t>
            </a:r>
            <a:r>
              <a:rPr lang="en-US" sz="1800" dirty="0">
                <a:solidFill>
                  <a:schemeClr val="tx1"/>
                </a:solidFill>
              </a:rPr>
              <a:t> the layer should have. </a:t>
            </a:r>
          </a:p>
          <a:p>
            <a:pPr marL="342900" indent="-342900" algn="l">
              <a:buClr>
                <a:srgbClr val="0070C0"/>
              </a:buClr>
              <a:buSzPct val="80000"/>
              <a:buFont typeface="Wingdings" pitchFamily="2" charset="2"/>
              <a:buChar char="u"/>
            </a:pPr>
            <a:r>
              <a:rPr lang="en-US" sz="1800" dirty="0">
                <a:solidFill>
                  <a:schemeClr val="tx1"/>
                </a:solidFill>
              </a:rPr>
              <a:t>These filters are actually what detect the patterns.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803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39287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Patterns</a:t>
            </a:r>
          </a:p>
          <a:p>
            <a:pPr marL="342900" indent="-342900" algn="l">
              <a:buClr>
                <a:srgbClr val="0070C0"/>
              </a:buClr>
              <a:buSzPct val="80000"/>
              <a:buFont typeface="Wingdings" pitchFamily="2" charset="2"/>
              <a:buChar char="u"/>
            </a:pPr>
            <a:r>
              <a:rPr lang="en-US" sz="1800" dirty="0">
                <a:solidFill>
                  <a:schemeClr val="tx1"/>
                </a:solidFill>
              </a:rPr>
              <a:t>Let's expand on precisely what we mean When we say that the filters are able to </a:t>
            </a:r>
            <a:r>
              <a:rPr lang="en-US" sz="1800" i="1" dirty="0">
                <a:solidFill>
                  <a:schemeClr val="tx1"/>
                </a:solidFill>
              </a:rPr>
              <a:t>detect patterns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Think about how much may be going on in any single image.</a:t>
            </a:r>
          </a:p>
          <a:p>
            <a:pPr marL="342900" indent="-342900" algn="l">
              <a:buClr>
                <a:srgbClr val="0070C0"/>
              </a:buClr>
              <a:buSzPct val="80000"/>
              <a:buFont typeface="Wingdings" pitchFamily="2" charset="2"/>
              <a:buChar char="u"/>
            </a:pPr>
            <a:r>
              <a:rPr lang="en-US" sz="1800" dirty="0">
                <a:solidFill>
                  <a:schemeClr val="tx1"/>
                </a:solidFill>
              </a:rPr>
              <a:t>Multiple edges, shapes, textures, objects, etc. </a:t>
            </a:r>
          </a:p>
          <a:p>
            <a:pPr marL="342900" indent="-342900" algn="l">
              <a:buClr>
                <a:srgbClr val="0070C0"/>
              </a:buClr>
              <a:buSzPct val="80000"/>
              <a:buFont typeface="Wingdings" pitchFamily="2" charset="2"/>
              <a:buChar char="u"/>
            </a:pPr>
            <a:r>
              <a:rPr lang="en-US" sz="1800" dirty="0">
                <a:solidFill>
                  <a:schemeClr val="tx1"/>
                </a:solidFill>
              </a:rPr>
              <a:t>These are what we mean by </a:t>
            </a:r>
            <a:r>
              <a:rPr lang="en-US" sz="1800" i="1" dirty="0">
                <a:solidFill>
                  <a:schemeClr val="tx1"/>
                </a:solidFill>
              </a:rPr>
              <a:t>patterns</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Edges</a:t>
            </a:r>
          </a:p>
          <a:p>
            <a:pPr marL="800100" lvl="1" indent="-342900" algn="l">
              <a:buClr>
                <a:srgbClr val="0070C0"/>
              </a:buClr>
              <a:buSzPct val="80000"/>
              <a:buFont typeface="Wingdings" pitchFamily="2" charset="2"/>
              <a:buChar char="u"/>
            </a:pPr>
            <a:r>
              <a:rPr lang="en-US" sz="1800" dirty="0">
                <a:solidFill>
                  <a:schemeClr val="tx1"/>
                </a:solidFill>
              </a:rPr>
              <a:t>Shapes</a:t>
            </a:r>
          </a:p>
          <a:p>
            <a:pPr marL="800100" lvl="1" indent="-342900" algn="l">
              <a:buClr>
                <a:srgbClr val="0070C0"/>
              </a:buClr>
              <a:buSzPct val="80000"/>
              <a:buFont typeface="Wingdings" pitchFamily="2" charset="2"/>
              <a:buChar char="u"/>
            </a:pPr>
            <a:r>
              <a:rPr lang="en-US" sz="1800" dirty="0">
                <a:solidFill>
                  <a:schemeClr val="tx1"/>
                </a:solidFill>
              </a:rPr>
              <a:t>Textures</a:t>
            </a:r>
          </a:p>
          <a:p>
            <a:pPr marL="800100" lvl="1" indent="-342900" algn="l">
              <a:buClr>
                <a:srgbClr val="0070C0"/>
              </a:buClr>
              <a:buSzPct val="80000"/>
              <a:buFont typeface="Wingdings" pitchFamily="2" charset="2"/>
              <a:buChar char="u"/>
            </a:pPr>
            <a:r>
              <a:rPr lang="en-US" sz="1800" dirty="0">
                <a:solidFill>
                  <a:schemeClr val="tx1"/>
                </a:solidFill>
              </a:rPr>
              <a:t>Curves</a:t>
            </a:r>
          </a:p>
          <a:p>
            <a:pPr marL="800100" lvl="1" indent="-342900" algn="l">
              <a:buClr>
                <a:srgbClr val="0070C0"/>
              </a:buClr>
              <a:buSzPct val="80000"/>
              <a:buFont typeface="Wingdings" pitchFamily="2" charset="2"/>
              <a:buChar char="u"/>
            </a:pPr>
            <a:r>
              <a:rPr lang="en-US" sz="1800" dirty="0">
                <a:solidFill>
                  <a:schemeClr val="tx1"/>
                </a:solidFill>
              </a:rPr>
              <a:t>Objects</a:t>
            </a:r>
          </a:p>
          <a:p>
            <a:pPr marL="800100" lvl="1" indent="-342900" algn="l">
              <a:buClr>
                <a:srgbClr val="0070C0"/>
              </a:buClr>
              <a:buSzPct val="80000"/>
              <a:buFont typeface="Wingdings" pitchFamily="2" charset="2"/>
              <a:buChar char="u"/>
            </a:pPr>
            <a:r>
              <a:rPr lang="en-US" sz="1800" dirty="0">
                <a:solidFill>
                  <a:schemeClr val="tx1"/>
                </a:solidFill>
              </a:rPr>
              <a:t>colors</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3307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46488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Patterns</a:t>
            </a:r>
          </a:p>
          <a:p>
            <a:pPr marL="342900" indent="-342900" algn="l">
              <a:buClr>
                <a:srgbClr val="0070C0"/>
              </a:buClr>
              <a:buSzPct val="80000"/>
              <a:buFont typeface="Wingdings" pitchFamily="2" charset="2"/>
              <a:buChar char="u"/>
            </a:pPr>
            <a:r>
              <a:rPr lang="en-US" sz="1800" dirty="0">
                <a:solidFill>
                  <a:schemeClr val="tx1"/>
                </a:solidFill>
              </a:rPr>
              <a:t>One type of pattern that a filter can detect in an image is edges, so this filter would be called an </a:t>
            </a:r>
            <a:r>
              <a:rPr lang="en-US" sz="1800" i="1" dirty="0">
                <a:solidFill>
                  <a:schemeClr val="tx1"/>
                </a:solidFill>
              </a:rPr>
              <a:t>edge detector</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Aside from edges, some filters may detect corners. </a:t>
            </a:r>
          </a:p>
          <a:p>
            <a:pPr marL="342900" indent="-342900" algn="l">
              <a:buClr>
                <a:srgbClr val="0070C0"/>
              </a:buClr>
              <a:buSzPct val="80000"/>
              <a:buFont typeface="Wingdings" pitchFamily="2" charset="2"/>
              <a:buChar char="u"/>
            </a:pPr>
            <a:r>
              <a:rPr lang="en-US" sz="1800" dirty="0">
                <a:solidFill>
                  <a:schemeClr val="tx1"/>
                </a:solidFill>
              </a:rPr>
              <a:t>Some may detect circles. </a:t>
            </a:r>
          </a:p>
          <a:p>
            <a:pPr marL="342900" indent="-342900" algn="l">
              <a:buClr>
                <a:srgbClr val="0070C0"/>
              </a:buClr>
              <a:buSzPct val="80000"/>
              <a:buFont typeface="Wingdings" pitchFamily="2" charset="2"/>
              <a:buChar char="u"/>
            </a:pPr>
            <a:r>
              <a:rPr lang="en-US" sz="1800" dirty="0">
                <a:solidFill>
                  <a:schemeClr val="tx1"/>
                </a:solidFill>
              </a:rPr>
              <a:t>Others, squares. </a:t>
            </a:r>
          </a:p>
          <a:p>
            <a:pPr marL="342900" indent="-342900" algn="l">
              <a:buClr>
                <a:srgbClr val="0070C0"/>
              </a:buClr>
              <a:buSzPct val="80000"/>
              <a:buFont typeface="Wingdings" pitchFamily="2" charset="2"/>
              <a:buChar char="u"/>
            </a:pPr>
            <a:r>
              <a:rPr lang="en-US" sz="1800" dirty="0">
                <a:solidFill>
                  <a:schemeClr val="tx1"/>
                </a:solidFill>
              </a:rPr>
              <a:t>Now these simple, and kind of geometric, filters are what we’d see at the start of a convolutional neural network.</a:t>
            </a:r>
          </a:p>
          <a:p>
            <a:pPr marL="342900" indent="-342900" algn="l">
              <a:buClr>
                <a:srgbClr val="0070C0"/>
              </a:buClr>
              <a:buSzPct val="80000"/>
              <a:buFont typeface="Wingdings" pitchFamily="2" charset="2"/>
              <a:buChar char="u"/>
            </a:pPr>
            <a:r>
              <a:rPr lang="en-US" sz="1800" dirty="0">
                <a:solidFill>
                  <a:schemeClr val="tx1"/>
                </a:solidFill>
              </a:rPr>
              <a:t>The deeper the network goes, the more sophisticated the filters become. In later layers, rather than edges and simple shapes, our filters may be able to detect specific objects like eyes, ears, hair or fur, feathers, scales, and beaks.</a:t>
            </a:r>
          </a:p>
          <a:p>
            <a:pPr marL="342900" indent="-342900" algn="l">
              <a:buClr>
                <a:srgbClr val="0070C0"/>
              </a:buClr>
              <a:buSzPct val="80000"/>
              <a:buFont typeface="Wingdings" pitchFamily="2" charset="2"/>
              <a:buChar char="u"/>
            </a:pPr>
            <a:r>
              <a:rPr lang="en-US" sz="1800" dirty="0">
                <a:solidFill>
                  <a:schemeClr val="tx1"/>
                </a:solidFill>
              </a:rPr>
              <a:t>In even deeper layers, the filters are able to detect even more sophisticated objects like full dogs, cats, lizards, and birds.</a:t>
            </a:r>
          </a:p>
          <a:p>
            <a:pPr marL="342900" indent="-342900" algn="l">
              <a:buClr>
                <a:srgbClr val="0070C0"/>
              </a:buClr>
              <a:buSzPct val="80000"/>
              <a:buFont typeface="Wingdings" pitchFamily="2" charset="2"/>
              <a:buChar char="u"/>
            </a:pPr>
            <a:r>
              <a:rPr lang="en-US" sz="1800" dirty="0">
                <a:solidFill>
                  <a:schemeClr val="tx1"/>
                </a:solidFill>
              </a:rPr>
              <a:t>To understand what’s actually happening here with these convolutional layers and their respective filters, let’s look at an example.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7959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12644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Filters (Pattern Detectors)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Suppose we have a convolutional neural network that is accepting images of handwritten digits (like from the MNIST data set) and our network is classifying them into their respective categories of whether the image is of a </a:t>
            </a:r>
            <a:r>
              <a:rPr lang="en-US" altLang="en-US" sz="1800" dirty="0">
                <a:solidFill>
                  <a:srgbClr val="E83E8C"/>
                </a:solidFill>
                <a:latin typeface="SFMono-Regular"/>
              </a:rPr>
              <a:t>1</a:t>
            </a:r>
            <a:r>
              <a:rPr lang="en-US" altLang="en-US" sz="1800" dirty="0">
                <a:solidFill>
                  <a:srgbClr val="333333"/>
                </a:solidFill>
                <a:latin typeface="-apple-system"/>
              </a:rPr>
              <a:t>, </a:t>
            </a:r>
            <a:r>
              <a:rPr lang="en-US" altLang="en-US" sz="1800" dirty="0">
                <a:solidFill>
                  <a:srgbClr val="E83E8C"/>
                </a:solidFill>
                <a:latin typeface="SFMono-Regular"/>
              </a:rPr>
              <a:t>2</a:t>
            </a:r>
            <a:r>
              <a:rPr lang="en-US" altLang="en-US" sz="1800" dirty="0">
                <a:solidFill>
                  <a:srgbClr val="333333"/>
                </a:solidFill>
                <a:latin typeface="-apple-system"/>
              </a:rPr>
              <a:t>, </a:t>
            </a:r>
            <a:r>
              <a:rPr lang="en-US" altLang="en-US" sz="1800" dirty="0">
                <a:solidFill>
                  <a:srgbClr val="E83E8C"/>
                </a:solidFill>
                <a:latin typeface="SFMono-Regular"/>
              </a:rPr>
              <a:t>3</a:t>
            </a:r>
            <a:r>
              <a:rPr lang="en-US" altLang="en-US" sz="1800" dirty="0">
                <a:solidFill>
                  <a:srgbClr val="333333"/>
                </a:solidFill>
                <a:latin typeface="-apple-system"/>
              </a:rPr>
              <a:t>, etc.</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mnist">
            <a:extLst>
              <a:ext uri="{FF2B5EF4-FFF2-40B4-BE49-F238E27FC236}">
                <a16:creationId xmlns:a16="http://schemas.microsoft.com/office/drawing/2014/main" id="{384812DB-381A-451C-8F06-6739D8B83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596613"/>
            <a:ext cx="5657850" cy="34385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93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29206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now assume that the first hidden layer in our model is a convolutional layer.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As mentioned earlier, when adding a convolutional layer to a model, we also have to specify how many filters we want the layer to have.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number of filters determine the number of output channels.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 filter can technically just be thought of as a relatively small matrix (</a:t>
            </a:r>
            <a:r>
              <a:rPr lang="en-US" altLang="en-US" sz="1800" dirty="0">
                <a:solidFill>
                  <a:srgbClr val="E83E8C"/>
                </a:solidFill>
                <a:latin typeface="-apple-system"/>
                <a:hlinkClick r:id="rId2"/>
              </a:rPr>
              <a:t>tensor</a:t>
            </a:r>
            <a:r>
              <a:rPr lang="en-US" altLang="en-US" sz="1800" dirty="0">
                <a:solidFill>
                  <a:srgbClr val="333333"/>
                </a:solidFill>
                <a:latin typeface="-apple-system"/>
              </a:rPr>
              <a:t>), for which, we decide the number of rows and columns this matrix has, and the values within this matrix are initialized with random numbers.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this first convolutional layer of ours, we’re going to specify that we want the layer to contain one filter of size </a:t>
            </a:r>
            <a:r>
              <a:rPr lang="en-US" altLang="en-US" sz="1800" dirty="0">
                <a:solidFill>
                  <a:srgbClr val="E83E8C"/>
                </a:solidFill>
                <a:latin typeface="SFMono-Regular"/>
              </a:rPr>
              <a:t>3 x 3</a:t>
            </a:r>
            <a:r>
              <a:rPr lang="en-US" altLang="en-US" sz="1800" dirty="0">
                <a:solidFill>
                  <a:srgbClr val="333333"/>
                </a:solidFill>
                <a:latin typeface="-apple-system"/>
              </a:rPr>
              <a:t>.</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071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 CNN Explanation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7637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Convolutional Layer</a:t>
            </a:r>
          </a:p>
          <a:p>
            <a:pPr marL="342900" indent="-342900" algn="l">
              <a:buClr>
                <a:srgbClr val="0070C0"/>
              </a:buClr>
              <a:buSzPct val="80000"/>
              <a:buFont typeface="Wingdings" pitchFamily="2" charset="2"/>
              <a:buChar char="u"/>
            </a:pPr>
            <a:r>
              <a:rPr lang="en-US" sz="1800" dirty="0">
                <a:solidFill>
                  <a:schemeClr val="tx1"/>
                </a:solidFill>
              </a:rPr>
              <a:t>Let’s look at an example animation of the convolution operation: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https://www.youtube.com/watch?v=YRhxdVk_sIs&amp;list=PLZbbT5o_s2xq7LwI2y8_QtvuXZedL6tQU&amp;index=19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5552935-30E0-461A-B0FA-DAF15BC9BFAB}"/>
              </a:ext>
            </a:extLst>
          </p:cNvPr>
          <p:cNvPicPr>
            <a:picLocks noChangeAspect="1"/>
          </p:cNvPicPr>
          <p:nvPr/>
        </p:nvPicPr>
        <p:blipFill>
          <a:blip r:embed="rId3"/>
          <a:stretch>
            <a:fillRect/>
          </a:stretch>
        </p:blipFill>
        <p:spPr>
          <a:xfrm>
            <a:off x="589993" y="4436614"/>
            <a:ext cx="1792362" cy="2019890"/>
          </a:xfrm>
          <a:prstGeom prst="rect">
            <a:avLst/>
          </a:prstGeom>
          <a:ln>
            <a:solidFill>
              <a:srgbClr val="C00000"/>
            </a:solidFill>
          </a:ln>
        </p:spPr>
      </p:pic>
      <p:pic>
        <p:nvPicPr>
          <p:cNvPr id="12" name="Picture 11">
            <a:extLst>
              <a:ext uri="{FF2B5EF4-FFF2-40B4-BE49-F238E27FC236}">
                <a16:creationId xmlns:a16="http://schemas.microsoft.com/office/drawing/2014/main" id="{E44BC626-F165-493D-B6BA-A668416CA8A1}"/>
              </a:ext>
            </a:extLst>
          </p:cNvPr>
          <p:cNvPicPr>
            <a:picLocks noChangeAspect="1"/>
          </p:cNvPicPr>
          <p:nvPr/>
        </p:nvPicPr>
        <p:blipFill>
          <a:blip r:embed="rId4"/>
          <a:stretch>
            <a:fillRect/>
          </a:stretch>
        </p:blipFill>
        <p:spPr>
          <a:xfrm>
            <a:off x="2708574" y="2381668"/>
            <a:ext cx="1605499" cy="1920389"/>
          </a:xfrm>
          <a:prstGeom prst="rect">
            <a:avLst/>
          </a:prstGeom>
          <a:ln>
            <a:solidFill>
              <a:srgbClr val="C00000"/>
            </a:solidFill>
          </a:ln>
        </p:spPr>
      </p:pic>
      <p:pic>
        <p:nvPicPr>
          <p:cNvPr id="13" name="Picture 12">
            <a:extLst>
              <a:ext uri="{FF2B5EF4-FFF2-40B4-BE49-F238E27FC236}">
                <a16:creationId xmlns:a16="http://schemas.microsoft.com/office/drawing/2014/main" id="{EA3314BE-59FD-43F2-A256-390362DCFBD7}"/>
              </a:ext>
            </a:extLst>
          </p:cNvPr>
          <p:cNvPicPr>
            <a:picLocks noChangeAspect="1"/>
          </p:cNvPicPr>
          <p:nvPr/>
        </p:nvPicPr>
        <p:blipFill>
          <a:blip r:embed="rId5"/>
          <a:stretch>
            <a:fillRect/>
          </a:stretch>
        </p:blipFill>
        <p:spPr>
          <a:xfrm>
            <a:off x="6825100" y="4543134"/>
            <a:ext cx="1535480" cy="1891472"/>
          </a:xfrm>
          <a:prstGeom prst="rect">
            <a:avLst/>
          </a:prstGeom>
          <a:ln>
            <a:solidFill>
              <a:srgbClr val="C00000"/>
            </a:solidFill>
          </a:ln>
        </p:spPr>
      </p:pic>
      <p:pic>
        <p:nvPicPr>
          <p:cNvPr id="14" name="Picture 13">
            <a:extLst>
              <a:ext uri="{FF2B5EF4-FFF2-40B4-BE49-F238E27FC236}">
                <a16:creationId xmlns:a16="http://schemas.microsoft.com/office/drawing/2014/main" id="{0351BCBE-AB4E-4B85-AEB6-483EA65ADC5B}"/>
              </a:ext>
            </a:extLst>
          </p:cNvPr>
          <p:cNvPicPr>
            <a:picLocks noChangeAspect="1"/>
          </p:cNvPicPr>
          <p:nvPr/>
        </p:nvPicPr>
        <p:blipFill>
          <a:blip r:embed="rId6"/>
          <a:stretch>
            <a:fillRect/>
          </a:stretch>
        </p:blipFill>
        <p:spPr>
          <a:xfrm>
            <a:off x="6868824" y="2411356"/>
            <a:ext cx="1657321" cy="1920388"/>
          </a:xfrm>
          <a:prstGeom prst="rect">
            <a:avLst/>
          </a:prstGeom>
          <a:ln>
            <a:solidFill>
              <a:srgbClr val="C00000"/>
            </a:solidFill>
          </a:ln>
        </p:spPr>
      </p:pic>
      <p:pic>
        <p:nvPicPr>
          <p:cNvPr id="15" name="Picture 14">
            <a:extLst>
              <a:ext uri="{FF2B5EF4-FFF2-40B4-BE49-F238E27FC236}">
                <a16:creationId xmlns:a16="http://schemas.microsoft.com/office/drawing/2014/main" id="{FA27E39B-9FC1-4CE3-A82A-29BF7FD72621}"/>
              </a:ext>
            </a:extLst>
          </p:cNvPr>
          <p:cNvPicPr>
            <a:picLocks noChangeAspect="1"/>
          </p:cNvPicPr>
          <p:nvPr/>
        </p:nvPicPr>
        <p:blipFill>
          <a:blip r:embed="rId7"/>
          <a:stretch>
            <a:fillRect/>
          </a:stretch>
        </p:blipFill>
        <p:spPr>
          <a:xfrm>
            <a:off x="4876800" y="4461241"/>
            <a:ext cx="1677591" cy="1973365"/>
          </a:xfrm>
          <a:prstGeom prst="rect">
            <a:avLst/>
          </a:prstGeom>
          <a:ln>
            <a:solidFill>
              <a:srgbClr val="C00000"/>
            </a:solidFill>
          </a:ln>
        </p:spPr>
      </p:pic>
      <p:pic>
        <p:nvPicPr>
          <p:cNvPr id="16" name="Picture 15">
            <a:extLst>
              <a:ext uri="{FF2B5EF4-FFF2-40B4-BE49-F238E27FC236}">
                <a16:creationId xmlns:a16="http://schemas.microsoft.com/office/drawing/2014/main" id="{C9536DB4-0926-425D-A815-489E84442CF2}"/>
              </a:ext>
            </a:extLst>
          </p:cNvPr>
          <p:cNvPicPr>
            <a:picLocks noChangeAspect="1"/>
          </p:cNvPicPr>
          <p:nvPr/>
        </p:nvPicPr>
        <p:blipFill>
          <a:blip r:embed="rId8"/>
          <a:stretch>
            <a:fillRect/>
          </a:stretch>
        </p:blipFill>
        <p:spPr>
          <a:xfrm>
            <a:off x="589993" y="2327748"/>
            <a:ext cx="1673610" cy="1920389"/>
          </a:xfrm>
          <a:prstGeom prst="rect">
            <a:avLst/>
          </a:prstGeom>
          <a:ln>
            <a:solidFill>
              <a:srgbClr val="C00000"/>
            </a:solidFill>
          </a:ln>
        </p:spPr>
      </p:pic>
      <p:pic>
        <p:nvPicPr>
          <p:cNvPr id="17" name="Picture 16">
            <a:extLst>
              <a:ext uri="{FF2B5EF4-FFF2-40B4-BE49-F238E27FC236}">
                <a16:creationId xmlns:a16="http://schemas.microsoft.com/office/drawing/2014/main" id="{A7AFDB62-20DF-4C19-895A-8B529B573DC1}"/>
              </a:ext>
            </a:extLst>
          </p:cNvPr>
          <p:cNvPicPr>
            <a:picLocks noChangeAspect="1"/>
          </p:cNvPicPr>
          <p:nvPr/>
        </p:nvPicPr>
        <p:blipFill>
          <a:blip r:embed="rId9"/>
          <a:stretch>
            <a:fillRect/>
          </a:stretch>
        </p:blipFill>
        <p:spPr>
          <a:xfrm>
            <a:off x="2708575" y="4436614"/>
            <a:ext cx="1689606" cy="2041226"/>
          </a:xfrm>
          <a:prstGeom prst="rect">
            <a:avLst/>
          </a:prstGeom>
          <a:ln>
            <a:solidFill>
              <a:srgbClr val="C00000"/>
            </a:solidFill>
          </a:ln>
        </p:spPr>
      </p:pic>
      <p:pic>
        <p:nvPicPr>
          <p:cNvPr id="20" name="Picture 19">
            <a:extLst>
              <a:ext uri="{FF2B5EF4-FFF2-40B4-BE49-F238E27FC236}">
                <a16:creationId xmlns:a16="http://schemas.microsoft.com/office/drawing/2014/main" id="{8354DED8-9FA8-40F7-81C5-445BABB0D05B}"/>
              </a:ext>
            </a:extLst>
          </p:cNvPr>
          <p:cNvPicPr>
            <a:picLocks noChangeAspect="1"/>
          </p:cNvPicPr>
          <p:nvPr/>
        </p:nvPicPr>
        <p:blipFill>
          <a:blip r:embed="rId10"/>
          <a:stretch>
            <a:fillRect/>
          </a:stretch>
        </p:blipFill>
        <p:spPr>
          <a:xfrm>
            <a:off x="4830272" y="2362001"/>
            <a:ext cx="1770645" cy="2041226"/>
          </a:xfrm>
          <a:prstGeom prst="rect">
            <a:avLst/>
          </a:prstGeom>
          <a:ln>
            <a:solidFill>
              <a:srgbClr val="C00000"/>
            </a:solidFill>
          </a:ln>
        </p:spPr>
      </p:pic>
    </p:spTree>
    <p:extLst>
      <p:ext uri="{BB962C8B-B14F-4D97-AF65-F5344CB8AC3E}">
        <p14:creationId xmlns:p14="http://schemas.microsoft.com/office/powerpoint/2010/main" val="208706145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3874</TotalTime>
  <Words>2524</Words>
  <Application>Microsoft Office PowerPoint</Application>
  <PresentationFormat>On-screen Show (4:3)</PresentationFormat>
  <Paragraphs>203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-apple-system</vt:lpstr>
      <vt:lpstr>Arial</vt:lpstr>
      <vt:lpstr>Calibri</vt:lpstr>
      <vt:lpstr>MJXc-TeX-math-I</vt:lpstr>
      <vt:lpstr>montserrat</vt:lpstr>
      <vt:lpstr>SFMono-Regular</vt:lpstr>
      <vt:lpstr>Wingdings</vt:lpstr>
      <vt:lpstr>Office 佈景主題</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 CNN Explanation</vt:lpstr>
      <vt:lpstr>19.1 Quiz</vt:lpstr>
      <vt:lpstr>19.1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1662</cp:revision>
  <dcterms:created xsi:type="dcterms:W3CDTF">2018-09-28T16:40:41Z</dcterms:created>
  <dcterms:modified xsi:type="dcterms:W3CDTF">2020-06-05T05:56:13Z</dcterms:modified>
</cp:coreProperties>
</file>