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0" r:id="rId3"/>
    <p:sldId id="282" r:id="rId4"/>
    <p:sldId id="283" r:id="rId5"/>
    <p:sldId id="285" r:id="rId6"/>
    <p:sldId id="284"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274" r:id="rId26"/>
    <p:sldId id="281" r:id="rId27"/>
    <p:sldId id="259" r:id="rId2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qSTv_m-KFk0&amp;list=PLZbbT5o_s2xq7LwI2y8_QtvuXZedL6tQU&amp;index=21"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21 Zero Padding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34957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see if this holds up with our example here.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Our input was size </a:t>
            </a:r>
            <a:r>
              <a:rPr lang="en-US" altLang="en-US" sz="1800" dirty="0">
                <a:solidFill>
                  <a:srgbClr val="E83E8C"/>
                </a:solidFill>
                <a:latin typeface="SFMono-Regular"/>
              </a:rPr>
              <a:t>4 x 4</a:t>
            </a:r>
            <a:r>
              <a:rPr lang="en-US" altLang="en-US" sz="1800" dirty="0">
                <a:solidFill>
                  <a:srgbClr val="333333"/>
                </a:solidFill>
                <a:latin typeface="-apple-system"/>
              </a:rPr>
              <a:t>, so </a:t>
            </a:r>
            <a:r>
              <a:rPr lang="en-US" altLang="en-US" sz="1800" dirty="0">
                <a:solidFill>
                  <a:srgbClr val="E83E8C"/>
                </a:solidFill>
                <a:latin typeface="SFMono-Regular"/>
              </a:rPr>
              <a:t>4</a:t>
            </a:r>
            <a:r>
              <a:rPr lang="en-US" altLang="en-US" sz="1800" dirty="0">
                <a:solidFill>
                  <a:srgbClr val="333333"/>
                </a:solidFill>
                <a:latin typeface="-apple-system"/>
              </a:rPr>
              <a:t> would be our </a:t>
            </a:r>
            <a:r>
              <a:rPr lang="en-US" altLang="en-US" sz="1800" dirty="0">
                <a:solidFill>
                  <a:srgbClr val="E83E8C"/>
                </a:solidFill>
                <a:latin typeface="SFMono-Regular"/>
              </a:rPr>
              <a:t>n</a:t>
            </a:r>
            <a:r>
              <a:rPr lang="en-US" altLang="en-US" sz="1800" dirty="0">
                <a:solidFill>
                  <a:srgbClr val="333333"/>
                </a:solidFill>
                <a:latin typeface="-apple-system"/>
              </a:rPr>
              <a:t>, and our filter was </a:t>
            </a:r>
            <a:r>
              <a:rPr lang="en-US" altLang="en-US" sz="1800" dirty="0">
                <a:solidFill>
                  <a:srgbClr val="E83E8C"/>
                </a:solidFill>
                <a:latin typeface="SFMono-Regular"/>
              </a:rPr>
              <a:t>3 x 3</a:t>
            </a:r>
            <a:r>
              <a:rPr lang="en-US" altLang="en-US" sz="1800" dirty="0">
                <a:solidFill>
                  <a:srgbClr val="333333"/>
                </a:solidFill>
                <a:latin typeface="-apple-system"/>
              </a:rPr>
              <a:t>, so </a:t>
            </a:r>
            <a:r>
              <a:rPr lang="en-US" altLang="en-US" sz="1800" dirty="0">
                <a:solidFill>
                  <a:srgbClr val="E83E8C"/>
                </a:solidFill>
                <a:latin typeface="SFMono-Regular"/>
              </a:rPr>
              <a:t>3</a:t>
            </a:r>
            <a:r>
              <a:rPr lang="en-US" altLang="en-US" sz="1800" dirty="0">
                <a:solidFill>
                  <a:srgbClr val="333333"/>
                </a:solidFill>
                <a:latin typeface="-apple-system"/>
              </a:rPr>
              <a:t> would be our </a:t>
            </a:r>
            <a:r>
              <a:rPr lang="en-US" altLang="en-US" sz="1800" dirty="0">
                <a:solidFill>
                  <a:srgbClr val="E83E8C"/>
                </a:solidFill>
                <a:latin typeface="SFMono-Regular"/>
              </a:rPr>
              <a:t>f</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Substituting these values in our formula, we have:</a:t>
            </a:r>
            <a:endParaRPr lang="en-US" altLang="en-US" sz="1800" dirty="0">
              <a:solidFill>
                <a:schemeClr val="tx1"/>
              </a:solidFill>
            </a:endParaRPr>
          </a:p>
          <a:p>
            <a:pPr marL="800100" lvl="1" indent="-342900" algn="l">
              <a:buClr>
                <a:srgbClr val="0070C0"/>
              </a:buClr>
              <a:buSzPct val="80000"/>
              <a:buFont typeface="Wingdings" pitchFamily="2" charset="2"/>
              <a:buChar char="u"/>
            </a:pPr>
            <a:r>
              <a:rPr lang="en-US" altLang="en-US" sz="1800" dirty="0">
                <a:solidFill>
                  <a:srgbClr val="333333"/>
                </a:solidFill>
                <a:latin typeface="MJXc-TeX-main-R"/>
              </a:rPr>
              <a:t>(</a:t>
            </a:r>
            <a:r>
              <a:rPr lang="en-US" altLang="en-US" sz="1800" dirty="0">
                <a:solidFill>
                  <a:srgbClr val="333333"/>
                </a:solidFill>
                <a:latin typeface="MJXc-TeX-math-I"/>
              </a:rPr>
              <a:t>n</a:t>
            </a:r>
            <a:r>
              <a:rPr lang="en-US" altLang="en-US" sz="1800" dirty="0">
                <a:solidFill>
                  <a:srgbClr val="333333"/>
                </a:solidFill>
                <a:latin typeface="MJXc-TeX-main-R"/>
              </a:rPr>
              <a:t>−</a:t>
            </a:r>
            <a:r>
              <a:rPr lang="en-US" altLang="en-US" sz="1800" dirty="0">
                <a:solidFill>
                  <a:srgbClr val="333333"/>
                </a:solidFill>
                <a:latin typeface="MJXc-TeX-math-I"/>
              </a:rPr>
              <a:t>f</a:t>
            </a:r>
            <a:r>
              <a:rPr lang="en-US" altLang="en-US" sz="1800" dirty="0">
                <a:solidFill>
                  <a:srgbClr val="333333"/>
                </a:solidFill>
                <a:latin typeface="MJXc-TeX-main-R"/>
              </a:rPr>
              <a:t>+1)=(4−3)+1=2</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Indeed, this gives us a </a:t>
            </a:r>
            <a:r>
              <a:rPr lang="en-US" altLang="en-US" sz="1800" dirty="0">
                <a:solidFill>
                  <a:srgbClr val="E83E8C"/>
                </a:solidFill>
                <a:latin typeface="SFMono-Regular"/>
              </a:rPr>
              <a:t>2 x 2</a:t>
            </a:r>
            <a:r>
              <a:rPr lang="en-US" altLang="en-US" sz="1800" dirty="0">
                <a:solidFill>
                  <a:srgbClr val="333333"/>
                </a:solidFill>
                <a:latin typeface="-apple-system"/>
              </a:rPr>
              <a:t> output channel, which is exactly what we saw a moment ago.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holds up for the example with the larger input of the seven as well, so check that for yourself to confirm that the formula does indeed give us the same result of an output of size </a:t>
            </a:r>
            <a:r>
              <a:rPr lang="en-US" altLang="en-US" sz="1800" dirty="0">
                <a:solidFill>
                  <a:srgbClr val="E83E8C"/>
                </a:solidFill>
                <a:latin typeface="SFMono-Regular"/>
              </a:rPr>
              <a:t>26 x 26</a:t>
            </a:r>
            <a:r>
              <a:rPr lang="en-US" altLang="en-US" sz="1800" dirty="0">
                <a:solidFill>
                  <a:srgbClr val="333333"/>
                </a:solidFill>
                <a:latin typeface="-apple-system"/>
              </a:rPr>
              <a:t> that we saw when we visually inspected it.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918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43598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Issues With Reducing The Dimensions</a:t>
            </a:r>
          </a:p>
          <a:p>
            <a:pPr marL="342900" indent="-342900" algn="l">
              <a:buClr>
                <a:srgbClr val="0070C0"/>
              </a:buClr>
              <a:buSzPct val="80000"/>
              <a:buFont typeface="Wingdings" pitchFamily="2" charset="2"/>
              <a:buChar char="u"/>
            </a:pPr>
            <a:r>
              <a:rPr lang="en-US" sz="1800" dirty="0">
                <a:solidFill>
                  <a:schemeClr val="tx1"/>
                </a:solidFill>
              </a:rPr>
              <a:t>Consider the resulting output of the image of a seven again. </a:t>
            </a:r>
          </a:p>
          <a:p>
            <a:pPr marL="342900" indent="-342900" algn="l">
              <a:buClr>
                <a:srgbClr val="0070C0"/>
              </a:buClr>
              <a:buSzPct val="80000"/>
              <a:buFont typeface="Wingdings" pitchFamily="2" charset="2"/>
              <a:buChar char="u"/>
            </a:pPr>
            <a:r>
              <a:rPr lang="en-US" sz="1800" dirty="0">
                <a:solidFill>
                  <a:schemeClr val="tx1"/>
                </a:solidFill>
              </a:rPr>
              <a:t>It doesn’t really appear to be a big deal that this output is a little smaller than the input, right?</a:t>
            </a:r>
          </a:p>
          <a:p>
            <a:pPr marL="342900" indent="-342900" algn="l">
              <a:buClr>
                <a:srgbClr val="0070C0"/>
              </a:buClr>
              <a:buSzPct val="80000"/>
              <a:buFont typeface="Wingdings" pitchFamily="2" charset="2"/>
              <a:buChar char="u"/>
            </a:pPr>
            <a:r>
              <a:rPr lang="en-US" sz="1800" dirty="0">
                <a:solidFill>
                  <a:schemeClr val="tx1"/>
                </a:solidFill>
              </a:rPr>
              <a:t>We didn’t lose that much data or anything because most of the important pieces of this input are kind of situated in the middle. </a:t>
            </a:r>
          </a:p>
          <a:p>
            <a:pPr marL="342900" indent="-342900" algn="l">
              <a:buClr>
                <a:srgbClr val="0070C0"/>
              </a:buClr>
              <a:buSzPct val="80000"/>
              <a:buFont typeface="Wingdings" pitchFamily="2" charset="2"/>
              <a:buChar char="u"/>
            </a:pPr>
            <a:r>
              <a:rPr lang="en-US" sz="1800" dirty="0">
                <a:solidFill>
                  <a:schemeClr val="tx1"/>
                </a:solidFill>
              </a:rPr>
              <a:t>But we can imagine that this would be a bigger deal if we did have meaningful data around the edges of the image.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Additionally, we only convolved this image with one filter. What happens as this original input passes through the network and gets convolved by more filters as it moves deeper and deeper?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what’s going to happen is that the resulting output is going to continue to become smaller and smaller.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a problem.</a:t>
            </a:r>
            <a:endParaRPr lang="en-US" alt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767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255966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Issues With Reducing The Dimensions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If we start out with a </a:t>
            </a:r>
            <a:r>
              <a:rPr lang="en-US" altLang="en-US" sz="1800" dirty="0">
                <a:solidFill>
                  <a:srgbClr val="E83E8C"/>
                </a:solidFill>
                <a:latin typeface="SFMono-Regular"/>
              </a:rPr>
              <a:t>4 x 4</a:t>
            </a:r>
            <a:r>
              <a:rPr lang="en-US" altLang="en-US" sz="1800" dirty="0">
                <a:solidFill>
                  <a:srgbClr val="333333"/>
                </a:solidFill>
                <a:latin typeface="-apple-system"/>
              </a:rPr>
              <a:t> image, for example, then just after a convolutional layer or two, the resulting output may become almost meaningless with how small it becomes.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Another issue is that we’re losing valuable data by completely throwing away the information around the edges of the input.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What can we do here?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Queue the super hero music because this is where zero padding comes into play.</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91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44318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 To The Rescue</a:t>
            </a:r>
          </a:p>
          <a:p>
            <a:pPr marL="342900" indent="-342900" algn="l">
              <a:buClr>
                <a:srgbClr val="0070C0"/>
              </a:buClr>
              <a:buSzPct val="80000"/>
              <a:buFont typeface="Wingdings" pitchFamily="2" charset="2"/>
              <a:buChar char="u"/>
            </a:pPr>
            <a:r>
              <a:rPr lang="en-US" sz="1800" i="1" dirty="0">
                <a:solidFill>
                  <a:schemeClr val="tx1"/>
                </a:solidFill>
              </a:rPr>
              <a:t>Zero padding</a:t>
            </a:r>
            <a:r>
              <a:rPr lang="en-US" sz="1800" dirty="0">
                <a:solidFill>
                  <a:schemeClr val="tx1"/>
                </a:solidFill>
              </a:rPr>
              <a:t> is a technique that allows us to preserve the original input size.</a:t>
            </a:r>
          </a:p>
          <a:p>
            <a:pPr marL="342900" indent="-342900" algn="l">
              <a:buClr>
                <a:srgbClr val="0070C0"/>
              </a:buClr>
              <a:buSzPct val="80000"/>
              <a:buFont typeface="Wingdings" pitchFamily="2" charset="2"/>
              <a:buChar char="u"/>
            </a:pPr>
            <a:r>
              <a:rPr lang="en-US" sz="1800" dirty="0">
                <a:solidFill>
                  <a:schemeClr val="tx1"/>
                </a:solidFill>
              </a:rPr>
              <a:t>This is something that we specify on a per-convolutional layer basis.</a:t>
            </a:r>
          </a:p>
          <a:p>
            <a:pPr marL="342900" indent="-342900" algn="l">
              <a:buClr>
                <a:srgbClr val="0070C0"/>
              </a:buClr>
              <a:buSzPct val="80000"/>
              <a:buFont typeface="Wingdings" pitchFamily="2" charset="2"/>
              <a:buChar char="u"/>
            </a:pPr>
            <a:r>
              <a:rPr lang="en-US" sz="1800" dirty="0">
                <a:solidFill>
                  <a:schemeClr val="tx1"/>
                </a:solidFill>
              </a:rPr>
              <a:t>With each convolutional layer, just as we define how many filters to have and the size of the filters, we can also specify whether or not to use padding.</a:t>
            </a:r>
          </a:p>
          <a:p>
            <a:pPr marL="342900" indent="-342900" algn="l">
              <a:buClr>
                <a:srgbClr val="0070C0"/>
              </a:buClr>
              <a:buSzPct val="80000"/>
              <a:buFont typeface="Wingdings" pitchFamily="2" charset="2"/>
              <a:buChar char="u"/>
            </a:pPr>
            <a:r>
              <a:rPr lang="en-US" sz="1800" b="1" dirty="0">
                <a:solidFill>
                  <a:schemeClr val="tx1"/>
                </a:solidFill>
              </a:rPr>
              <a:t>What Is Zero Padding?</a:t>
            </a:r>
          </a:p>
          <a:p>
            <a:pPr marL="342900" indent="-342900" algn="l">
              <a:buClr>
                <a:srgbClr val="0070C0"/>
              </a:buClr>
              <a:buSzPct val="80000"/>
              <a:buFont typeface="Wingdings" pitchFamily="2" charset="2"/>
              <a:buChar char="u"/>
            </a:pPr>
            <a:r>
              <a:rPr lang="en-US" sz="1800" dirty="0">
                <a:solidFill>
                  <a:schemeClr val="tx1"/>
                </a:solidFill>
              </a:rPr>
              <a:t>We now know what issues zero padding combats against, but what actually is it?</a:t>
            </a:r>
          </a:p>
          <a:p>
            <a:pPr marL="342900" indent="-342900" algn="l">
              <a:buClr>
                <a:srgbClr val="0070C0"/>
              </a:buClr>
              <a:buSzPct val="80000"/>
              <a:buFont typeface="Wingdings" pitchFamily="2" charset="2"/>
              <a:buChar char="u"/>
            </a:pPr>
            <a:r>
              <a:rPr lang="en-US" sz="1800" dirty="0">
                <a:solidFill>
                  <a:schemeClr val="tx1"/>
                </a:solidFill>
              </a:rPr>
              <a:t>Zero padding occurs when we add a border of pixels all with value zero around the edges of the input images. </a:t>
            </a:r>
          </a:p>
          <a:p>
            <a:pPr marL="342900" indent="-342900" algn="l">
              <a:buClr>
                <a:srgbClr val="0070C0"/>
              </a:buClr>
              <a:buSzPct val="80000"/>
              <a:buFont typeface="Wingdings" pitchFamily="2" charset="2"/>
              <a:buChar char="u"/>
            </a:pPr>
            <a:r>
              <a:rPr lang="en-US" sz="1800" dirty="0">
                <a:solidFill>
                  <a:schemeClr val="tx1"/>
                </a:solidFill>
              </a:rPr>
              <a:t>This adds kind of a </a:t>
            </a:r>
            <a:r>
              <a:rPr lang="en-US" sz="1800" i="1" dirty="0">
                <a:solidFill>
                  <a:schemeClr val="tx1"/>
                </a:solidFill>
              </a:rPr>
              <a:t>padding</a:t>
            </a:r>
            <a:r>
              <a:rPr lang="en-US" sz="1800" dirty="0">
                <a:solidFill>
                  <a:schemeClr val="tx1"/>
                </a:solidFill>
              </a:rPr>
              <a:t> of zeros around the outside of the image, hence the name </a:t>
            </a:r>
            <a:r>
              <a:rPr lang="en-US" sz="1800" i="1" dirty="0">
                <a:solidFill>
                  <a:schemeClr val="tx1"/>
                </a:solidFill>
              </a:rPr>
              <a:t>zero padding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Going back to our small example from earlier, if we pad our input with a border of zero valued pixels, let’s see what the resulting output size will be after convolving our input.</a:t>
            </a:r>
          </a:p>
          <a:p>
            <a:pPr algn="l"/>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996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44318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 To The Rescue</a:t>
            </a:r>
          </a:p>
          <a:p>
            <a:pPr marL="342900" indent="-342900" algn="l">
              <a:buClr>
                <a:srgbClr val="0070C0"/>
              </a:buClr>
              <a:buSzPct val="80000"/>
              <a:buFont typeface="Wingdings" pitchFamily="2" charset="2"/>
              <a:buChar char="u"/>
            </a:pPr>
            <a:r>
              <a:rPr lang="en-US" sz="1800" i="1" dirty="0">
                <a:solidFill>
                  <a:schemeClr val="tx1"/>
                </a:solidFill>
              </a:rPr>
              <a:t>Zero padding</a:t>
            </a:r>
            <a:r>
              <a:rPr lang="en-US" sz="1800" dirty="0">
                <a:solidFill>
                  <a:schemeClr val="tx1"/>
                </a:solidFill>
              </a:rPr>
              <a:t> is a technique that allows us to preserve the original input size.</a:t>
            </a:r>
          </a:p>
          <a:p>
            <a:pPr marL="342900" indent="-342900" algn="l">
              <a:buClr>
                <a:srgbClr val="0070C0"/>
              </a:buClr>
              <a:buSzPct val="80000"/>
              <a:buFont typeface="Wingdings" pitchFamily="2" charset="2"/>
              <a:buChar char="u"/>
            </a:pPr>
            <a:r>
              <a:rPr lang="en-US" sz="1800" dirty="0">
                <a:solidFill>
                  <a:schemeClr val="tx1"/>
                </a:solidFill>
              </a:rPr>
              <a:t>This is something that we specify on a per-convolutional layer basis.</a:t>
            </a:r>
          </a:p>
          <a:p>
            <a:pPr marL="342900" indent="-342900" algn="l">
              <a:buClr>
                <a:srgbClr val="0070C0"/>
              </a:buClr>
              <a:buSzPct val="80000"/>
              <a:buFont typeface="Wingdings" pitchFamily="2" charset="2"/>
              <a:buChar char="u"/>
            </a:pPr>
            <a:r>
              <a:rPr lang="en-US" sz="1800" dirty="0">
                <a:solidFill>
                  <a:schemeClr val="tx1"/>
                </a:solidFill>
              </a:rPr>
              <a:t>With each convolutional layer, just as we define how many filters to have and the size of the filters, we can also specify whether or not to use padding.</a:t>
            </a:r>
          </a:p>
          <a:p>
            <a:pPr marL="342900" indent="-342900" algn="l">
              <a:buClr>
                <a:srgbClr val="0070C0"/>
              </a:buClr>
              <a:buSzPct val="80000"/>
              <a:buFont typeface="Wingdings" pitchFamily="2" charset="2"/>
              <a:buChar char="u"/>
            </a:pPr>
            <a:r>
              <a:rPr lang="en-US" sz="1800" b="1" dirty="0">
                <a:solidFill>
                  <a:schemeClr val="tx1"/>
                </a:solidFill>
              </a:rPr>
              <a:t>What Is Zero Padding?</a:t>
            </a:r>
          </a:p>
          <a:p>
            <a:pPr marL="342900" indent="-342900" algn="l">
              <a:buClr>
                <a:srgbClr val="0070C0"/>
              </a:buClr>
              <a:buSzPct val="80000"/>
              <a:buFont typeface="Wingdings" pitchFamily="2" charset="2"/>
              <a:buChar char="u"/>
            </a:pPr>
            <a:r>
              <a:rPr lang="en-US" sz="1800" dirty="0">
                <a:solidFill>
                  <a:schemeClr val="tx1"/>
                </a:solidFill>
              </a:rPr>
              <a:t>We now know what issues zero padding combats against, but what actually is it?</a:t>
            </a:r>
          </a:p>
          <a:p>
            <a:pPr marL="342900" indent="-342900" algn="l">
              <a:buClr>
                <a:srgbClr val="0070C0"/>
              </a:buClr>
              <a:buSzPct val="80000"/>
              <a:buFont typeface="Wingdings" pitchFamily="2" charset="2"/>
              <a:buChar char="u"/>
            </a:pPr>
            <a:r>
              <a:rPr lang="en-US" sz="1800" dirty="0">
                <a:solidFill>
                  <a:schemeClr val="tx1"/>
                </a:solidFill>
              </a:rPr>
              <a:t>Zero padding occurs when we add a border of pixels all with value zero around the edges of the input images. </a:t>
            </a:r>
          </a:p>
          <a:p>
            <a:pPr marL="342900" indent="-342900" algn="l">
              <a:buClr>
                <a:srgbClr val="0070C0"/>
              </a:buClr>
              <a:buSzPct val="80000"/>
              <a:buFont typeface="Wingdings" pitchFamily="2" charset="2"/>
              <a:buChar char="u"/>
            </a:pPr>
            <a:r>
              <a:rPr lang="en-US" sz="1800" dirty="0">
                <a:solidFill>
                  <a:schemeClr val="tx1"/>
                </a:solidFill>
              </a:rPr>
              <a:t>This adds kind of a </a:t>
            </a:r>
            <a:r>
              <a:rPr lang="en-US" sz="1800" i="1" dirty="0">
                <a:solidFill>
                  <a:schemeClr val="tx1"/>
                </a:solidFill>
              </a:rPr>
              <a:t>padding</a:t>
            </a:r>
            <a:r>
              <a:rPr lang="en-US" sz="1800" dirty="0">
                <a:solidFill>
                  <a:schemeClr val="tx1"/>
                </a:solidFill>
              </a:rPr>
              <a:t> of zeros around the outside of the image, hence the name </a:t>
            </a:r>
            <a:r>
              <a:rPr lang="en-US" sz="1800" i="1" dirty="0">
                <a:solidFill>
                  <a:schemeClr val="tx1"/>
                </a:solidFill>
              </a:rPr>
              <a:t>zero padding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Going back to our small example from earlier, if we pad our input with a border of zero valued pixels, let’s see what the resulting output size will be after convolving our input.</a:t>
            </a:r>
          </a:p>
          <a:p>
            <a:pPr algn="l"/>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241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2"/>
            <a:ext cx="8352928"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 To The Rescue</a:t>
            </a:r>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DD18758-555E-4415-8348-ADDA5E4711F9}"/>
              </a:ext>
            </a:extLst>
          </p:cNvPr>
          <p:cNvPicPr>
            <a:picLocks noChangeAspect="1"/>
          </p:cNvPicPr>
          <p:nvPr/>
        </p:nvPicPr>
        <p:blipFill>
          <a:blip r:embed="rId3"/>
          <a:stretch>
            <a:fillRect/>
          </a:stretch>
        </p:blipFill>
        <p:spPr>
          <a:xfrm>
            <a:off x="1115616" y="1894252"/>
            <a:ext cx="6781800" cy="3943350"/>
          </a:xfrm>
          <a:prstGeom prst="rect">
            <a:avLst/>
          </a:prstGeom>
          <a:ln>
            <a:solidFill>
              <a:srgbClr val="C00000"/>
            </a:solidFill>
          </a:ln>
        </p:spPr>
      </p:pic>
    </p:spTree>
    <p:extLst>
      <p:ext uri="{BB962C8B-B14F-4D97-AF65-F5344CB8AC3E}">
        <p14:creationId xmlns:p14="http://schemas.microsoft.com/office/powerpoint/2010/main" val="228558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349577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 To The Rescue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see that our output size is indeed </a:t>
            </a:r>
            <a:r>
              <a:rPr lang="en-US" altLang="en-US" sz="1800" dirty="0">
                <a:solidFill>
                  <a:srgbClr val="E83E8C"/>
                </a:solidFill>
                <a:latin typeface="SFMono-Regular"/>
              </a:rPr>
              <a:t>4 x 4</a:t>
            </a:r>
            <a:r>
              <a:rPr lang="en-US" altLang="en-US" sz="1800" dirty="0">
                <a:solidFill>
                  <a:srgbClr val="333333"/>
                </a:solidFill>
                <a:latin typeface="-apple-system"/>
              </a:rPr>
              <a:t>, maintaining the original input size.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Now, sometimes we may need to add more than a border that’s only a single pixel thick.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Sometimes we may need to add something like a double border or triple border of zeros to maintain the original size of the input.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just going to depend on the size of the input and the size of the filters.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good thing is that most neural network APIs figure the size of the border out for us.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All we have to do is just specify whether or not we actually want to use padding in our convolutional layers.</a:t>
            </a:r>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3992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299171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Valid And Same Padding</a:t>
            </a:r>
          </a:p>
          <a:p>
            <a:pPr marL="342900" indent="-342900" algn="l">
              <a:buClr>
                <a:srgbClr val="0070C0"/>
              </a:buClr>
              <a:buSzPct val="80000"/>
              <a:buFont typeface="Wingdings" pitchFamily="2" charset="2"/>
              <a:buChar char="u"/>
            </a:pPr>
            <a:r>
              <a:rPr lang="en-US" sz="1800" dirty="0">
                <a:solidFill>
                  <a:schemeClr val="tx1"/>
                </a:solidFill>
              </a:rPr>
              <a:t>There are two categories of padding. </a:t>
            </a:r>
          </a:p>
          <a:p>
            <a:pPr marL="342900" indent="-342900" algn="l">
              <a:buClr>
                <a:srgbClr val="0070C0"/>
              </a:buClr>
              <a:buSzPct val="80000"/>
              <a:buFont typeface="Wingdings" pitchFamily="2" charset="2"/>
              <a:buChar char="u"/>
            </a:pPr>
            <a:r>
              <a:rPr lang="en-US" sz="1800" dirty="0">
                <a:solidFill>
                  <a:schemeClr val="tx1"/>
                </a:solidFill>
              </a:rPr>
              <a:t>One is referred to by the name </a:t>
            </a:r>
            <a:r>
              <a:rPr lang="en-US" sz="1800" i="1" dirty="0">
                <a:solidFill>
                  <a:schemeClr val="tx1"/>
                </a:solidFill>
              </a:rPr>
              <a:t>valid</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This just means </a:t>
            </a:r>
            <a:r>
              <a:rPr lang="en-US" sz="1800" i="1" dirty="0">
                <a:solidFill>
                  <a:schemeClr val="tx1"/>
                </a:solidFill>
              </a:rPr>
              <a:t>no padding</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If we specify valid padding, that means our convolutional layer is not going to pad at all, and our input size won’t be maintained.</a:t>
            </a:r>
          </a:p>
          <a:p>
            <a:pPr marL="342900" indent="-342900" algn="l">
              <a:buClr>
                <a:srgbClr val="0070C0"/>
              </a:buClr>
              <a:buSzPct val="80000"/>
              <a:buFont typeface="Wingdings" pitchFamily="2" charset="2"/>
              <a:buChar char="u"/>
            </a:pPr>
            <a:r>
              <a:rPr lang="en-US" sz="1800" dirty="0">
                <a:solidFill>
                  <a:schemeClr val="tx1"/>
                </a:solidFill>
              </a:rPr>
              <a:t>The other type of padding is called </a:t>
            </a:r>
            <a:r>
              <a:rPr lang="en-US" sz="1800" i="1" dirty="0">
                <a:solidFill>
                  <a:schemeClr val="tx1"/>
                </a:solidFill>
              </a:rPr>
              <a:t>same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This means that we want to pad the original input before we convolve it so that the output size is the </a:t>
            </a:r>
            <a:r>
              <a:rPr lang="en-US" sz="1800" i="1" dirty="0">
                <a:solidFill>
                  <a:schemeClr val="tx1"/>
                </a:solidFill>
              </a:rPr>
              <a:t>same size</a:t>
            </a:r>
            <a:r>
              <a:rPr lang="en-US" sz="1800" dirty="0">
                <a:solidFill>
                  <a:schemeClr val="tx1"/>
                </a:solidFill>
              </a:rPr>
              <a:t> as the input size.</a:t>
            </a:r>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ABC8188-480C-4870-9532-ED44DBFBFE31}"/>
              </a:ext>
            </a:extLst>
          </p:cNvPr>
          <p:cNvPicPr>
            <a:picLocks noChangeAspect="1"/>
          </p:cNvPicPr>
          <p:nvPr/>
        </p:nvPicPr>
        <p:blipFill>
          <a:blip r:embed="rId3"/>
          <a:stretch>
            <a:fillRect/>
          </a:stretch>
        </p:blipFill>
        <p:spPr>
          <a:xfrm>
            <a:off x="1187624" y="4469733"/>
            <a:ext cx="6296025" cy="1114425"/>
          </a:xfrm>
          <a:prstGeom prst="rect">
            <a:avLst/>
          </a:prstGeom>
          <a:ln>
            <a:solidFill>
              <a:srgbClr val="C00000"/>
            </a:solidFill>
          </a:ln>
        </p:spPr>
      </p:pic>
    </p:spTree>
    <p:extLst>
      <p:ext uri="{BB962C8B-B14F-4D97-AF65-F5344CB8AC3E}">
        <p14:creationId xmlns:p14="http://schemas.microsoft.com/office/powerpoint/2010/main" val="303104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3600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br>
              <a:rPr lang="en-US" sz="1800" dirty="0">
                <a:solidFill>
                  <a:schemeClr val="tx1"/>
                </a:solidFill>
              </a:rPr>
            </a:b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C8F305FE-0F8D-4000-9269-20B18224243F}"/>
              </a:ext>
            </a:extLst>
          </p:cNvPr>
          <p:cNvPicPr>
            <a:picLocks noChangeAspect="1"/>
          </p:cNvPicPr>
          <p:nvPr/>
        </p:nvPicPr>
        <p:blipFill>
          <a:blip r:embed="rId3"/>
          <a:stretch>
            <a:fillRect/>
          </a:stretch>
        </p:blipFill>
        <p:spPr>
          <a:xfrm>
            <a:off x="1043608" y="1794244"/>
            <a:ext cx="6819900" cy="3762375"/>
          </a:xfrm>
          <a:prstGeom prst="rect">
            <a:avLst/>
          </a:prstGeom>
          <a:ln>
            <a:solidFill>
              <a:srgbClr val="C00000"/>
            </a:solidFill>
          </a:ln>
        </p:spPr>
      </p:pic>
    </p:spTree>
    <p:extLst>
      <p:ext uri="{BB962C8B-B14F-4D97-AF65-F5344CB8AC3E}">
        <p14:creationId xmlns:p14="http://schemas.microsoft.com/office/powerpoint/2010/main" val="107245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0"/>
            <a:ext cx="8352928" cy="49359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It has a dense layer, then </a:t>
            </a:r>
            <a:r>
              <a:rPr lang="en-US" altLang="en-US" sz="1800" dirty="0">
                <a:solidFill>
                  <a:srgbClr val="E83E8C"/>
                </a:solidFill>
                <a:latin typeface="SFMono-Regular"/>
              </a:rPr>
              <a:t>3</a:t>
            </a:r>
            <a:r>
              <a:rPr lang="en-US" altLang="en-US" sz="1800" dirty="0">
                <a:solidFill>
                  <a:srgbClr val="333333"/>
                </a:solidFill>
                <a:latin typeface="-apple-system"/>
              </a:rPr>
              <a:t> convolutional layers followed by a dense output layer.</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We’ve specified that the input size of the images that are coming into this CNN is </a:t>
            </a:r>
            <a:r>
              <a:rPr lang="en-US" altLang="en-US" sz="1800" dirty="0">
                <a:solidFill>
                  <a:srgbClr val="E83E8C"/>
                </a:solidFill>
                <a:latin typeface="SFMono-Regular"/>
              </a:rPr>
              <a:t>20 x 20</a:t>
            </a:r>
            <a:r>
              <a:rPr lang="en-US" altLang="en-US" sz="1800" dirty="0">
                <a:solidFill>
                  <a:srgbClr val="333333"/>
                </a:solidFill>
                <a:latin typeface="-apple-system"/>
              </a:rPr>
              <a:t>, and our first convolutional layer has a filter size of </a:t>
            </a:r>
            <a:r>
              <a:rPr lang="en-US" altLang="en-US" sz="1800" dirty="0">
                <a:solidFill>
                  <a:srgbClr val="E83E8C"/>
                </a:solidFill>
                <a:latin typeface="SFMono-Regular"/>
              </a:rPr>
              <a:t>3 x 3</a:t>
            </a:r>
            <a:r>
              <a:rPr lang="en-US" altLang="en-US" sz="1800" dirty="0">
                <a:solidFill>
                  <a:srgbClr val="333333"/>
                </a:solidFill>
                <a:latin typeface="-apple-system"/>
              </a:rPr>
              <a:t>, which is specified in </a:t>
            </a:r>
            <a:r>
              <a:rPr lang="en-US" altLang="en-US" sz="1800" dirty="0" err="1">
                <a:solidFill>
                  <a:srgbClr val="333333"/>
                </a:solidFill>
                <a:latin typeface="-apple-system"/>
              </a:rPr>
              <a:t>Keras</a:t>
            </a:r>
            <a:r>
              <a:rPr lang="en-US" altLang="en-US" sz="1800" dirty="0">
                <a:solidFill>
                  <a:srgbClr val="333333"/>
                </a:solidFill>
                <a:latin typeface="-apple-system"/>
              </a:rPr>
              <a:t> with the </a:t>
            </a:r>
            <a:r>
              <a:rPr lang="en-US" altLang="en-US" sz="1800" dirty="0" err="1">
                <a:solidFill>
                  <a:srgbClr val="E83E8C"/>
                </a:solidFill>
                <a:latin typeface="SFMono-Regular"/>
              </a:rPr>
              <a:t>kernel_size</a:t>
            </a:r>
            <a:r>
              <a:rPr lang="en-US" altLang="en-US" sz="1800" dirty="0">
                <a:solidFill>
                  <a:srgbClr val="333333"/>
                </a:solidFill>
                <a:latin typeface="-apple-system"/>
              </a:rPr>
              <a:t> parameter.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Then, the second conv layer specifies size </a:t>
            </a:r>
            <a:r>
              <a:rPr lang="en-US" altLang="en-US" sz="1800" dirty="0">
                <a:solidFill>
                  <a:srgbClr val="E83E8C"/>
                </a:solidFill>
                <a:latin typeface="SFMono-Regular"/>
              </a:rPr>
              <a:t>5 x 5</a:t>
            </a:r>
            <a:r>
              <a:rPr lang="en-US" altLang="en-US" sz="1800" dirty="0">
                <a:solidFill>
                  <a:srgbClr val="333333"/>
                </a:solidFill>
                <a:latin typeface="-apple-system"/>
              </a:rPr>
              <a:t>, and the third, </a:t>
            </a:r>
            <a:r>
              <a:rPr lang="en-US" altLang="en-US" sz="1800" dirty="0">
                <a:solidFill>
                  <a:srgbClr val="E83E8C"/>
                </a:solidFill>
                <a:latin typeface="SFMono-Regular"/>
              </a:rPr>
              <a:t>7 x 7</a:t>
            </a:r>
            <a:r>
              <a:rPr lang="en-US" altLang="en-US" sz="1800" dirty="0">
                <a:solidFill>
                  <a:srgbClr val="333333"/>
                </a:solidFill>
                <a:latin typeface="-apple-system"/>
              </a:rPr>
              <a: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With this model, we’re specifying the parameter called </a:t>
            </a:r>
            <a:r>
              <a:rPr lang="en-US" altLang="en-US" sz="1800" dirty="0">
                <a:solidFill>
                  <a:srgbClr val="E83E8C"/>
                </a:solidFill>
                <a:latin typeface="SFMono-Regular"/>
              </a:rPr>
              <a:t>padding</a:t>
            </a:r>
            <a:r>
              <a:rPr lang="en-US" altLang="en-US" sz="1800" dirty="0">
                <a:solidFill>
                  <a:srgbClr val="333333"/>
                </a:solidFill>
                <a:latin typeface="-apple-system"/>
              </a:rPr>
              <a:t> for each convolutional layer.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We’re setting this parameter equal to the string </a:t>
            </a:r>
            <a:r>
              <a:rPr lang="en-US" altLang="en-US" sz="1800" dirty="0">
                <a:solidFill>
                  <a:srgbClr val="E83E8C"/>
                </a:solidFill>
                <a:latin typeface="SFMono-Regular"/>
              </a:rPr>
              <a:t>'valid'</a:t>
            </a:r>
            <a:r>
              <a:rPr lang="en-US" altLang="en-US" sz="1800" dirty="0">
                <a:solidFill>
                  <a:srgbClr val="333333"/>
                </a:solidFill>
                <a:latin typeface="-apple-system"/>
              </a:rPr>
              <a:t>. Remember from earlier that, valid padding means no padding.</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actually the default for convolutional layers in </a:t>
            </a:r>
            <a:r>
              <a:rPr lang="en-US" altLang="en-US" sz="1800" dirty="0" err="1">
                <a:solidFill>
                  <a:srgbClr val="333333"/>
                </a:solidFill>
                <a:latin typeface="-apple-system"/>
              </a:rPr>
              <a:t>Keras</a:t>
            </a:r>
            <a:r>
              <a:rPr lang="en-US" altLang="en-US" sz="1800" dirty="0">
                <a:solidFill>
                  <a:srgbClr val="333333"/>
                </a:solidFill>
                <a:latin typeface="-apple-system"/>
              </a:rPr>
              <a:t>, so if we don’t specify this parameter, it’s going to default to valid padding.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Since we’re using valid padding here, we expect the dimension of our output from each of these convolutional layers to decrease.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check.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is the summary of this model.</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131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27766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sz="1800" dirty="0">
                <a:solidFill>
                  <a:schemeClr val="tx1"/>
                </a:solidFill>
              </a:rPr>
              <a:t>Why do we need Zero Padding?</a:t>
            </a:r>
          </a:p>
          <a:p>
            <a:pPr marL="342900" indent="-342900" algn="l">
              <a:buClr>
                <a:srgbClr val="0070C0"/>
              </a:buClr>
              <a:buSzPct val="80000"/>
              <a:buFont typeface="Wingdings" pitchFamily="2" charset="2"/>
              <a:buChar char="u"/>
            </a:pPr>
            <a:r>
              <a:rPr lang="en-US" sz="1800" b="1" dirty="0">
                <a:solidFill>
                  <a:schemeClr val="tx1"/>
                </a:solidFill>
              </a:rPr>
              <a:t>Convolutions Reduce Channel Dimensions</a:t>
            </a:r>
          </a:p>
          <a:p>
            <a:pPr marL="342900" indent="-342900" algn="l">
              <a:buClr>
                <a:srgbClr val="0070C0"/>
              </a:buClr>
              <a:buSzPct val="80000"/>
              <a:buFont typeface="Wingdings" pitchFamily="2" charset="2"/>
              <a:buChar char="u"/>
            </a:pPr>
            <a:r>
              <a:rPr lang="en-US" sz="1800" dirty="0">
                <a:solidFill>
                  <a:schemeClr val="tx1"/>
                </a:solidFill>
              </a:rPr>
              <a:t>When a filter convolves a given input channel, it gives us an output channel. </a:t>
            </a:r>
          </a:p>
          <a:p>
            <a:pPr marL="342900" indent="-342900" algn="l">
              <a:buClr>
                <a:srgbClr val="0070C0"/>
              </a:buClr>
              <a:buSzPct val="80000"/>
              <a:buFont typeface="Wingdings" pitchFamily="2" charset="2"/>
              <a:buChar char="u"/>
            </a:pPr>
            <a:r>
              <a:rPr lang="en-US" sz="1800" dirty="0">
                <a:solidFill>
                  <a:schemeClr val="tx1"/>
                </a:solidFill>
              </a:rPr>
              <a:t>This output channel is a matrix of pixels with the values that were computed during the convolutions that occurred on the input channel.</a:t>
            </a:r>
          </a:p>
          <a:p>
            <a:pPr marL="342900" indent="-342900" algn="l">
              <a:buClr>
                <a:srgbClr val="0070C0"/>
              </a:buClr>
              <a:buSzPct val="80000"/>
              <a:buFont typeface="Wingdings" pitchFamily="2" charset="2"/>
              <a:buChar char="u"/>
            </a:pPr>
            <a:r>
              <a:rPr lang="en-US" sz="1800" dirty="0">
                <a:solidFill>
                  <a:schemeClr val="tx1"/>
                </a:solidFill>
              </a:rPr>
              <a:t>When this happens, the dimensions of our image are reduced.</a:t>
            </a:r>
          </a:p>
          <a:p>
            <a:pPr marL="342900" indent="-342900" algn="l">
              <a:buClr>
                <a:srgbClr val="0070C0"/>
              </a:buClr>
              <a:buSzPct val="80000"/>
              <a:buFont typeface="Wingdings" pitchFamily="2" charset="2"/>
              <a:buChar char="u"/>
            </a:pPr>
            <a:r>
              <a:rPr lang="en-US" sz="1800" dirty="0">
                <a:solidFill>
                  <a:schemeClr val="tx1"/>
                </a:solidFill>
              </a:rPr>
              <a:t>Image dimension are reduced.</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30480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221774D8-7840-4194-909A-7E2D3D30A0AF}"/>
              </a:ext>
            </a:extLst>
          </p:cNvPr>
          <p:cNvPicPr>
            <a:picLocks noChangeAspect="1"/>
          </p:cNvPicPr>
          <p:nvPr/>
        </p:nvPicPr>
        <p:blipFill>
          <a:blip r:embed="rId3"/>
          <a:stretch>
            <a:fillRect/>
          </a:stretch>
        </p:blipFill>
        <p:spPr>
          <a:xfrm>
            <a:off x="1413407" y="1689560"/>
            <a:ext cx="6172200" cy="4514850"/>
          </a:xfrm>
          <a:prstGeom prst="rect">
            <a:avLst/>
          </a:prstGeom>
          <a:ln>
            <a:solidFill>
              <a:srgbClr val="C00000"/>
            </a:solidFill>
          </a:ln>
        </p:spPr>
      </p:pic>
    </p:spTree>
    <p:extLst>
      <p:ext uri="{BB962C8B-B14F-4D97-AF65-F5344CB8AC3E}">
        <p14:creationId xmlns:p14="http://schemas.microsoft.com/office/powerpoint/2010/main" val="50656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0"/>
            <a:ext cx="8352928" cy="291970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see the output shape of each layer in the second column.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first two integers specify the dimension of the output in height and width. Starting with our first layer, we see our output size is the original size of our input, </a:t>
            </a:r>
            <a:r>
              <a:rPr lang="en-US" altLang="en-US" sz="1800" dirty="0">
                <a:solidFill>
                  <a:srgbClr val="E83E8C"/>
                </a:solidFill>
                <a:latin typeface="SFMono-Regular"/>
              </a:rPr>
              <a:t>20 x 20</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Once we get to the output of our first convolutional layer, the dimensions decrease to </a:t>
            </a:r>
            <a:r>
              <a:rPr lang="en-US" altLang="en-US" sz="1800" dirty="0">
                <a:solidFill>
                  <a:srgbClr val="E83E8C"/>
                </a:solidFill>
                <a:latin typeface="SFMono-Regular"/>
              </a:rPr>
              <a:t>18 x 18</a:t>
            </a:r>
            <a:r>
              <a:rPr lang="en-US" altLang="en-US" sz="1800" dirty="0">
                <a:solidFill>
                  <a:srgbClr val="333333"/>
                </a:solidFill>
                <a:latin typeface="-apple-system"/>
              </a:rPr>
              <a:t>, and again at the next layer, it decreases to </a:t>
            </a:r>
            <a:r>
              <a:rPr lang="en-US" altLang="en-US" sz="1800" dirty="0">
                <a:solidFill>
                  <a:srgbClr val="E83E8C"/>
                </a:solidFill>
                <a:latin typeface="SFMono-Regular"/>
              </a:rPr>
              <a:t>14 x 14</a:t>
            </a:r>
            <a:r>
              <a:rPr lang="en-US" altLang="en-US" sz="1800" dirty="0">
                <a:solidFill>
                  <a:srgbClr val="333333"/>
                </a:solidFill>
                <a:latin typeface="-apple-system"/>
              </a:rPr>
              <a:t>, and finally, at the last convolutional layer, it decreases to </a:t>
            </a:r>
            <a:r>
              <a:rPr lang="en-US" altLang="en-US" sz="1800" dirty="0">
                <a:solidFill>
                  <a:srgbClr val="E83E8C"/>
                </a:solidFill>
                <a:latin typeface="SFMono-Regular"/>
              </a:rPr>
              <a:t>8 x 8</a:t>
            </a:r>
            <a:r>
              <a:rPr lang="en-US" altLang="en-US" sz="1800" dirty="0">
                <a:solidFill>
                  <a:srgbClr val="333333"/>
                </a:solidFill>
                <a:latin typeface="-apple-system"/>
              </a:rPr>
              <a: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So, we start with </a:t>
            </a:r>
            <a:r>
              <a:rPr lang="en-US" altLang="en-US" sz="1800" dirty="0">
                <a:solidFill>
                  <a:srgbClr val="E83E8C"/>
                </a:solidFill>
                <a:latin typeface="SFMono-Regular"/>
              </a:rPr>
              <a:t>20 x 20</a:t>
            </a:r>
            <a:r>
              <a:rPr lang="en-US" altLang="en-US" sz="1800" dirty="0">
                <a:solidFill>
                  <a:srgbClr val="333333"/>
                </a:solidFill>
                <a:latin typeface="-apple-system"/>
              </a:rPr>
              <a:t> and end up with </a:t>
            </a:r>
            <a:r>
              <a:rPr lang="en-US" altLang="en-US" sz="1800" dirty="0">
                <a:solidFill>
                  <a:srgbClr val="E83E8C"/>
                </a:solidFill>
                <a:latin typeface="SFMono-Regular"/>
              </a:rPr>
              <a:t>8 x 8</a:t>
            </a:r>
            <a:r>
              <a:rPr lang="en-US" altLang="en-US" sz="1800" dirty="0">
                <a:solidFill>
                  <a:srgbClr val="333333"/>
                </a:solidFill>
                <a:latin typeface="-apple-system"/>
              </a:rPr>
              <a:t> when it’s all done and over with.</a:t>
            </a:r>
            <a:r>
              <a:rPr lang="en-US" altLang="en-US" sz="1800" dirty="0">
                <a:solidFill>
                  <a:schemeClr val="tx1"/>
                </a:solidFill>
              </a:rPr>
              <a:t> </a:t>
            </a:r>
            <a:endParaRPr lang="en-US" altLang="en-US" sz="1800" dirty="0">
              <a:solidFill>
                <a:srgbClr val="333333"/>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3180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0"/>
            <a:ext cx="8352928" cy="7427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r>
              <a:rPr lang="en-US" sz="1800" dirty="0">
                <a:solidFill>
                  <a:schemeClr val="tx1"/>
                </a:solidFill>
              </a:rPr>
              <a:t>On the contrary, now, we can create a second model.</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CC8EFDAB-3981-411C-9869-3966D80468D7}"/>
              </a:ext>
            </a:extLst>
          </p:cNvPr>
          <p:cNvPicPr>
            <a:picLocks noChangeAspect="1"/>
          </p:cNvPicPr>
          <p:nvPr/>
        </p:nvPicPr>
        <p:blipFill>
          <a:blip r:embed="rId3"/>
          <a:stretch>
            <a:fillRect/>
          </a:stretch>
        </p:blipFill>
        <p:spPr>
          <a:xfrm>
            <a:off x="952500" y="2263969"/>
            <a:ext cx="6629400" cy="1819275"/>
          </a:xfrm>
          <a:prstGeom prst="rect">
            <a:avLst/>
          </a:prstGeom>
          <a:ln>
            <a:solidFill>
              <a:srgbClr val="C00000"/>
            </a:solidFill>
          </a:ln>
        </p:spPr>
      </p:pic>
    </p:spTree>
    <p:extLst>
      <p:ext uri="{BB962C8B-B14F-4D97-AF65-F5344CB8AC3E}">
        <p14:creationId xmlns:p14="http://schemas.microsoft.com/office/powerpoint/2010/main" val="397338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0"/>
            <a:ext cx="8352928" cy="19836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one is an exact replica of the first, except that we’ve specified </a:t>
            </a:r>
            <a:r>
              <a:rPr lang="en-US" altLang="en-US" sz="1800" dirty="0">
                <a:solidFill>
                  <a:srgbClr val="E83E8C"/>
                </a:solidFill>
                <a:latin typeface="SFMono-Regular"/>
              </a:rPr>
              <a:t>same</a:t>
            </a:r>
            <a:r>
              <a:rPr lang="en-US" altLang="en-US" sz="1800" dirty="0">
                <a:solidFill>
                  <a:srgbClr val="333333"/>
                </a:solidFill>
                <a:latin typeface="-apple-system"/>
              </a:rPr>
              <a:t> padding for each of the convolutional layers.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Recall from earlier that same padding means we want to pad the original input before we convolve it so that the output size is the same size as the input size.</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look at the summary of this model.</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06C3A466-A815-456E-8778-8D4584963623}"/>
              </a:ext>
            </a:extLst>
          </p:cNvPr>
          <p:cNvPicPr>
            <a:picLocks noChangeAspect="1"/>
          </p:cNvPicPr>
          <p:nvPr/>
        </p:nvPicPr>
        <p:blipFill>
          <a:blip r:embed="rId3"/>
          <a:stretch>
            <a:fillRect/>
          </a:stretch>
        </p:blipFill>
        <p:spPr>
          <a:xfrm>
            <a:off x="1960836" y="3282542"/>
            <a:ext cx="4592364" cy="3438933"/>
          </a:xfrm>
          <a:prstGeom prst="rect">
            <a:avLst/>
          </a:prstGeom>
          <a:ln>
            <a:solidFill>
              <a:srgbClr val="C00000"/>
            </a:solidFill>
          </a:ln>
        </p:spPr>
      </p:pic>
    </p:spTree>
    <p:extLst>
      <p:ext uri="{BB962C8B-B14F-4D97-AF65-F5344CB8AC3E}">
        <p14:creationId xmlns:p14="http://schemas.microsoft.com/office/powerpoint/2010/main" val="51767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0"/>
            <a:ext cx="8352928" cy="19836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err="1">
                <a:solidFill>
                  <a:schemeClr val="tx1"/>
                </a:solidFill>
              </a:rPr>
              <a:t>Keras</a:t>
            </a:r>
            <a:r>
              <a:rPr lang="en-US" sz="1800" b="1" dirty="0">
                <a:solidFill>
                  <a:schemeClr val="tx1"/>
                </a:solidFill>
              </a:rPr>
              <a:t> Code</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see again that we’re starting out with our input size of </a:t>
            </a:r>
            <a:r>
              <a:rPr lang="en-US" altLang="en-US" sz="1800" dirty="0">
                <a:solidFill>
                  <a:srgbClr val="E83E8C"/>
                </a:solidFill>
                <a:latin typeface="SFMono-Regular"/>
              </a:rPr>
              <a:t>20 x 20</a:t>
            </a:r>
            <a:r>
              <a:rPr lang="en-US" altLang="en-US" sz="1800" dirty="0">
                <a:solidFill>
                  <a:srgbClr val="333333"/>
                </a:solidFill>
                <a:latin typeface="-apple-system"/>
              </a:rPr>
              <a:t>, and if we look at the output shape for each of the convolutional layers, we see that the layers do indeed maintain the original input size now.</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is why we call this type of padding same padding.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Same padding keeps the input dimensions the same.</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702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21.1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7" name="Picture 6">
            <a:extLst>
              <a:ext uri="{FF2B5EF4-FFF2-40B4-BE49-F238E27FC236}">
                <a16:creationId xmlns:a16="http://schemas.microsoft.com/office/drawing/2014/main" id="{4A5A09B2-BC18-41B9-97ED-B35DB47FEA0B}"/>
              </a:ext>
            </a:extLst>
          </p:cNvPr>
          <p:cNvPicPr>
            <a:picLocks noChangeAspect="1"/>
          </p:cNvPicPr>
          <p:nvPr/>
        </p:nvPicPr>
        <p:blipFill>
          <a:blip r:embed="rId3"/>
          <a:stretch>
            <a:fillRect/>
          </a:stretch>
        </p:blipFill>
        <p:spPr>
          <a:xfrm>
            <a:off x="1823263" y="1228688"/>
            <a:ext cx="6810375" cy="448627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1912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check this out using the same image of a seven that we used in our previous post on CNNs.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Recall, we have a </a:t>
            </a:r>
            <a:r>
              <a:rPr lang="en-US" altLang="en-US" sz="1800" dirty="0">
                <a:solidFill>
                  <a:srgbClr val="E83E8C"/>
                </a:solidFill>
                <a:latin typeface="SFMono-Regular"/>
              </a:rPr>
              <a:t>28 x 28</a:t>
            </a:r>
            <a:r>
              <a:rPr lang="en-US" altLang="en-US" sz="1800" dirty="0">
                <a:solidFill>
                  <a:srgbClr val="333333"/>
                </a:solidFill>
                <a:latin typeface="-apple-system"/>
              </a:rPr>
              <a:t> matrix of the pixel values from an image of a </a:t>
            </a:r>
            <a:r>
              <a:rPr lang="en-US" altLang="en-US" sz="1800" dirty="0">
                <a:solidFill>
                  <a:srgbClr val="E83E8C"/>
                </a:solidFill>
                <a:latin typeface="SFMono-Regular"/>
              </a:rPr>
              <a:t>7</a:t>
            </a:r>
            <a:r>
              <a:rPr lang="en-US" altLang="en-US" sz="1800" dirty="0">
                <a:solidFill>
                  <a:srgbClr val="333333"/>
                </a:solidFill>
                <a:latin typeface="-apple-system"/>
              </a:rPr>
              <a:t> from the MNIST data set.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We'll use a </a:t>
            </a:r>
            <a:r>
              <a:rPr lang="en-US" altLang="en-US" sz="1800" dirty="0">
                <a:solidFill>
                  <a:srgbClr val="E83E8C"/>
                </a:solidFill>
                <a:latin typeface="SFMono-Regular"/>
              </a:rPr>
              <a:t>3 x 3</a:t>
            </a:r>
            <a:r>
              <a:rPr lang="en-US" altLang="en-US" sz="1800" dirty="0">
                <a:solidFill>
                  <a:srgbClr val="333333"/>
                </a:solidFill>
                <a:latin typeface="-apple-system"/>
              </a:rPr>
              <a:t> filter.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342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760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gives us the following the items: Input channel</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09AB7468-1E10-4E1C-B897-FAB24651B01D}"/>
              </a:ext>
            </a:extLst>
          </p:cNvPr>
          <p:cNvPicPr>
            <a:picLocks noChangeAspect="1"/>
          </p:cNvPicPr>
          <p:nvPr/>
        </p:nvPicPr>
        <p:blipFill>
          <a:blip r:embed="rId3"/>
          <a:stretch>
            <a:fillRect/>
          </a:stretch>
        </p:blipFill>
        <p:spPr>
          <a:xfrm>
            <a:off x="1448735" y="2158622"/>
            <a:ext cx="6171265" cy="4144754"/>
          </a:xfrm>
          <a:prstGeom prst="rect">
            <a:avLst/>
          </a:prstGeom>
          <a:ln>
            <a:solidFill>
              <a:srgbClr val="C00000"/>
            </a:solidFill>
          </a:ln>
        </p:spPr>
      </p:pic>
    </p:spTree>
    <p:extLst>
      <p:ext uri="{BB962C8B-B14F-4D97-AF65-F5344CB8AC3E}">
        <p14:creationId xmlns:p14="http://schemas.microsoft.com/office/powerpoint/2010/main" val="387461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760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gives us the following the items: Filter</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4BC75F4-B563-475C-8F85-63390545CCBA}"/>
              </a:ext>
            </a:extLst>
          </p:cNvPr>
          <p:cNvPicPr>
            <a:picLocks noChangeAspect="1"/>
          </p:cNvPicPr>
          <p:nvPr/>
        </p:nvPicPr>
        <p:blipFill>
          <a:blip r:embed="rId3"/>
          <a:stretch>
            <a:fillRect/>
          </a:stretch>
        </p:blipFill>
        <p:spPr>
          <a:xfrm>
            <a:off x="971600" y="2117711"/>
            <a:ext cx="6991350" cy="1400175"/>
          </a:xfrm>
          <a:prstGeom prst="rect">
            <a:avLst/>
          </a:prstGeom>
          <a:ln>
            <a:solidFill>
              <a:srgbClr val="C00000"/>
            </a:solidFill>
          </a:ln>
        </p:spPr>
      </p:pic>
    </p:spTree>
    <p:extLst>
      <p:ext uri="{BB962C8B-B14F-4D97-AF65-F5344CB8AC3E}">
        <p14:creationId xmlns:p14="http://schemas.microsoft.com/office/powerpoint/2010/main" val="140953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76037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gives us the following the items: Output</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465E1F82-E50F-4778-AF23-62E5196EBB6E}"/>
              </a:ext>
            </a:extLst>
          </p:cNvPr>
          <p:cNvPicPr>
            <a:picLocks noChangeAspect="1"/>
          </p:cNvPicPr>
          <p:nvPr/>
        </p:nvPicPr>
        <p:blipFill>
          <a:blip r:embed="rId3"/>
          <a:stretch>
            <a:fillRect/>
          </a:stretch>
        </p:blipFill>
        <p:spPr>
          <a:xfrm>
            <a:off x="1022623" y="2092558"/>
            <a:ext cx="7105650" cy="4352925"/>
          </a:xfrm>
          <a:prstGeom prst="rect">
            <a:avLst/>
          </a:prstGeom>
          <a:solidFill>
            <a:schemeClr val="accent2"/>
          </a:solidFill>
          <a:ln>
            <a:solidFill>
              <a:srgbClr val="C00000"/>
            </a:solidFill>
          </a:ln>
        </p:spPr>
      </p:pic>
    </p:spTree>
    <p:extLst>
      <p:ext uri="{BB962C8B-B14F-4D97-AF65-F5344CB8AC3E}">
        <p14:creationId xmlns:p14="http://schemas.microsoft.com/office/powerpoint/2010/main" val="132101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32086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see that the output is actually not the same size as the original input.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output size is </a:t>
            </a:r>
            <a:r>
              <a:rPr lang="en-US" altLang="en-US" sz="1800" dirty="0">
                <a:solidFill>
                  <a:srgbClr val="E83E8C"/>
                </a:solidFill>
                <a:latin typeface="SFMono-Regular"/>
              </a:rPr>
              <a:t>26 x 26</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Our original input channel was </a:t>
            </a:r>
            <a:r>
              <a:rPr lang="en-US" altLang="en-US" sz="1800" dirty="0">
                <a:solidFill>
                  <a:srgbClr val="E83E8C"/>
                </a:solidFill>
                <a:latin typeface="SFMono-Regular"/>
              </a:rPr>
              <a:t>28 x 28</a:t>
            </a:r>
            <a:r>
              <a:rPr lang="en-US" altLang="en-US" sz="1800" dirty="0">
                <a:solidFill>
                  <a:srgbClr val="333333"/>
                </a:solidFill>
                <a:latin typeface="-apple-system"/>
              </a:rPr>
              <a:t>, and now we have an output channel that has shrank in size to </a:t>
            </a:r>
            <a:r>
              <a:rPr lang="en-US" altLang="en-US" sz="1800" dirty="0">
                <a:solidFill>
                  <a:srgbClr val="E83E8C"/>
                </a:solidFill>
                <a:latin typeface="SFMono-Regular"/>
              </a:rPr>
              <a:t>26 x 26</a:t>
            </a:r>
            <a:r>
              <a:rPr lang="en-US" altLang="en-US" sz="1800" dirty="0">
                <a:solidFill>
                  <a:srgbClr val="333333"/>
                </a:solidFill>
                <a:latin typeface="-apple-system"/>
              </a:rPr>
              <a:t> after convolving the image.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Why is that?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With our </a:t>
            </a:r>
            <a:r>
              <a:rPr lang="en-US" altLang="en-US" sz="1800" dirty="0">
                <a:solidFill>
                  <a:srgbClr val="E83E8C"/>
                </a:solidFill>
                <a:latin typeface="SFMono-Regular"/>
              </a:rPr>
              <a:t>28 x 28</a:t>
            </a:r>
            <a:r>
              <a:rPr lang="en-US" altLang="en-US" sz="1800" dirty="0">
                <a:solidFill>
                  <a:srgbClr val="333333"/>
                </a:solidFill>
                <a:latin typeface="-apple-system"/>
              </a:rPr>
              <a:t> image, our </a:t>
            </a:r>
            <a:r>
              <a:rPr lang="en-US" altLang="en-US" sz="1800" dirty="0">
                <a:solidFill>
                  <a:srgbClr val="E83E8C"/>
                </a:solidFill>
                <a:latin typeface="SFMono-Regular"/>
              </a:rPr>
              <a:t>3 x 3</a:t>
            </a:r>
            <a:r>
              <a:rPr lang="en-US" altLang="en-US" sz="1800" dirty="0">
                <a:solidFill>
                  <a:srgbClr val="333333"/>
                </a:solidFill>
                <a:latin typeface="-apple-system"/>
              </a:rPr>
              <a:t> filter can only fit into </a:t>
            </a:r>
            <a:r>
              <a:rPr lang="en-US" altLang="en-US" sz="1800" dirty="0">
                <a:solidFill>
                  <a:srgbClr val="E83E8C"/>
                </a:solidFill>
                <a:latin typeface="SFMono-Regular"/>
              </a:rPr>
              <a:t>26 x 26</a:t>
            </a:r>
            <a:r>
              <a:rPr lang="en-US" altLang="en-US" sz="1800" dirty="0">
                <a:solidFill>
                  <a:srgbClr val="333333"/>
                </a:solidFill>
                <a:latin typeface="-apple-system"/>
              </a:rPr>
              <a:t> possible positions, not all </a:t>
            </a:r>
            <a:r>
              <a:rPr lang="en-US" altLang="en-US" sz="1800" dirty="0">
                <a:solidFill>
                  <a:srgbClr val="E83E8C"/>
                </a:solidFill>
                <a:latin typeface="SFMono-Regular"/>
              </a:rPr>
              <a:t>28 x 28</a:t>
            </a:r>
            <a:r>
              <a:rPr lang="en-US" altLang="en-US" sz="1800" dirty="0">
                <a:solidFill>
                  <a:srgbClr val="333333"/>
                </a:solidFill>
                <a:latin typeface="-apple-system"/>
              </a:rPr>
              <a:t>.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Given this, we get the resulting </a:t>
            </a:r>
            <a:r>
              <a:rPr lang="en-US" altLang="en-US" sz="1800" dirty="0">
                <a:solidFill>
                  <a:srgbClr val="E83E8C"/>
                </a:solidFill>
                <a:latin typeface="SFMono-Regular"/>
              </a:rPr>
              <a:t>26 x 26</a:t>
            </a:r>
            <a:r>
              <a:rPr lang="en-US" altLang="en-US" sz="1800" dirty="0">
                <a:solidFill>
                  <a:srgbClr val="333333"/>
                </a:solidFill>
                <a:latin typeface="-apple-system"/>
              </a:rPr>
              <a:t> output. This is due to what happens when we convolve the edges of our image.</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906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3"/>
            <a:ext cx="8352928" cy="16964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ease of visualizing this, let’s look at a smaller scale example.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Here we have an input of size </a:t>
            </a:r>
            <a:r>
              <a:rPr lang="en-US" altLang="en-US" sz="1800" dirty="0">
                <a:solidFill>
                  <a:srgbClr val="E83E8C"/>
                </a:solidFill>
                <a:latin typeface="SFMono-Regular"/>
              </a:rPr>
              <a:t>4 x 4</a:t>
            </a:r>
            <a:r>
              <a:rPr lang="en-US" altLang="en-US" sz="1800" dirty="0">
                <a:solidFill>
                  <a:srgbClr val="333333"/>
                </a:solidFill>
                <a:latin typeface="-apple-system"/>
              </a:rPr>
              <a:t> and then a </a:t>
            </a:r>
            <a:r>
              <a:rPr lang="en-US" altLang="en-US" sz="1800" dirty="0">
                <a:solidFill>
                  <a:srgbClr val="E83E8C"/>
                </a:solidFill>
                <a:latin typeface="SFMono-Regular"/>
              </a:rPr>
              <a:t>3 x 3</a:t>
            </a:r>
            <a:r>
              <a:rPr lang="en-US" altLang="en-US" sz="1800" dirty="0">
                <a:solidFill>
                  <a:srgbClr val="333333"/>
                </a:solidFill>
                <a:latin typeface="-apple-system"/>
              </a:rPr>
              <a:t> filter.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Let’s look at how many times we can convolve our input with this filter, and what the resulting output size will be.</a:t>
            </a:r>
            <a:r>
              <a:rPr lang="en-US" altLang="en-US" sz="1800" dirty="0">
                <a:solidFill>
                  <a:schemeClr val="tx1"/>
                </a:solidFill>
              </a:rPr>
              <a:t> </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ED54CF7-1AA7-419A-AB48-7D3561EED978}"/>
              </a:ext>
            </a:extLst>
          </p:cNvPr>
          <p:cNvPicPr>
            <a:picLocks noChangeAspect="1"/>
          </p:cNvPicPr>
          <p:nvPr/>
        </p:nvPicPr>
        <p:blipFill>
          <a:blip r:embed="rId3"/>
          <a:stretch>
            <a:fillRect/>
          </a:stretch>
        </p:blipFill>
        <p:spPr>
          <a:xfrm>
            <a:off x="1104900" y="3147354"/>
            <a:ext cx="6934200" cy="3057525"/>
          </a:xfrm>
          <a:prstGeom prst="rect">
            <a:avLst/>
          </a:prstGeom>
          <a:ln>
            <a:solidFill>
              <a:srgbClr val="C00000"/>
            </a:solidFill>
          </a:ln>
        </p:spPr>
      </p:pic>
    </p:spTree>
    <p:extLst>
      <p:ext uri="{BB962C8B-B14F-4D97-AF65-F5344CB8AC3E}">
        <p14:creationId xmlns:p14="http://schemas.microsoft.com/office/powerpoint/2010/main" val="281649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21 Zero Padding</a:t>
            </a:r>
            <a:endParaRPr lang="zh-TW" altLang="en-US" b="1" dirty="0">
              <a:solidFill>
                <a:srgbClr val="FFFF00"/>
              </a:solidFill>
            </a:endParaRPr>
          </a:p>
        </p:txBody>
      </p:sp>
      <p:sp>
        <p:nvSpPr>
          <p:cNvPr id="3" name="副標題 2"/>
          <p:cNvSpPr>
            <a:spLocks noGrp="1"/>
          </p:cNvSpPr>
          <p:nvPr>
            <p:ph type="subTitle" idx="1"/>
          </p:nvPr>
        </p:nvSpPr>
        <p:spPr>
          <a:xfrm>
            <a:off x="457200" y="1301381"/>
            <a:ext cx="8352928" cy="27036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Zero Padding</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This means that when this </a:t>
            </a:r>
            <a:r>
              <a:rPr lang="en-US" altLang="en-US" sz="1800" dirty="0">
                <a:solidFill>
                  <a:srgbClr val="E83E8C"/>
                </a:solidFill>
                <a:latin typeface="SFMono-Regular"/>
              </a:rPr>
              <a:t>3 x 3</a:t>
            </a:r>
            <a:r>
              <a:rPr lang="en-US" altLang="en-US" sz="1800" dirty="0">
                <a:solidFill>
                  <a:srgbClr val="333333"/>
                </a:solidFill>
                <a:latin typeface="-apple-system"/>
              </a:rPr>
              <a:t> filter finishes convolving this </a:t>
            </a:r>
            <a:r>
              <a:rPr lang="en-US" altLang="en-US" sz="1800" dirty="0">
                <a:solidFill>
                  <a:srgbClr val="E83E8C"/>
                </a:solidFill>
                <a:latin typeface="SFMono-Regular"/>
              </a:rPr>
              <a:t>4 x 4</a:t>
            </a:r>
            <a:r>
              <a:rPr lang="en-US" altLang="en-US" sz="1800" dirty="0">
                <a:solidFill>
                  <a:srgbClr val="333333"/>
                </a:solidFill>
                <a:latin typeface="-apple-system"/>
              </a:rPr>
              <a:t> input, it will give us an output of size </a:t>
            </a:r>
            <a:r>
              <a:rPr lang="en-US" altLang="en-US" sz="1800" dirty="0">
                <a:solidFill>
                  <a:srgbClr val="E83E8C"/>
                </a:solidFill>
                <a:latin typeface="SFMono-Regular"/>
              </a:rPr>
              <a:t>2 x 2</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see that the resulting output is </a:t>
            </a:r>
            <a:r>
              <a:rPr lang="en-US" altLang="en-US" sz="1800" dirty="0">
                <a:solidFill>
                  <a:srgbClr val="E83E8C"/>
                </a:solidFill>
                <a:latin typeface="SFMono-Regular"/>
              </a:rPr>
              <a:t>2 x 2</a:t>
            </a:r>
            <a:r>
              <a:rPr lang="en-US" altLang="en-US" sz="1800" dirty="0">
                <a:solidFill>
                  <a:srgbClr val="333333"/>
                </a:solidFill>
                <a:latin typeface="-apple-system"/>
              </a:rPr>
              <a:t>, while our input was </a:t>
            </a:r>
            <a:r>
              <a:rPr lang="en-US" altLang="en-US" sz="1800" dirty="0">
                <a:solidFill>
                  <a:srgbClr val="E83E8C"/>
                </a:solidFill>
                <a:latin typeface="SFMono-Regular"/>
              </a:rPr>
              <a:t>4 x 4</a:t>
            </a:r>
            <a:r>
              <a:rPr lang="en-US" altLang="en-US" sz="1800" dirty="0">
                <a:solidFill>
                  <a:srgbClr val="333333"/>
                </a:solidFill>
                <a:latin typeface="-apple-system"/>
              </a:rPr>
              <a:t>, and so again, just like in our larger example with the image of a seven, we see that our output is indeed smaller than our input in terms of dimensions.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We can know ahead of time by how much our dimensions are going to shrink. In general, if our image is of size </a:t>
            </a:r>
            <a:r>
              <a:rPr lang="en-US" altLang="en-US" sz="1800" dirty="0">
                <a:solidFill>
                  <a:srgbClr val="E83E8C"/>
                </a:solidFill>
                <a:latin typeface="SFMono-Regular"/>
              </a:rPr>
              <a:t>n x n</a:t>
            </a:r>
            <a:r>
              <a:rPr lang="en-US" altLang="en-US" sz="1800" dirty="0">
                <a:solidFill>
                  <a:srgbClr val="333333"/>
                </a:solidFill>
                <a:latin typeface="-apple-system"/>
              </a:rPr>
              <a:t>, and we convolve it with an </a:t>
            </a:r>
            <a:r>
              <a:rPr lang="en-US" altLang="en-US" sz="1800" dirty="0">
                <a:solidFill>
                  <a:srgbClr val="E83E8C"/>
                </a:solidFill>
                <a:latin typeface="SFMono-Regular"/>
              </a:rPr>
              <a:t>f x f</a:t>
            </a:r>
            <a:r>
              <a:rPr lang="en-US" altLang="en-US" sz="1800" dirty="0">
                <a:solidFill>
                  <a:srgbClr val="333333"/>
                </a:solidFill>
                <a:latin typeface="-apple-system"/>
              </a:rPr>
              <a:t> filter, then the size of the resulting output is </a:t>
            </a:r>
            <a:r>
              <a:rPr lang="en-US" altLang="en-US" sz="1800" dirty="0">
                <a:solidFill>
                  <a:srgbClr val="333333"/>
                </a:solidFill>
                <a:latin typeface="MJXc-TeX-main-R"/>
              </a:rPr>
              <a:t>(</a:t>
            </a:r>
            <a:r>
              <a:rPr lang="en-US" altLang="en-US" sz="1800" dirty="0">
                <a:solidFill>
                  <a:srgbClr val="333333"/>
                </a:solidFill>
                <a:latin typeface="MJXc-TeX-math-I"/>
              </a:rPr>
              <a:t>n</a:t>
            </a:r>
            <a:r>
              <a:rPr lang="en-US" altLang="en-US" sz="1800" dirty="0">
                <a:solidFill>
                  <a:srgbClr val="333333"/>
                </a:solidFill>
                <a:latin typeface="MJXc-TeX-main-R"/>
              </a:rPr>
              <a:t>–</a:t>
            </a:r>
            <a:r>
              <a:rPr lang="en-US" altLang="en-US" sz="1800" dirty="0">
                <a:solidFill>
                  <a:srgbClr val="333333"/>
                </a:solidFill>
                <a:latin typeface="MJXc-TeX-math-I"/>
              </a:rPr>
              <a:t>f</a:t>
            </a:r>
            <a:r>
              <a:rPr lang="en-US" altLang="en-US" sz="1800" dirty="0">
                <a:solidFill>
                  <a:srgbClr val="333333"/>
                </a:solidFill>
                <a:latin typeface="MJXc-TeX-main-R"/>
              </a:rPr>
              <a:t>+1)</a:t>
            </a:r>
            <a:r>
              <a:rPr lang="en-US" altLang="en-US" sz="1800" dirty="0">
                <a:solidFill>
                  <a:srgbClr val="333333"/>
                </a:solidFill>
                <a:latin typeface="-apple-system"/>
              </a:rPr>
              <a:t>x </a:t>
            </a:r>
            <a:r>
              <a:rPr lang="en-US" altLang="en-US" sz="1800" dirty="0">
                <a:solidFill>
                  <a:srgbClr val="333333"/>
                </a:solidFill>
                <a:latin typeface="MJXc-TeX-main-R"/>
              </a:rPr>
              <a:t>(</a:t>
            </a:r>
            <a:r>
              <a:rPr lang="en-US" altLang="en-US" sz="1800" dirty="0">
                <a:solidFill>
                  <a:srgbClr val="333333"/>
                </a:solidFill>
                <a:latin typeface="MJXc-TeX-math-I"/>
              </a:rPr>
              <a:t>n</a:t>
            </a:r>
            <a:r>
              <a:rPr lang="en-US" altLang="en-US" sz="1800" dirty="0">
                <a:solidFill>
                  <a:srgbClr val="333333"/>
                </a:solidFill>
                <a:latin typeface="MJXc-TeX-main-R"/>
              </a:rPr>
              <a:t>–</a:t>
            </a:r>
            <a:r>
              <a:rPr lang="en-US" altLang="en-US" sz="1800" dirty="0">
                <a:solidFill>
                  <a:srgbClr val="333333"/>
                </a:solidFill>
                <a:latin typeface="MJXc-TeX-math-I"/>
              </a:rPr>
              <a:t>f</a:t>
            </a:r>
            <a:r>
              <a:rPr lang="en-US" altLang="en-US" sz="1800" dirty="0">
                <a:solidFill>
                  <a:srgbClr val="333333"/>
                </a:solidFill>
                <a:latin typeface="MJXc-TeX-main-R"/>
              </a:rPr>
              <a:t>+1)</a:t>
            </a:r>
            <a:r>
              <a:rPr lang="en-US" altLang="en-US" sz="1800" dirty="0">
                <a:solidFill>
                  <a:srgbClr val="333333"/>
                </a:solidFill>
                <a:latin typeface="-apple-system"/>
              </a:rPr>
              <a:t>.</a:t>
            </a:r>
            <a:endParaRPr lang="en-US" altLang="en-US" sz="1800" dirty="0">
              <a:solidFill>
                <a:schemeClr val="tx1"/>
              </a:solidFill>
              <a:latin typeface="Arial" panose="020B0604020202020204" pitchFamily="34" charset="0"/>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https://www.youtube.com/watch?v=qSTv_m-KFk0&amp;list=PLZbbT5o_s2xq7LwI2y8_QtvuXZedL6tQU&amp;index=21</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04677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3931</TotalTime>
  <Words>2653</Words>
  <Application>Microsoft Office PowerPoint</Application>
  <PresentationFormat>On-screen Show (4:3)</PresentationFormat>
  <Paragraphs>225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MJXc-TeX-main-R</vt:lpstr>
      <vt:lpstr>MJXc-TeX-math-I</vt:lpstr>
      <vt:lpstr>SFMono-Regular</vt:lpstr>
      <vt:lpstr>Wingdings</vt:lpstr>
      <vt:lpstr>Office 佈景主題</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 Zero Padding</vt:lpstr>
      <vt:lpstr>21.1 Quiz</vt:lpstr>
      <vt:lpstr>21.1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1690</cp:revision>
  <dcterms:created xsi:type="dcterms:W3CDTF">2018-09-28T16:40:41Z</dcterms:created>
  <dcterms:modified xsi:type="dcterms:W3CDTF">2020-06-05T17:23:35Z</dcterms:modified>
</cp:coreProperties>
</file>