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2" r:id="rId3"/>
    <p:sldId id="283" r:id="rId4"/>
    <p:sldId id="284" r:id="rId5"/>
    <p:sldId id="285" r:id="rId6"/>
    <p:sldId id="286" r:id="rId7"/>
    <p:sldId id="287" r:id="rId8"/>
    <p:sldId id="288" r:id="rId9"/>
    <p:sldId id="289" r:id="rId10"/>
    <p:sldId id="274" r:id="rId11"/>
    <p:sldId id="281"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2mSysRx-1c0&amp;list=PLZbbT5o_s2xq7LwI2y8_QtvuXZedL6tQU&amp;index=24" TargetMode="External"/><Relationship Id="rId2" Type="http://schemas.openxmlformats.org/officeDocument/2006/relationships/hyperlink" Target="https://deeplizard.com/learn/video/Skc8nqJirJ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 Id="rId4" Type="http://schemas.openxmlformats.org/officeDocument/2006/relationships/hyperlink" Target="https://deeplizard.com/learn/video/G5b4jRBKNx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2mSysRx-1c0&amp;list=PLZbbT5o_s2xq7LwI2y8_QtvuXZedL6tQU&amp;index=2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24 Backpropagation Math Notation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5110E43D-8F92-4D1A-97D8-873C0A66D90F}"/>
              </a:ext>
            </a:extLst>
          </p:cNvPr>
          <p:cNvPicPr>
            <a:picLocks noChangeAspect="1"/>
          </p:cNvPicPr>
          <p:nvPr/>
        </p:nvPicPr>
        <p:blipFill>
          <a:blip r:embed="rId3"/>
          <a:stretch>
            <a:fillRect/>
          </a:stretch>
        </p:blipFill>
        <p:spPr>
          <a:xfrm>
            <a:off x="1763688" y="1196753"/>
            <a:ext cx="6705600" cy="20859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40895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Backpropagation in Mathematical Notation</a:t>
            </a:r>
          </a:p>
          <a:p>
            <a:pPr marL="342900" indent="-342900" algn="l">
              <a:buClr>
                <a:srgbClr val="0070C0"/>
              </a:buClr>
              <a:buSzPct val="80000"/>
              <a:buFont typeface="Wingdings" pitchFamily="2" charset="2"/>
              <a:buChar char="u"/>
            </a:pPr>
            <a:r>
              <a:rPr lang="en-US" sz="1800" dirty="0">
                <a:solidFill>
                  <a:schemeClr val="tx1"/>
                </a:solidFill>
              </a:rPr>
              <a:t>What is math in Backpropagation?</a:t>
            </a:r>
          </a:p>
          <a:p>
            <a:pPr marL="342900" indent="-342900" algn="l">
              <a:buClr>
                <a:srgbClr val="0070C0"/>
              </a:buClr>
              <a:buSzPct val="80000"/>
              <a:buFont typeface="Wingdings" pitchFamily="2" charset="2"/>
              <a:buChar char="u"/>
            </a:pPr>
            <a:r>
              <a:rPr lang="en-US" sz="1800" b="1" dirty="0">
                <a:solidFill>
                  <a:schemeClr val="tx1"/>
                </a:solidFill>
              </a:rPr>
              <a:t>Recapping Backpropagation</a:t>
            </a:r>
          </a:p>
          <a:p>
            <a:pPr marL="342900" indent="-342900" algn="l">
              <a:buClr>
                <a:srgbClr val="0070C0"/>
              </a:buClr>
              <a:buSzPct val="80000"/>
              <a:buFont typeface="Wingdings" pitchFamily="2" charset="2"/>
              <a:buChar char="u"/>
            </a:pPr>
            <a:r>
              <a:rPr lang="en-US" sz="1800" dirty="0">
                <a:solidFill>
                  <a:schemeClr val="tx1"/>
                </a:solidFill>
              </a:rPr>
              <a:t>After we forward propagate our data through our network, the network gives an output for that data. </a:t>
            </a:r>
          </a:p>
          <a:p>
            <a:pPr marL="342900" indent="-342900" algn="l">
              <a:buClr>
                <a:srgbClr val="0070C0"/>
              </a:buClr>
              <a:buSzPct val="80000"/>
              <a:buFont typeface="Wingdings" pitchFamily="2" charset="2"/>
              <a:buChar char="u"/>
            </a:pPr>
            <a:r>
              <a:rPr lang="en-US" sz="1800" dirty="0">
                <a:solidFill>
                  <a:schemeClr val="tx1"/>
                </a:solidFill>
              </a:rPr>
              <a:t>The loss is then calculated for that predicted output based on what the true value of the original data is.</a:t>
            </a:r>
          </a:p>
          <a:p>
            <a:pPr marL="342900" indent="-342900" algn="l">
              <a:buClr>
                <a:srgbClr val="0070C0"/>
              </a:buClr>
              <a:buSzPct val="80000"/>
              <a:buFont typeface="Wingdings" pitchFamily="2" charset="2"/>
              <a:buChar char="u"/>
            </a:pPr>
            <a:r>
              <a:rPr lang="en-US" sz="1800" dirty="0">
                <a:solidFill>
                  <a:schemeClr val="tx1"/>
                </a:solidFill>
              </a:rPr>
              <a:t>Stochastic gradient descent, or SGD, has the objective to minimize this </a:t>
            </a:r>
            <a:r>
              <a:rPr lang="en-US" sz="1800" dirty="0">
                <a:solidFill>
                  <a:schemeClr val="tx1"/>
                </a:solidFill>
                <a:hlinkClick r:id="rId2">
                  <a:extLst>
                    <a:ext uri="{A12FA001-AC4F-418D-AE19-62706E023703}">
                      <ahyp:hlinkClr xmlns:ahyp="http://schemas.microsoft.com/office/drawing/2018/hyperlinkcolor" val="tx"/>
                    </a:ext>
                  </a:extLst>
                </a:hlinkClick>
              </a:rPr>
              <a:t>loss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To do this, it calculates the derivative of the loss with respect to each of the weights in the network. It then uses this derivative to update the weights.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SGD calculates the derivative, it’s doing this using backpropagation.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Essentially, SGD is using backprop as a tool to calculate the derivative, or the gradient, of the loss function.</a:t>
            </a:r>
            <a:endParaRPr lang="en-US" altLang="en-US" sz="800" dirty="0">
              <a:solidFill>
                <a:schemeClr val="tx1"/>
              </a:solidFill>
            </a:endParaRPr>
          </a:p>
          <a:p>
            <a:pPr lvl="0" algn="l" eaLnBrk="0" fontAlgn="base" hangingPunct="0">
              <a:spcBef>
                <a:spcPct val="0"/>
              </a:spcBef>
              <a:spcAft>
                <a:spcPct val="0"/>
              </a:spcAft>
            </a:pPr>
            <a:br>
              <a:rPr lang="en-US" altLang="en-US" sz="2800" dirty="0">
                <a:solidFill>
                  <a:schemeClr val="tx1"/>
                </a:solidFill>
                <a:latin typeface="Arial" panose="020B0604020202020204" pitchFamily="34" charset="0"/>
              </a:rPr>
            </a:br>
            <a:endParaRPr lang="en-US" altLang="en-US" sz="2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algn="l"/>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10484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Backpropagation Mathematical Notation</a:t>
            </a:r>
          </a:p>
          <a:p>
            <a:pPr marL="342900" indent="-342900" algn="l">
              <a:buClr>
                <a:srgbClr val="0070C0"/>
              </a:buClr>
              <a:buSzPct val="80000"/>
              <a:buFont typeface="Wingdings" pitchFamily="2" charset="2"/>
              <a:buChar char="u"/>
            </a:pPr>
            <a:r>
              <a:rPr lang="en-US" sz="1800" dirty="0">
                <a:solidFill>
                  <a:schemeClr val="tx1"/>
                </a:solidFill>
              </a:rPr>
              <a:t>As discussed, we’re going to start out by going over the definitions and notation that we’ll be using going forward to do our calculations.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urve and tangent line">
            <a:extLst>
              <a:ext uri="{FF2B5EF4-FFF2-40B4-BE49-F238E27FC236}">
                <a16:creationId xmlns:a16="http://schemas.microsoft.com/office/drawing/2014/main" id="{80037E6F-C580-4919-9DAE-8B4D27829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400300"/>
            <a:ext cx="3810000" cy="2667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77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table describes the notation we’ll be using throughout this process.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333E6D5-EEED-43F8-9867-1030B67D349D}"/>
              </a:ext>
            </a:extLst>
          </p:cNvPr>
          <p:cNvPicPr>
            <a:picLocks noChangeAspect="1"/>
          </p:cNvPicPr>
          <p:nvPr/>
        </p:nvPicPr>
        <p:blipFill>
          <a:blip r:embed="rId3"/>
          <a:stretch>
            <a:fillRect/>
          </a:stretch>
        </p:blipFill>
        <p:spPr>
          <a:xfrm>
            <a:off x="1028700" y="1723661"/>
            <a:ext cx="6591300" cy="4438650"/>
          </a:xfrm>
          <a:prstGeom prst="rect">
            <a:avLst/>
          </a:prstGeom>
          <a:ln>
            <a:solidFill>
              <a:srgbClr val="C00000"/>
            </a:solidFill>
          </a:ln>
        </p:spPr>
      </p:pic>
    </p:spTree>
    <p:extLst>
      <p:ext uri="{BB962C8B-B14F-4D97-AF65-F5344CB8AC3E}">
        <p14:creationId xmlns:p14="http://schemas.microsoft.com/office/powerpoint/2010/main" val="323681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11756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Importance Of Indices</a:t>
            </a:r>
          </a:p>
          <a:p>
            <a:pPr marL="342900" indent="-342900" algn="l">
              <a:buClr>
                <a:srgbClr val="0070C0"/>
              </a:buClr>
              <a:buSzPct val="80000"/>
              <a:buFont typeface="Wingdings" pitchFamily="2" charset="2"/>
              <a:buChar char="u"/>
            </a:pPr>
            <a:r>
              <a:rPr lang="en-US" sz="1800" dirty="0">
                <a:solidFill>
                  <a:schemeClr val="tx1"/>
                </a:solidFill>
              </a:rPr>
              <a:t>Recall at the top of the table, we covered the notation that we’d be using to index the layers and nodes within our network. All further definitions then depended on these indices.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034F0E9-11AB-4B7B-A344-D4C117847304}"/>
              </a:ext>
            </a:extLst>
          </p:cNvPr>
          <p:cNvPicPr>
            <a:picLocks noChangeAspect="1"/>
          </p:cNvPicPr>
          <p:nvPr/>
        </p:nvPicPr>
        <p:blipFill>
          <a:blip r:embed="rId3"/>
          <a:stretch>
            <a:fillRect/>
          </a:stretch>
        </p:blipFill>
        <p:spPr>
          <a:xfrm>
            <a:off x="2123728" y="2557139"/>
            <a:ext cx="3857625" cy="1333500"/>
          </a:xfrm>
          <a:prstGeom prst="rect">
            <a:avLst/>
          </a:prstGeom>
          <a:ln>
            <a:solidFill>
              <a:srgbClr val="C00000"/>
            </a:solidFill>
          </a:ln>
        </p:spPr>
      </p:pic>
    </p:spTree>
    <p:extLst>
      <p:ext uri="{BB962C8B-B14F-4D97-AF65-F5344CB8AC3E}">
        <p14:creationId xmlns:p14="http://schemas.microsoft.com/office/powerpoint/2010/main" val="292154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11756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saw that, for each of the terms we introduced, we have either a subscript or a superscript, or both. </a:t>
            </a:r>
          </a:p>
          <a:p>
            <a:pPr marL="342900" indent="-342900" algn="l">
              <a:buClr>
                <a:srgbClr val="0070C0"/>
              </a:buClr>
              <a:buSzPct val="80000"/>
              <a:buFont typeface="Wingdings" pitchFamily="2" charset="2"/>
              <a:buChar char="u"/>
            </a:pPr>
            <a:r>
              <a:rPr lang="en-US" sz="1800" dirty="0">
                <a:solidFill>
                  <a:schemeClr val="tx1"/>
                </a:solidFill>
              </a:rPr>
              <a:t>Sometimes, our subscript even had two terms, as we saw when we defined the weight between two nodes.</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A6CAF3E-D822-4618-A805-DFD3AB28B880}"/>
              </a:ext>
            </a:extLst>
          </p:cNvPr>
          <p:cNvPicPr>
            <a:picLocks noChangeAspect="1"/>
          </p:cNvPicPr>
          <p:nvPr/>
        </p:nvPicPr>
        <p:blipFill>
          <a:blip r:embed="rId3"/>
          <a:stretch>
            <a:fillRect/>
          </a:stretch>
        </p:blipFill>
        <p:spPr>
          <a:xfrm>
            <a:off x="3851920" y="2697485"/>
            <a:ext cx="504825" cy="438150"/>
          </a:xfrm>
          <a:prstGeom prst="rect">
            <a:avLst/>
          </a:prstGeom>
          <a:ln>
            <a:solidFill>
              <a:srgbClr val="C00000"/>
            </a:solidFill>
          </a:ln>
        </p:spPr>
      </p:pic>
      <p:sp>
        <p:nvSpPr>
          <p:cNvPr id="11" name="副標題 2">
            <a:extLst>
              <a:ext uri="{FF2B5EF4-FFF2-40B4-BE49-F238E27FC236}">
                <a16:creationId xmlns:a16="http://schemas.microsoft.com/office/drawing/2014/main" id="{1B688643-C215-4262-AB0F-F9E4C645044A}"/>
              </a:ext>
            </a:extLst>
          </p:cNvPr>
          <p:cNvSpPr txBox="1">
            <a:spLocks/>
          </p:cNvSpPr>
          <p:nvPr/>
        </p:nvSpPr>
        <p:spPr>
          <a:xfrm>
            <a:off x="395536" y="3373760"/>
            <a:ext cx="8352928" cy="194421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These indices we’re using everywhere may make the terms look a little intimidating and overly bulky. </a:t>
            </a:r>
          </a:p>
          <a:p>
            <a:pPr marL="342900" indent="-342900" algn="l">
              <a:buClr>
                <a:srgbClr val="0070C0"/>
              </a:buClr>
              <a:buSzPct val="80000"/>
              <a:buFont typeface="Wingdings" pitchFamily="2" charset="2"/>
              <a:buChar char="u"/>
            </a:pPr>
            <a:r>
              <a:rPr lang="en-US" sz="1800" dirty="0">
                <a:solidFill>
                  <a:schemeClr val="tx1"/>
                </a:solidFill>
              </a:rPr>
              <a:t>That’s why I want to focus on this topic further here.</a:t>
            </a:r>
          </a:p>
          <a:p>
            <a:pPr marL="342900" indent="-342900" algn="l">
              <a:buClr>
                <a:srgbClr val="0070C0"/>
              </a:buClr>
              <a:buSzPct val="80000"/>
              <a:buFont typeface="Wingdings" pitchFamily="2" charset="2"/>
              <a:buChar char="u"/>
            </a:pPr>
            <a:r>
              <a:rPr lang="en-US" sz="1800" dirty="0">
                <a:solidFill>
                  <a:schemeClr val="tx1"/>
                </a:solidFill>
              </a:rPr>
              <a:t>It turns out that if we use these indices properly and we understand their purpose, it’s going to make our lives a lot easier going forward when working with these terms and will reduce any ambiguity or confusion, rather than induce it.</a:t>
            </a:r>
          </a:p>
        </p:txBody>
      </p:sp>
    </p:spTree>
    <p:extLst>
      <p:ext uri="{BB962C8B-B14F-4D97-AF65-F5344CB8AC3E}">
        <p14:creationId xmlns:p14="http://schemas.microsoft.com/office/powerpoint/2010/main" val="178470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616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code, when we run loops, like a for loop or a while loop that, the data that the loop is iterating over is an indexed sequence of data.</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27C7E68-4D35-41A3-8B80-5865FF70F668}"/>
              </a:ext>
            </a:extLst>
          </p:cNvPr>
          <p:cNvPicPr>
            <a:picLocks noChangeAspect="1"/>
          </p:cNvPicPr>
          <p:nvPr/>
        </p:nvPicPr>
        <p:blipFill>
          <a:blip r:embed="rId3"/>
          <a:stretch>
            <a:fillRect/>
          </a:stretch>
        </p:blipFill>
        <p:spPr>
          <a:xfrm>
            <a:off x="2267744" y="2129349"/>
            <a:ext cx="3714750" cy="923925"/>
          </a:xfrm>
          <a:prstGeom prst="rect">
            <a:avLst/>
          </a:prstGeom>
          <a:ln>
            <a:solidFill>
              <a:srgbClr val="C00000"/>
            </a:solidFill>
          </a:ln>
        </p:spPr>
      </p:pic>
      <p:sp>
        <p:nvSpPr>
          <p:cNvPr id="12" name="副標題 2">
            <a:extLst>
              <a:ext uri="{FF2B5EF4-FFF2-40B4-BE49-F238E27FC236}">
                <a16:creationId xmlns:a16="http://schemas.microsoft.com/office/drawing/2014/main" id="{19F003DD-7FEB-4EDE-8CAA-67BBE8816840}"/>
              </a:ext>
            </a:extLst>
          </p:cNvPr>
          <p:cNvSpPr txBox="1">
            <a:spLocks/>
          </p:cNvSpPr>
          <p:nvPr/>
        </p:nvSpPr>
        <p:spPr>
          <a:xfrm>
            <a:off x="457200" y="3212976"/>
            <a:ext cx="8352928" cy="268890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Indexed data allows the code to understand where to start, where to end, and where it is, at any given point in time, within the loop itself.</a:t>
            </a:r>
          </a:p>
          <a:p>
            <a:pPr marL="342900" indent="-342900" algn="l">
              <a:buClr>
                <a:srgbClr val="0070C0"/>
              </a:buClr>
              <a:buSzPct val="80000"/>
              <a:buFont typeface="Wingdings" pitchFamily="2" charset="2"/>
              <a:buChar char="u"/>
            </a:pPr>
            <a:r>
              <a:rPr lang="en-US" sz="1800" dirty="0">
                <a:solidFill>
                  <a:schemeClr val="tx1"/>
                </a:solidFill>
              </a:rPr>
              <a:t>This idea of keeping track of where we are during an iteration over a sequence is precisely why keeping track of which layer, which node, which weight, or really, which anything that we introduced here, is important.</a:t>
            </a:r>
          </a:p>
          <a:p>
            <a:pPr marL="342900" indent="-342900" algn="l">
              <a:buClr>
                <a:srgbClr val="0070C0"/>
              </a:buClr>
              <a:buSzPct val="80000"/>
              <a:buFont typeface="Wingdings" pitchFamily="2" charset="2"/>
              <a:buChar char="u"/>
            </a:pPr>
            <a:r>
              <a:rPr lang="en-US" sz="1800" dirty="0">
                <a:solidFill>
                  <a:schemeClr val="tx1"/>
                </a:solidFill>
              </a:rPr>
              <a:t>In the math in the </a:t>
            </a:r>
            <a:r>
              <a:rPr lang="en-US" sz="1800" dirty="0">
                <a:solidFill>
                  <a:schemeClr val="tx1"/>
                </a:solidFill>
                <a:hlinkClick r:id="rId4">
                  <a:extLst>
                    <a:ext uri="{A12FA001-AC4F-418D-AE19-62706E023703}">
                      <ahyp:hlinkClr xmlns:ahyp="http://schemas.microsoft.com/office/drawing/2018/hyperlinkcolor" val="tx"/>
                    </a:ext>
                  </a:extLst>
                </a:hlinkClick>
              </a:rPr>
              <a:t>upcoming post</a:t>
            </a:r>
            <a:r>
              <a:rPr lang="en-US" sz="1800" dirty="0">
                <a:solidFill>
                  <a:schemeClr val="tx1"/>
                </a:solidFill>
              </a:rPr>
              <a:t>, we’ll be seeing a lot of iteration, particularly via summation, where summation is simply the addition of a sequence of numbers. A summation is just the process of iterating over a sequence of values and summing them.</a:t>
            </a:r>
          </a:p>
          <a:p>
            <a:pPr marL="342900" indent="-342900" algn="l">
              <a:buClr>
                <a:srgbClr val="0070C0"/>
              </a:buClr>
              <a:buSzPct val="80000"/>
              <a:buFont typeface="Wingdings" pitchFamily="2" charset="2"/>
              <a:buChar char="u"/>
            </a:pPr>
            <a:endParaRPr lang="en-US" sz="1800" b="1" dirty="0">
              <a:solidFill>
                <a:schemeClr val="tx1"/>
              </a:solidFill>
            </a:endParaRPr>
          </a:p>
        </p:txBody>
      </p:sp>
    </p:spTree>
    <p:extLst>
      <p:ext uri="{BB962C8B-B14F-4D97-AF65-F5344CB8AC3E}">
        <p14:creationId xmlns:p14="http://schemas.microsoft.com/office/powerpoint/2010/main" val="238714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9211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Math example:</a:t>
            </a:r>
          </a:p>
          <a:p>
            <a:pPr marL="342900" indent="-342900" algn="l">
              <a:buClr>
                <a:srgbClr val="0070C0"/>
              </a:buClr>
              <a:buSzPct val="80000"/>
              <a:buFont typeface="Wingdings" pitchFamily="2" charset="2"/>
              <a:buChar char="u"/>
            </a:pPr>
            <a:r>
              <a:rPr lang="en-US" sz="1800" dirty="0">
                <a:solidFill>
                  <a:schemeClr val="tx1"/>
                </a:solidFill>
              </a:rPr>
              <a:t>Suppose that (an)(an) is a sequence of numbers. The sum of this sequence is given by: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F82F2BD-5872-4C0B-BDB9-5B2B3E696DBE}"/>
              </a:ext>
            </a:extLst>
          </p:cNvPr>
          <p:cNvPicPr>
            <a:picLocks noChangeAspect="1"/>
          </p:cNvPicPr>
          <p:nvPr/>
        </p:nvPicPr>
        <p:blipFill>
          <a:blip r:embed="rId3"/>
          <a:stretch>
            <a:fillRect/>
          </a:stretch>
        </p:blipFill>
        <p:spPr>
          <a:xfrm>
            <a:off x="3851920" y="2366095"/>
            <a:ext cx="609600" cy="676275"/>
          </a:xfrm>
          <a:prstGeom prst="rect">
            <a:avLst/>
          </a:prstGeom>
          <a:ln>
            <a:solidFill>
              <a:srgbClr val="C00000"/>
            </a:solidFill>
          </a:ln>
        </p:spPr>
      </p:pic>
      <p:sp>
        <p:nvSpPr>
          <p:cNvPr id="13" name="副標題 2">
            <a:extLst>
              <a:ext uri="{FF2B5EF4-FFF2-40B4-BE49-F238E27FC236}">
                <a16:creationId xmlns:a16="http://schemas.microsoft.com/office/drawing/2014/main" id="{364CF694-AFDE-4813-A032-38C7E498C3C2}"/>
              </a:ext>
            </a:extLst>
          </p:cNvPr>
          <p:cNvSpPr txBox="1">
            <a:spLocks/>
          </p:cNvSpPr>
          <p:nvPr/>
        </p:nvSpPr>
        <p:spPr>
          <a:xfrm>
            <a:off x="333872" y="3120818"/>
            <a:ext cx="8352928" cy="69481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Code example:</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Suppose that </a:t>
            </a:r>
            <a:r>
              <a:rPr lang="en-US" altLang="en-US" sz="1800" dirty="0">
                <a:solidFill>
                  <a:srgbClr val="E83E8C"/>
                </a:solidFill>
                <a:latin typeface="SFMono-Regular"/>
              </a:rPr>
              <a:t>a = [1,2,3,4]</a:t>
            </a:r>
            <a:r>
              <a:rPr lang="en-US" altLang="en-US" sz="1800" dirty="0">
                <a:solidFill>
                  <a:srgbClr val="333333"/>
                </a:solidFill>
                <a:latin typeface="-apple-system"/>
              </a:rPr>
              <a:t> is a sequence of numbers. The sum is given by:</a:t>
            </a:r>
            <a:endParaRPr lang="en-US" altLang="en-US" sz="1800" dirty="0">
              <a:solidFill>
                <a:schemeClr val="tx1"/>
              </a:solidFill>
              <a:latin typeface="Arial" panose="020B0604020202020204" pitchFamily="34" charset="0"/>
            </a:endParaRPr>
          </a:p>
        </p:txBody>
      </p:sp>
      <p:pic>
        <p:nvPicPr>
          <p:cNvPr id="14" name="Picture 13">
            <a:extLst>
              <a:ext uri="{FF2B5EF4-FFF2-40B4-BE49-F238E27FC236}">
                <a16:creationId xmlns:a16="http://schemas.microsoft.com/office/drawing/2014/main" id="{E3BD2CB9-A434-4112-8CC6-56AE5712F49E}"/>
              </a:ext>
            </a:extLst>
          </p:cNvPr>
          <p:cNvPicPr>
            <a:picLocks noChangeAspect="1"/>
          </p:cNvPicPr>
          <p:nvPr/>
        </p:nvPicPr>
        <p:blipFill>
          <a:blip r:embed="rId4"/>
          <a:stretch>
            <a:fillRect/>
          </a:stretch>
        </p:blipFill>
        <p:spPr>
          <a:xfrm>
            <a:off x="2987824" y="4066815"/>
            <a:ext cx="2181225" cy="1019175"/>
          </a:xfrm>
          <a:prstGeom prst="rect">
            <a:avLst/>
          </a:prstGeom>
          <a:ln>
            <a:solidFill>
              <a:srgbClr val="C00000"/>
            </a:solidFill>
          </a:ln>
        </p:spPr>
      </p:pic>
    </p:spTree>
    <p:extLst>
      <p:ext uri="{BB962C8B-B14F-4D97-AF65-F5344CB8AC3E}">
        <p14:creationId xmlns:p14="http://schemas.microsoft.com/office/powerpoint/2010/main" val="380437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Backpropagation Math Notation</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29206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Aside from iteration, any time we choose a specific item to work with, like a particular layer, node, or weight, the indexing that we introduced here is what will allow us to properly reference this particular item that we’ve chosen to focus on.</a:t>
            </a:r>
          </a:p>
          <a:p>
            <a:pPr marL="342900" indent="-342900" algn="l">
              <a:buClr>
                <a:srgbClr val="0070C0"/>
              </a:buClr>
              <a:buSzPct val="80000"/>
              <a:buFont typeface="Wingdings" pitchFamily="2" charset="2"/>
              <a:buChar char="u"/>
            </a:pPr>
            <a:r>
              <a:rPr lang="en-US" sz="1800" dirty="0">
                <a:solidFill>
                  <a:schemeClr val="tx1"/>
                </a:solidFill>
              </a:rPr>
              <a:t>As it turns out, backpropagation itself is an iterative process, iterating backwards through each layer, calculating the derivative of the loss function with respect to each weight for each layer.</a:t>
            </a:r>
          </a:p>
          <a:p>
            <a:pPr marL="342900" indent="-342900" algn="l">
              <a:buClr>
                <a:srgbClr val="0070C0"/>
              </a:buClr>
              <a:buSzPct val="80000"/>
              <a:buFont typeface="Wingdings" pitchFamily="2" charset="2"/>
              <a:buChar char="u"/>
            </a:pPr>
            <a:r>
              <a:rPr lang="en-US" sz="1800" dirty="0">
                <a:solidFill>
                  <a:schemeClr val="tx1"/>
                </a:solidFill>
              </a:rPr>
              <a:t>Given this, it should be clear why these indices are required in order to make sense of the math going forward. Hopefully, rather than causing confusion within our notation, these indices can instead become intuition for when we think about doing anything iterative over our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https://www.youtube.com/watch?v=2mSysRx-1c0&amp;list=PLZbbT5o_s2xq7LwI2y8_QtvuXZedL6tQU&amp;index=24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61252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969</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SFMono-Regular</vt:lpstr>
      <vt:lpstr>Wingdings</vt:lpstr>
      <vt:lpstr>Office 佈景主題</vt:lpstr>
      <vt:lpstr>24 Backpropagation Math Notation</vt:lpstr>
      <vt:lpstr>24 Backpropagation Math Notation</vt:lpstr>
      <vt:lpstr>24 Backpropagation Math Notation</vt:lpstr>
      <vt:lpstr>24 Backpropagation Math Notation</vt:lpstr>
      <vt:lpstr>24 Backpropagation Math Notation</vt:lpstr>
      <vt:lpstr>24 Backpropagation Math Notation</vt:lpstr>
      <vt:lpstr>24 Backpropagation Math Notation</vt:lpstr>
      <vt:lpstr>24 Backpropagation Math Notation</vt:lpstr>
      <vt:lpstr>24 Backpropagation Math Notation</vt:lpstr>
      <vt:lpstr>24.1 Quiz</vt:lpstr>
      <vt:lpstr>24.1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1734</cp:revision>
  <dcterms:created xsi:type="dcterms:W3CDTF">2018-09-28T16:40:41Z</dcterms:created>
  <dcterms:modified xsi:type="dcterms:W3CDTF">2020-06-05T19:39:03Z</dcterms:modified>
</cp:coreProperties>
</file>