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82" r:id="rId3"/>
    <p:sldId id="283" r:id="rId4"/>
    <p:sldId id="286" r:id="rId5"/>
    <p:sldId id="284" r:id="rId6"/>
    <p:sldId id="285" r:id="rId7"/>
    <p:sldId id="274" r:id="rId8"/>
    <p:sldId id="281" r:id="rId9"/>
    <p:sldId id="259" r:id="rId1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0" autoAdjust="0"/>
    <p:restoredTop sz="96806" autoAdjust="0"/>
  </p:normalViewPr>
  <p:slideViewPr>
    <p:cSldViewPr>
      <p:cViewPr varScale="1">
        <p:scale>
          <a:sx n="90" d="100"/>
          <a:sy n="90" d="100"/>
        </p:scale>
        <p:origin x="300"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2020/6/5</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2020/6/5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2020/6/5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2020/6/5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2020/6/5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2020/6/5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2020/6/5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2020/6/5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2020/6/5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2020/6/5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2020/6/5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2020/6/5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2020/6/5</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qO_NLVjD6zE&amp;list=PLZbbT5o_s2xq7LwI2y8_QtvuXZedL6tQU&amp;index=28"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qO_NLVjD6zE&amp;list=PLZbbT5o_s2xq7LwI2y8_QtvuXZedL6tQU&amp;index=28"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qO_NLVjD6zE&amp;list=PLZbbT5o_s2xq7LwI2y8_QtvuXZedL6tQU&amp;index=28"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qO_NLVjD6zE&amp;list=PLZbbT5o_s2xq7LwI2y8_QtvuXZedL6tQU&amp;index=28"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qO_NLVjD6zE&amp;list=PLZbbT5o_s2xq7LwI2y8_QtvuXZedL6tQU&amp;index=28"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qO_NLVjD6zE&amp;list=PLZbbT5o_s2xq7LwI2y8_QtvuXZedL6tQU&amp;index=28"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75162"/>
            <a:ext cx="9144000" cy="1470025"/>
          </a:xfrm>
          <a:solidFill>
            <a:srgbClr val="00B0F0"/>
          </a:solidFill>
        </p:spPr>
        <p:txBody>
          <a:bodyPr>
            <a:normAutofit/>
          </a:bodyPr>
          <a:lstStyle/>
          <a:p>
            <a:r>
              <a:rPr lang="en-US" altLang="zh-TW" sz="4800" b="1" dirty="0">
                <a:solidFill>
                  <a:srgbClr val="FFFF00"/>
                </a:solidFill>
              </a:rPr>
              <a:t>28 Small Gradient</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descr="Want to know how Deep Learning works? Here's a quick guide for ...">
            <a:extLst>
              <a:ext uri="{FF2B5EF4-FFF2-40B4-BE49-F238E27FC236}">
                <a16:creationId xmlns:a16="http://schemas.microsoft.com/office/drawing/2014/main" id="{49911F56-A4AF-4A30-B9B3-5F5DDAF7D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161" y="3779644"/>
            <a:ext cx="1201741" cy="799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28 Small Gradient</a:t>
            </a:r>
            <a:endParaRPr lang="zh-TW" altLang="en-US" b="1" dirty="0">
              <a:solidFill>
                <a:srgbClr val="FFFF00"/>
              </a:solidFill>
            </a:endParaRPr>
          </a:p>
        </p:txBody>
      </p:sp>
      <p:sp>
        <p:nvSpPr>
          <p:cNvPr id="3" name="副標題 2"/>
          <p:cNvSpPr>
            <a:spLocks noGrp="1"/>
          </p:cNvSpPr>
          <p:nvPr>
            <p:ph type="subTitle" idx="1"/>
          </p:nvPr>
        </p:nvSpPr>
        <p:spPr>
          <a:xfrm>
            <a:off x="457200" y="1228462"/>
            <a:ext cx="8352928" cy="342467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Gradient</a:t>
            </a:r>
          </a:p>
          <a:p>
            <a:pPr marL="342900" indent="-342900" algn="l">
              <a:buClr>
                <a:srgbClr val="0070C0"/>
              </a:buClr>
              <a:buSzPct val="80000"/>
              <a:buFont typeface="Wingdings" pitchFamily="2" charset="2"/>
              <a:buChar char="u"/>
            </a:pPr>
            <a:r>
              <a:rPr lang="en-US" sz="1800" dirty="0">
                <a:solidFill>
                  <a:schemeClr val="tx1"/>
                </a:solidFill>
              </a:rPr>
              <a:t>What Is The Vanishing Gradient Problem?</a:t>
            </a:r>
          </a:p>
          <a:p>
            <a:pPr marL="342900" indent="-342900" algn="l">
              <a:buClr>
                <a:srgbClr val="0070C0"/>
              </a:buClr>
              <a:buSzPct val="80000"/>
              <a:buFont typeface="Wingdings" pitchFamily="2" charset="2"/>
              <a:buChar char="u"/>
            </a:pPr>
            <a:r>
              <a:rPr lang="en-US" sz="1800" dirty="0">
                <a:solidFill>
                  <a:schemeClr val="tx1"/>
                </a:solidFill>
              </a:rPr>
              <a:t>In general, the vanishing gradient problem is a problem that causes major difficulty when training a neural network. More specifically, this is a problem that involves weights in earlier layers of the network.</a:t>
            </a:r>
          </a:p>
          <a:p>
            <a:pPr marL="342900" indent="-342900" algn="l">
              <a:buClr>
                <a:srgbClr val="0070C0"/>
              </a:buClr>
              <a:buSzPct val="80000"/>
              <a:buFont typeface="Wingdings" pitchFamily="2" charset="2"/>
              <a:buChar char="u"/>
            </a:pPr>
            <a:r>
              <a:rPr lang="en-US" sz="1800" dirty="0">
                <a:solidFill>
                  <a:schemeClr val="tx1"/>
                </a:solidFill>
              </a:rPr>
              <a:t>Recall that, during training, stochastic gradient descent (or SGD) works to calculate the gradient of the loss with respect to weights in the network.</a:t>
            </a:r>
          </a:p>
          <a:p>
            <a:pPr marL="342900" indent="-342900" algn="l">
              <a:buClr>
                <a:srgbClr val="0070C0"/>
              </a:buClr>
              <a:buSzPct val="80000"/>
              <a:buFont typeface="Wingdings" pitchFamily="2" charset="2"/>
              <a:buChar char="u"/>
            </a:pPr>
            <a:r>
              <a:rPr lang="en-US" sz="1800" dirty="0">
                <a:solidFill>
                  <a:schemeClr val="tx1"/>
                </a:solidFill>
              </a:rPr>
              <a:t>Now, sometimes </a:t>
            </a:r>
            <a:r>
              <a:rPr lang="en-US" sz="1800" b="1" dirty="0">
                <a:solidFill>
                  <a:srgbClr val="C00000"/>
                </a:solidFill>
              </a:rPr>
              <a:t>the gradient with respect to weights in earlier layers of the network becomes really small, like vanishingly small. </a:t>
            </a:r>
          </a:p>
          <a:p>
            <a:pPr marL="342900" indent="-342900" algn="l">
              <a:buClr>
                <a:srgbClr val="0070C0"/>
              </a:buClr>
              <a:buSzPct val="80000"/>
              <a:buFont typeface="Wingdings" pitchFamily="2" charset="2"/>
              <a:buChar char="u"/>
            </a:pPr>
            <a:r>
              <a:rPr lang="en-US" sz="1800" dirty="0">
                <a:solidFill>
                  <a:schemeClr val="tx1"/>
                </a:solidFill>
              </a:rPr>
              <a:t>Hence, vanishing gradient.</a:t>
            </a:r>
          </a:p>
          <a:p>
            <a:pPr marL="342900" indent="-342900" algn="l">
              <a:buClr>
                <a:srgbClr val="0070C0"/>
              </a:buClr>
              <a:buSzPct val="80000"/>
              <a:buFont typeface="Wingdings" pitchFamily="2" charset="2"/>
              <a:buChar char="u"/>
            </a:pPr>
            <a:r>
              <a:rPr lang="en-US" sz="1800" dirty="0">
                <a:solidFill>
                  <a:schemeClr val="tx1"/>
                </a:solidFill>
              </a:rPr>
              <a:t>Ok, what’s the big deal with a small gradient?</a:t>
            </a:r>
          </a:p>
          <a:p>
            <a:pPr marL="342900" indent="-342900" algn="l">
              <a:buClr>
                <a:srgbClr val="0070C0"/>
              </a:buClr>
              <a:buSzPct val="80000"/>
              <a:buFont typeface="Wingdings" pitchFamily="2" charset="2"/>
              <a:buChar char="u"/>
            </a:pPr>
            <a:endParaRPr lang="en-US" sz="1800" dirty="0">
              <a:solidFill>
                <a:schemeClr val="tx1"/>
              </a:solidFill>
            </a:endParaRPr>
          </a:p>
          <a:p>
            <a:pPr algn="l"/>
            <a:endParaRPr lang="en-US" sz="1800" dirty="0">
              <a:solidFill>
                <a:schemeClr val="tx1"/>
              </a:solidFill>
            </a:endParaRP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https://www.youtube.com/watch?v=qO_NLVjD6zE&amp;list=PLZbbT5o_s2xq7LwI2y8_QtvuXZedL6tQU&amp;index=28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83841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28 Small Gradient</a:t>
            </a:r>
            <a:endParaRPr lang="zh-TW" altLang="en-US" b="1" dirty="0">
              <a:solidFill>
                <a:srgbClr val="FFFF00"/>
              </a:solidFill>
            </a:endParaRPr>
          </a:p>
        </p:txBody>
      </p:sp>
      <p:sp>
        <p:nvSpPr>
          <p:cNvPr id="3" name="副標題 2"/>
          <p:cNvSpPr>
            <a:spLocks noGrp="1"/>
          </p:cNvSpPr>
          <p:nvPr>
            <p:ph type="subTitle" idx="1"/>
          </p:nvPr>
        </p:nvSpPr>
        <p:spPr>
          <a:xfrm>
            <a:off x="457200" y="1228462"/>
            <a:ext cx="8352928" cy="450479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Small Gradients</a:t>
            </a:r>
          </a:p>
          <a:p>
            <a:pPr marL="342900" indent="-342900" algn="l">
              <a:buClr>
                <a:srgbClr val="0070C0"/>
              </a:buClr>
              <a:buSzPct val="80000"/>
              <a:buFont typeface="Wingdings" pitchFamily="2" charset="2"/>
              <a:buChar char="u"/>
            </a:pPr>
            <a:r>
              <a:rPr lang="en-US" sz="1800" dirty="0">
                <a:solidFill>
                  <a:schemeClr val="tx1"/>
                </a:solidFill>
              </a:rPr>
              <a:t>Well, once SGD calculates the gradient with respect to a particular weight, it uses this value to update that weight, and the weight gets updated in some way that is proportional to the gradient. </a:t>
            </a:r>
          </a:p>
          <a:p>
            <a:pPr marL="342900" indent="-342900" algn="l">
              <a:buClr>
                <a:srgbClr val="0070C0"/>
              </a:buClr>
              <a:buSzPct val="80000"/>
              <a:buFont typeface="Wingdings" pitchFamily="2" charset="2"/>
              <a:buChar char="u"/>
            </a:pPr>
            <a:r>
              <a:rPr lang="en-US" sz="1800" dirty="0">
                <a:solidFill>
                  <a:schemeClr val="tx1"/>
                </a:solidFill>
              </a:rPr>
              <a:t>If the gradient is vanishingly small, then this update is, in turn, going to be vanishingly small as well.</a:t>
            </a:r>
          </a:p>
          <a:p>
            <a:pPr marL="342900" indent="-342900" algn="l">
              <a:buClr>
                <a:srgbClr val="0070C0"/>
              </a:buClr>
              <a:buSzPct val="80000"/>
              <a:buFont typeface="Wingdings" pitchFamily="2" charset="2"/>
              <a:buChar char="u"/>
            </a:pPr>
            <a:r>
              <a:rPr lang="en-US" sz="1800" dirty="0">
                <a:solidFill>
                  <a:schemeClr val="tx1"/>
                </a:solidFill>
              </a:rPr>
              <a:t>Therefore, if this newly updated value of the weight has just barely moved from its original value, then it’s not really doing much for the network. </a:t>
            </a:r>
          </a:p>
          <a:p>
            <a:pPr marL="342900" indent="-342900" algn="l">
              <a:buClr>
                <a:srgbClr val="0070C0"/>
              </a:buClr>
              <a:buSzPct val="80000"/>
              <a:buFont typeface="Wingdings" pitchFamily="2" charset="2"/>
              <a:buChar char="u"/>
            </a:pPr>
            <a:r>
              <a:rPr lang="en-US" sz="1800" dirty="0">
                <a:solidFill>
                  <a:schemeClr val="tx1"/>
                </a:solidFill>
              </a:rPr>
              <a:t>This change is not going to carry through the network very well to help to reduce the loss because it has barely changed at all from where it was before the update occurred.</a:t>
            </a:r>
          </a:p>
          <a:p>
            <a:pPr marL="342900" indent="-342900" algn="l">
              <a:buClr>
                <a:srgbClr val="0070C0"/>
              </a:buClr>
              <a:buSzPct val="80000"/>
              <a:buFont typeface="Wingdings" pitchFamily="2" charset="2"/>
              <a:buChar char="u"/>
            </a:pPr>
            <a:r>
              <a:rPr lang="en-US" sz="1800" dirty="0">
                <a:solidFill>
                  <a:schemeClr val="tx1"/>
                </a:solidFill>
              </a:rPr>
              <a:t>As a result, this weight becomes kind of stuck, never really updating enough to even get close to its optimal value which has implications for the remainder of the network to the right of this one weight and impairs the ability of the network to learn well.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https://www.youtube.com/watch?v=qO_NLVjD6zE&amp;list=PLZbbT5o_s2xq7LwI2y8_QtvuXZedL6tQU&amp;index=28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20945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28 Small Gradient</a:t>
            </a:r>
            <a:endParaRPr lang="zh-TW" altLang="en-US" b="1" dirty="0">
              <a:solidFill>
                <a:srgbClr val="FFFF00"/>
              </a:solidFill>
            </a:endParaRPr>
          </a:p>
        </p:txBody>
      </p:sp>
      <p:sp>
        <p:nvSpPr>
          <p:cNvPr id="3" name="副標題 2"/>
          <p:cNvSpPr>
            <a:spLocks noGrp="1"/>
          </p:cNvSpPr>
          <p:nvPr>
            <p:ph type="subTitle" idx="1"/>
          </p:nvPr>
        </p:nvSpPr>
        <p:spPr>
          <a:xfrm>
            <a:off x="457200" y="1228462"/>
            <a:ext cx="8352928" cy="392873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Small Gradients</a:t>
            </a:r>
          </a:p>
          <a:p>
            <a:pPr marL="342900" indent="-342900" algn="l">
              <a:buClr>
                <a:srgbClr val="0070C0"/>
              </a:buClr>
              <a:buSzPct val="80000"/>
              <a:buFont typeface="Wingdings" pitchFamily="2" charset="2"/>
              <a:buChar char="u"/>
            </a:pPr>
            <a:r>
              <a:rPr lang="en-US" sz="1800" dirty="0">
                <a:solidFill>
                  <a:schemeClr val="tx1"/>
                </a:solidFill>
              </a:rPr>
              <a:t>This is the problem, and now that we know what this problem is, how exactly does this problem occur?</a:t>
            </a:r>
          </a:p>
          <a:p>
            <a:pPr marL="342900" indent="-342900" algn="l">
              <a:buClr>
                <a:srgbClr val="0070C0"/>
              </a:buClr>
              <a:buSzPct val="80000"/>
              <a:buFont typeface="Wingdings" pitchFamily="2" charset="2"/>
              <a:buChar char="u"/>
            </a:pPr>
            <a:r>
              <a:rPr lang="en-US" sz="1800" dirty="0">
                <a:solidFill>
                  <a:schemeClr val="tx1"/>
                </a:solidFill>
              </a:rPr>
              <a:t>Well, we know from what we learned about backpropagation that the gradient of the loss with respect to any given weight is going to be the product of some derivatives that depend on components that reside later in the network.</a:t>
            </a:r>
          </a:p>
          <a:p>
            <a:pPr marL="342900" indent="-342900" algn="l">
              <a:buClr>
                <a:srgbClr val="0070C0"/>
              </a:buClr>
              <a:buSzPct val="80000"/>
              <a:buFont typeface="Wingdings" pitchFamily="2" charset="2"/>
              <a:buChar char="u"/>
            </a:pPr>
            <a:r>
              <a:rPr lang="en-US" sz="1800" dirty="0">
                <a:solidFill>
                  <a:schemeClr val="tx1"/>
                </a:solidFill>
              </a:rPr>
              <a:t>Given this, we can deduce that the earlier in the network a weight lives, the more terms will be needed in the product we just mentioned to get the gradient of the loss with respect to this weight.</a:t>
            </a:r>
          </a:p>
          <a:p>
            <a:pPr marL="342900" indent="-342900" algn="l">
              <a:buClr>
                <a:srgbClr val="0070C0"/>
              </a:buClr>
              <a:buSzPct val="80000"/>
              <a:buFont typeface="Wingdings" pitchFamily="2" charset="2"/>
              <a:buChar char="u"/>
            </a:pPr>
            <a:r>
              <a:rPr lang="en-US" sz="1800" dirty="0">
                <a:solidFill>
                  <a:schemeClr val="tx1"/>
                </a:solidFill>
              </a:rPr>
              <a:t>The key now is to understand what happens if the terms in this product, or at least some of them, are small? And by small, we mean </a:t>
            </a:r>
            <a:r>
              <a:rPr lang="en-US" sz="1800" b="1" dirty="0">
                <a:solidFill>
                  <a:srgbClr val="C00000"/>
                </a:solidFill>
              </a:rPr>
              <a:t>less than one</a:t>
            </a:r>
            <a:r>
              <a:rPr lang="en-US" sz="1800" dirty="0">
                <a:solidFill>
                  <a:schemeClr val="tx1"/>
                </a:solidFill>
              </a:rPr>
              <a:t>, small.</a:t>
            </a:r>
          </a:p>
          <a:p>
            <a:pPr marL="342900" indent="-342900" algn="l">
              <a:buClr>
                <a:srgbClr val="0070C0"/>
              </a:buClr>
              <a:buSzPct val="80000"/>
              <a:buFont typeface="Wingdings" pitchFamily="2" charset="2"/>
              <a:buChar char="u"/>
            </a:pPr>
            <a:r>
              <a:rPr lang="en-US" sz="1800" dirty="0">
                <a:solidFill>
                  <a:schemeClr val="tx1"/>
                </a:solidFill>
              </a:rPr>
              <a:t>Well, the product of a bunch of numbers </a:t>
            </a:r>
            <a:r>
              <a:rPr lang="en-US" sz="1800" b="1" dirty="0">
                <a:solidFill>
                  <a:srgbClr val="C00000"/>
                </a:solidFill>
              </a:rPr>
              <a:t>less than one </a:t>
            </a:r>
            <a:r>
              <a:rPr lang="en-US" sz="1800" dirty="0">
                <a:solidFill>
                  <a:schemeClr val="tx1"/>
                </a:solidFill>
              </a:rPr>
              <a:t>is going to give us an even smaller number, right?</a:t>
            </a: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https://www.youtube.com/watch?v=qO_NLVjD6zE&amp;list=PLZbbT5o_s2xq7LwI2y8_QtvuXZedL6tQU&amp;index=28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26194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28 Small Gradient</a:t>
            </a:r>
            <a:endParaRPr lang="zh-TW" altLang="en-US" b="1" dirty="0">
              <a:solidFill>
                <a:srgbClr val="FFFF00"/>
              </a:solidFill>
            </a:endParaRPr>
          </a:p>
        </p:txBody>
      </p:sp>
      <p:sp>
        <p:nvSpPr>
          <p:cNvPr id="3" name="副標題 2"/>
          <p:cNvSpPr>
            <a:spLocks noGrp="1"/>
          </p:cNvSpPr>
          <p:nvPr>
            <p:ph type="subTitle" idx="1"/>
          </p:nvPr>
        </p:nvSpPr>
        <p:spPr>
          <a:xfrm>
            <a:off x="457200" y="1228461"/>
            <a:ext cx="8352928" cy="342467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Stuck Weights</a:t>
            </a:r>
          </a:p>
          <a:p>
            <a:pPr marL="342900" indent="-342900" algn="l">
              <a:buClr>
                <a:srgbClr val="0070C0"/>
              </a:buClr>
              <a:buSzPct val="80000"/>
              <a:buFont typeface="Wingdings" pitchFamily="2" charset="2"/>
              <a:buChar char="u"/>
            </a:pPr>
            <a:r>
              <a:rPr lang="en-US" sz="1800" dirty="0">
                <a:solidFill>
                  <a:schemeClr val="tx1"/>
                </a:solidFill>
              </a:rPr>
              <a:t>Now, we can think about if the gradient that we obtain with respect to this weight is already really small, i.e., vanishing, then by the time we multiply it by the learning rate, the product is going to be even smaller, and so when we subtract this teeny tiny number from the weight, it’s just barely going to move the weight at all.</a:t>
            </a:r>
          </a:p>
          <a:p>
            <a:pPr marL="342900" indent="-342900" algn="l">
              <a:buClr>
                <a:srgbClr val="0070C0"/>
              </a:buClr>
              <a:buSzPct val="80000"/>
              <a:buFont typeface="Wingdings" pitchFamily="2" charset="2"/>
              <a:buChar char="u"/>
            </a:pPr>
            <a:r>
              <a:rPr lang="en-US" sz="1800" dirty="0">
                <a:solidFill>
                  <a:schemeClr val="tx1"/>
                </a:solidFill>
              </a:rPr>
              <a:t>Essentially, the weight gets into this kind of stuck state. </a:t>
            </a:r>
          </a:p>
          <a:p>
            <a:pPr marL="342900" indent="-342900" algn="l">
              <a:buClr>
                <a:srgbClr val="0070C0"/>
              </a:buClr>
              <a:buSzPct val="80000"/>
              <a:buFont typeface="Wingdings" pitchFamily="2" charset="2"/>
              <a:buChar char="u"/>
            </a:pPr>
            <a:r>
              <a:rPr lang="en-US" sz="1800" dirty="0">
                <a:solidFill>
                  <a:schemeClr val="tx1"/>
                </a:solidFill>
              </a:rPr>
              <a:t>Not moving, not </a:t>
            </a:r>
            <a:r>
              <a:rPr lang="en-US" sz="1800" i="1" dirty="0">
                <a:solidFill>
                  <a:schemeClr val="tx1"/>
                </a:solidFill>
              </a:rPr>
              <a:t>learning</a:t>
            </a:r>
            <a:r>
              <a:rPr lang="en-US" sz="1800" dirty="0">
                <a:solidFill>
                  <a:schemeClr val="tx1"/>
                </a:solidFill>
              </a:rPr>
              <a:t>, and therefore not really helping to meet the overall objective of minimizing the loss of the network.</a:t>
            </a:r>
          </a:p>
          <a:p>
            <a:pPr marL="342900" indent="-342900" algn="l">
              <a:buClr>
                <a:srgbClr val="0070C0"/>
              </a:buClr>
              <a:buSzPct val="80000"/>
              <a:buFont typeface="Wingdings" pitchFamily="2" charset="2"/>
              <a:buChar char="u"/>
            </a:pPr>
            <a:r>
              <a:rPr lang="en-US" sz="1800" dirty="0">
                <a:solidFill>
                  <a:schemeClr val="tx1"/>
                </a:solidFill>
              </a:rPr>
              <a:t>We can see why </a:t>
            </a:r>
            <a:r>
              <a:rPr lang="en-US" sz="1800" b="1" dirty="0">
                <a:solidFill>
                  <a:srgbClr val="C00000"/>
                </a:solidFill>
              </a:rPr>
              <a:t>earlier weights </a:t>
            </a:r>
            <a:r>
              <a:rPr lang="en-US" sz="1800" dirty="0">
                <a:solidFill>
                  <a:schemeClr val="tx1"/>
                </a:solidFill>
              </a:rPr>
              <a:t>are subject to this problem. Because, as we said, the earlier in the network the weight resides, the more terms are going to be included in the product to calculate the gradient.</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https://www.youtube.com/watch?v=qO_NLVjD6zE&amp;list=PLZbbT5o_s2xq7LwI2y8_QtvuXZedL6tQU&amp;index=28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82814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28 Small Gradient</a:t>
            </a:r>
            <a:endParaRPr lang="zh-TW" altLang="en-US" b="1" dirty="0">
              <a:solidFill>
                <a:srgbClr val="FFFF00"/>
              </a:solidFill>
            </a:endParaRPr>
          </a:p>
        </p:txBody>
      </p:sp>
      <p:sp>
        <p:nvSpPr>
          <p:cNvPr id="3" name="副標題 2"/>
          <p:cNvSpPr>
            <a:spLocks noGrp="1"/>
          </p:cNvSpPr>
          <p:nvPr>
            <p:ph type="subTitle" idx="1"/>
          </p:nvPr>
        </p:nvSpPr>
        <p:spPr>
          <a:xfrm>
            <a:off x="457200" y="1228462"/>
            <a:ext cx="8352928" cy="500885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Exploding Gradient</a:t>
            </a:r>
          </a:p>
          <a:p>
            <a:pPr marL="342900" indent="-342900" algn="l">
              <a:buClr>
                <a:srgbClr val="0070C0"/>
              </a:buClr>
              <a:buSzPct val="80000"/>
              <a:buFont typeface="Wingdings" pitchFamily="2" charset="2"/>
              <a:buChar char="u"/>
            </a:pPr>
            <a:r>
              <a:rPr lang="en-US" sz="1800" dirty="0">
                <a:solidFill>
                  <a:schemeClr val="tx1"/>
                </a:solidFill>
              </a:rPr>
              <a:t>Now let’s talk about this problem in the opposite direction. Not a gradient that vanishes, but rather, a gradient that explodes.</a:t>
            </a:r>
          </a:p>
          <a:p>
            <a:pPr marL="342900" indent="-342900" algn="l">
              <a:buClr>
                <a:srgbClr val="0070C0"/>
              </a:buClr>
              <a:buSzPct val="80000"/>
              <a:buFont typeface="Wingdings" pitchFamily="2" charset="2"/>
              <a:buChar char="u"/>
            </a:pPr>
            <a:r>
              <a:rPr lang="en-US" sz="1800" dirty="0">
                <a:solidFill>
                  <a:schemeClr val="tx1"/>
                </a:solidFill>
              </a:rPr>
              <a:t>Think about the conversation we just had about how the vanishing gradient problem occurs with weights early in the network due to a product of, at least some, relatively small values.</a:t>
            </a:r>
          </a:p>
          <a:p>
            <a:pPr marL="342900" indent="-342900" algn="l">
              <a:buClr>
                <a:srgbClr val="0070C0"/>
              </a:buClr>
              <a:buSzPct val="80000"/>
              <a:buFont typeface="Wingdings" pitchFamily="2" charset="2"/>
              <a:buChar char="u"/>
            </a:pPr>
            <a:r>
              <a:rPr lang="en-US" sz="1800" dirty="0">
                <a:solidFill>
                  <a:schemeClr val="tx1"/>
                </a:solidFill>
              </a:rPr>
              <a:t>Now think about calculating the gradient with respect to the same weight, but instead of really small terms, what if they were large? And by large, we mean greater than one.</a:t>
            </a:r>
          </a:p>
          <a:p>
            <a:pPr marL="342900" indent="-342900" algn="l">
              <a:buClr>
                <a:srgbClr val="0070C0"/>
              </a:buClr>
              <a:buSzPct val="80000"/>
              <a:buFont typeface="Wingdings" pitchFamily="2" charset="2"/>
              <a:buChar char="u"/>
            </a:pPr>
            <a:r>
              <a:rPr lang="en-US" sz="1800" dirty="0">
                <a:solidFill>
                  <a:schemeClr val="tx1"/>
                </a:solidFill>
              </a:rPr>
              <a:t>Well, if we multiply a bunch of terms together that are all greater than one, we’re going to get something greater than one, and perhaps even a lot greater than one.</a:t>
            </a:r>
          </a:p>
          <a:p>
            <a:pPr marL="342900" indent="-342900" algn="l">
              <a:buClr>
                <a:srgbClr val="0070C0"/>
              </a:buClr>
              <a:buSzPct val="80000"/>
              <a:buFont typeface="Wingdings" pitchFamily="2" charset="2"/>
              <a:buChar char="u"/>
            </a:pPr>
            <a:r>
              <a:rPr lang="en-US" sz="1800" dirty="0">
                <a:solidFill>
                  <a:schemeClr val="tx1"/>
                </a:solidFill>
              </a:rPr>
              <a:t>The same argument holds here that we discussed about the vanishing gradient, where, the earlier in the network a weight lives, the more terms will be needed in the product we just mentioned.</a:t>
            </a:r>
          </a:p>
          <a:p>
            <a:pPr marL="342900" indent="-342900" algn="l">
              <a:buClr>
                <a:srgbClr val="0070C0"/>
              </a:buClr>
              <a:buSzPct val="80000"/>
              <a:buFont typeface="Wingdings" pitchFamily="2" charset="2"/>
              <a:buChar char="u"/>
            </a:pPr>
            <a:r>
              <a:rPr lang="en-US" sz="1800" dirty="0">
                <a:solidFill>
                  <a:schemeClr val="tx1"/>
                </a:solidFill>
              </a:rPr>
              <a:t>As a result, we can see that the more of these larger valued terms we have being multiplied together, the larger the gradient is going to be, thus essentially exploding in size.</a:t>
            </a: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https://www.youtube.com/watch?v=qO_NLVjD6zE&amp;list=PLZbbT5o_s2xq7LwI2y8_QtvuXZedL6tQU&amp;index=28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4726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75162"/>
            <a:ext cx="9144000" cy="1470025"/>
          </a:xfrm>
          <a:solidFill>
            <a:srgbClr val="00B0F0"/>
          </a:solidFill>
        </p:spPr>
        <p:txBody>
          <a:bodyPr>
            <a:normAutofit/>
          </a:bodyPr>
          <a:lstStyle/>
          <a:p>
            <a:r>
              <a:rPr lang="en-US" altLang="zh-TW" sz="4800" b="1" dirty="0">
                <a:solidFill>
                  <a:srgbClr val="FFFF00"/>
                </a:solidFill>
              </a:rPr>
              <a:t>28.1 Quiz</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1026" name="Picture 2" descr="Want to know how Deep Learning works? Here's a quick guide for ...">
            <a:extLst>
              <a:ext uri="{FF2B5EF4-FFF2-40B4-BE49-F238E27FC236}">
                <a16:creationId xmlns:a16="http://schemas.microsoft.com/office/drawing/2014/main" id="{49911F56-A4AF-4A30-B9B3-5F5DDAF7D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161" y="3779644"/>
            <a:ext cx="1201741" cy="799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159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28.1 Quiz</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https://www.youtube.com/watch?v=qO_NLVjD6zE&amp;list=PLZbbT5o_s2xq7LwI2y8_QtvuXZedL6tQU&amp;index=28</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
        <p:nvSpPr>
          <p:cNvPr id="10" name="副標題 2">
            <a:extLst>
              <a:ext uri="{FF2B5EF4-FFF2-40B4-BE49-F238E27FC236}">
                <a16:creationId xmlns:a16="http://schemas.microsoft.com/office/drawing/2014/main" id="{85E3A0F9-8A12-49C5-96C7-A2424A576F44}"/>
              </a:ext>
            </a:extLst>
          </p:cNvPr>
          <p:cNvSpPr txBox="1">
            <a:spLocks/>
          </p:cNvSpPr>
          <p:nvPr/>
        </p:nvSpPr>
        <p:spPr>
          <a:xfrm>
            <a:off x="510362" y="1196753"/>
            <a:ext cx="1181318" cy="39683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Quiz:</a:t>
            </a:r>
          </a:p>
        </p:txBody>
      </p:sp>
      <p:pic>
        <p:nvPicPr>
          <p:cNvPr id="3" name="Picture 2">
            <a:extLst>
              <a:ext uri="{FF2B5EF4-FFF2-40B4-BE49-F238E27FC236}">
                <a16:creationId xmlns:a16="http://schemas.microsoft.com/office/drawing/2014/main" id="{55779C68-30EB-43D5-B9C6-D118277C9887}"/>
              </a:ext>
            </a:extLst>
          </p:cNvPr>
          <p:cNvPicPr>
            <a:picLocks noChangeAspect="1"/>
          </p:cNvPicPr>
          <p:nvPr/>
        </p:nvPicPr>
        <p:blipFill>
          <a:blip r:embed="rId3"/>
          <a:stretch>
            <a:fillRect/>
          </a:stretch>
        </p:blipFill>
        <p:spPr>
          <a:xfrm>
            <a:off x="2051720" y="1378523"/>
            <a:ext cx="5387516" cy="4964373"/>
          </a:xfrm>
          <a:prstGeom prst="rect">
            <a:avLst/>
          </a:prstGeom>
          <a:ln>
            <a:solidFill>
              <a:srgbClr val="C00000"/>
            </a:solidFill>
          </a:ln>
        </p:spPr>
      </p:pic>
    </p:spTree>
    <p:extLst>
      <p:ext uri="{BB962C8B-B14F-4D97-AF65-F5344CB8AC3E}">
        <p14:creationId xmlns:p14="http://schemas.microsoft.com/office/powerpoint/2010/main" val="54964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4191</TotalTime>
  <Words>1027</Words>
  <Application>Microsoft Office PowerPoint</Application>
  <PresentationFormat>On-screen Show (4:3)</PresentationFormat>
  <Paragraphs>67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Wingdings</vt:lpstr>
      <vt:lpstr>Office 佈景主題</vt:lpstr>
      <vt:lpstr>28 Small Gradient</vt:lpstr>
      <vt:lpstr>28 Small Gradient</vt:lpstr>
      <vt:lpstr>28 Small Gradient</vt:lpstr>
      <vt:lpstr>28 Small Gradient</vt:lpstr>
      <vt:lpstr>28 Small Gradient</vt:lpstr>
      <vt:lpstr>28 Small Gradient</vt:lpstr>
      <vt:lpstr>28.1 Quiz</vt:lpstr>
      <vt:lpstr>28.1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1792</cp:revision>
  <dcterms:created xsi:type="dcterms:W3CDTF">2018-09-28T16:40:41Z</dcterms:created>
  <dcterms:modified xsi:type="dcterms:W3CDTF">2020-06-05T22:16:07Z</dcterms:modified>
</cp:coreProperties>
</file>