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2" r:id="rId3"/>
    <p:sldId id="283" r:id="rId4"/>
    <p:sldId id="284" r:id="rId5"/>
    <p:sldId id="285" r:id="rId6"/>
    <p:sldId id="286" r:id="rId7"/>
    <p:sldId id="274" r:id="rId8"/>
    <p:sldId id="28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8krd5qKVw-Q&amp;list=PLZbbT5o_s2xq7LwI2y8_QtvuXZedL6tQU&amp;index=2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29 Initialized Weight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Initialized Weight</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9206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Random Initialization Weight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Suppose that our neural network’s input layer has </a:t>
            </a:r>
            <a:r>
              <a:rPr lang="en-US" altLang="en-US" sz="1800" dirty="0">
                <a:solidFill>
                  <a:srgbClr val="333333"/>
                </a:solidFill>
                <a:latin typeface="MJXc-TeX-main-R"/>
              </a:rPr>
              <a:t>250</a:t>
            </a:r>
            <a:r>
              <a:rPr lang="en-US" altLang="en-US" sz="1800" dirty="0">
                <a:solidFill>
                  <a:srgbClr val="333333"/>
                </a:solidFill>
                <a:latin typeface="-apple-system"/>
              </a:rPr>
              <a:t> nodes, and for simplicity, suppose that the value of each of these </a:t>
            </a:r>
            <a:r>
              <a:rPr lang="en-US" altLang="en-US" sz="1800" dirty="0">
                <a:solidFill>
                  <a:srgbClr val="333333"/>
                </a:solidFill>
                <a:latin typeface="MJXc-TeX-main-R"/>
              </a:rPr>
              <a:t>250</a:t>
            </a:r>
            <a:r>
              <a:rPr lang="en-US" altLang="en-US" sz="1800" dirty="0">
                <a:solidFill>
                  <a:srgbClr val="333333"/>
                </a:solidFill>
                <a:latin typeface="-apple-system"/>
              </a:rPr>
              <a:t> nodes is </a:t>
            </a:r>
            <a:r>
              <a:rPr lang="en-US" altLang="en-US" sz="1800" dirty="0">
                <a:solidFill>
                  <a:srgbClr val="333333"/>
                </a:solidFill>
                <a:latin typeface="MJXc-TeX-main-R"/>
              </a:rPr>
              <a:t>1</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let’s focus only on the weights that connect the input layer to a single node in the first hidden layer. In total, there will be </a:t>
            </a:r>
            <a:r>
              <a:rPr lang="en-US" altLang="en-US" sz="1800" dirty="0">
                <a:solidFill>
                  <a:srgbClr val="333333"/>
                </a:solidFill>
                <a:latin typeface="MJXc-TeX-main-R"/>
              </a:rPr>
              <a:t>250</a:t>
            </a:r>
            <a:r>
              <a:rPr lang="en-US" altLang="en-US" sz="1800" dirty="0">
                <a:solidFill>
                  <a:srgbClr val="333333"/>
                </a:solidFill>
                <a:latin typeface="-apple-system"/>
              </a:rPr>
              <a:t> weights connecting this node in our first hidden layer to all the nodes in the input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each of these weights were randomly generated and normally distributed with a mean of </a:t>
            </a:r>
            <a:r>
              <a:rPr lang="en-US" altLang="en-US" sz="1800" dirty="0">
                <a:solidFill>
                  <a:srgbClr val="333333"/>
                </a:solidFill>
                <a:latin typeface="MJXc-TeX-main-R"/>
              </a:rPr>
              <a:t>0</a:t>
            </a:r>
            <a:r>
              <a:rPr lang="en-US" altLang="en-US" sz="1800" dirty="0">
                <a:solidFill>
                  <a:srgbClr val="333333"/>
                </a:solidFill>
                <a:latin typeface="-apple-system"/>
              </a:rPr>
              <a:t> and a standard deviation of </a:t>
            </a:r>
            <a:r>
              <a:rPr lang="en-US" altLang="en-US" sz="1800" dirty="0">
                <a:solidFill>
                  <a:srgbClr val="333333"/>
                </a:solidFill>
                <a:latin typeface="MJXc-TeX-main-R"/>
              </a:rPr>
              <a:t>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So, what does this mean for the weighted sum, </a:t>
            </a:r>
            <a:r>
              <a:rPr lang="en-US" altLang="en-US" sz="1800" dirty="0">
                <a:solidFill>
                  <a:srgbClr val="333333"/>
                </a:solidFill>
                <a:latin typeface="MJXc-TeX-math-I"/>
              </a:rPr>
              <a:t>z</a:t>
            </a:r>
            <a:r>
              <a:rPr lang="en-US" altLang="en-US" sz="1800" dirty="0">
                <a:solidFill>
                  <a:srgbClr val="333333"/>
                </a:solidFill>
                <a:latin typeface="-apple-system"/>
              </a:rPr>
              <a:t>, that this node accepts as input?</a:t>
            </a:r>
            <a:endParaRPr lang="en-US" altLang="en-US" sz="1800" dirty="0">
              <a:solidFill>
                <a:schemeClr val="tx1"/>
              </a:solidFill>
            </a:endParaRPr>
          </a:p>
          <a:p>
            <a:pPr lvl="0" eaLnBrk="0" fontAlgn="base" hangingPunct="0">
              <a:spcBef>
                <a:spcPct val="0"/>
              </a:spcBef>
              <a:spcAft>
                <a:spcPct val="0"/>
              </a:spcAft>
            </a:pPr>
            <a:br>
              <a:rPr lang="en-US" altLang="en-US" sz="1800" dirty="0">
                <a:solidFill>
                  <a:srgbClr val="333333"/>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Initialized Weight</a:t>
            </a:r>
            <a:endParaRPr lang="zh-TW" altLang="en-US" b="1" dirty="0">
              <a:solidFill>
                <a:srgbClr val="FFFF00"/>
              </a:solidFill>
            </a:endParaRPr>
          </a:p>
        </p:txBody>
      </p:sp>
      <p:sp>
        <p:nvSpPr>
          <p:cNvPr id="3" name="副標題 2"/>
          <p:cNvSpPr>
            <a:spLocks noGrp="1"/>
          </p:cNvSpPr>
          <p:nvPr>
            <p:ph type="subTitle" idx="1"/>
          </p:nvPr>
        </p:nvSpPr>
        <p:spPr>
          <a:xfrm>
            <a:off x="395536" y="1303852"/>
            <a:ext cx="8352928" cy="2200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Problems With Random Initialization</a:t>
            </a:r>
          </a:p>
          <a:p>
            <a:pPr marL="342900" indent="-342900" algn="l">
              <a:buClr>
                <a:srgbClr val="0070C0"/>
              </a:buClr>
              <a:buSzPct val="80000"/>
              <a:buFont typeface="Wingdings" pitchFamily="2" charset="2"/>
              <a:buChar char="u"/>
            </a:pPr>
            <a:r>
              <a:rPr lang="en-US" sz="1800" dirty="0">
                <a:solidFill>
                  <a:schemeClr val="tx1"/>
                </a:solidFill>
              </a:rPr>
              <a:t>If the desired output from our activation function is on the opposite side from where it saturated, then during training, when SGD updates the weights in attempts to influence the activation output, it will only make very small changes in the value of this activation output, barely even incrementally moving it in the right direction.</a:t>
            </a:r>
          </a:p>
          <a:p>
            <a:pPr marL="342900" indent="-342900" algn="l">
              <a:buClr>
                <a:srgbClr val="0070C0"/>
              </a:buClr>
              <a:buSzPct val="80000"/>
              <a:buFont typeface="Wingdings" pitchFamily="2" charset="2"/>
              <a:buChar char="u"/>
            </a:pPr>
            <a:r>
              <a:rPr lang="en-US" sz="1800" dirty="0">
                <a:solidFill>
                  <a:schemeClr val="tx1"/>
                </a:solidFill>
              </a:rPr>
              <a:t>Thus, the network’s ability to learn becomes hindered, and training is stuck running in this slow and inefficient state.</a:t>
            </a: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023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Initialized Weight</a:t>
            </a:r>
            <a:endParaRPr lang="zh-TW" altLang="en-US" b="1" dirty="0">
              <a:solidFill>
                <a:srgbClr val="FFFF00"/>
              </a:solidFill>
            </a:endParaRPr>
          </a:p>
        </p:txBody>
      </p:sp>
      <p:sp>
        <p:nvSpPr>
          <p:cNvPr id="3" name="副標題 2"/>
          <p:cNvSpPr>
            <a:spLocks noGrp="1"/>
          </p:cNvSpPr>
          <p:nvPr>
            <p:ph type="subTitle" idx="1"/>
          </p:nvPr>
        </p:nvSpPr>
        <p:spPr>
          <a:xfrm>
            <a:off x="395536" y="1303851"/>
            <a:ext cx="8352928" cy="46924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Xavier Initialization</a:t>
            </a:r>
          </a:p>
          <a:p>
            <a:pPr marL="342900" indent="-342900" algn="l">
              <a:buClr>
                <a:srgbClr val="0070C0"/>
              </a:buClr>
              <a:buSzPct val="80000"/>
              <a:buFont typeface="Wingdings" pitchFamily="2" charset="2"/>
              <a:buChar char="u"/>
            </a:pPr>
            <a:r>
              <a:rPr lang="en-US" sz="1800" dirty="0">
                <a:solidFill>
                  <a:schemeClr val="tx1"/>
                </a:solidFill>
              </a:rPr>
              <a:t>In hindsight, we should be able to look back at the problems we've discussed and trace them back to being caused by the weighted sum taking on a variance that is decently larger, or smaller, than 1. So to tackle this problem, what we can do is force this variance to be smaller.</a:t>
            </a:r>
          </a:p>
          <a:p>
            <a:pPr marL="342900" indent="-342900" algn="l">
              <a:buClr>
                <a:srgbClr val="0070C0"/>
              </a:buClr>
              <a:buSzPct val="80000"/>
              <a:buFont typeface="Wingdings" pitchFamily="2" charset="2"/>
              <a:buChar char="u"/>
            </a:pPr>
            <a:r>
              <a:rPr lang="en-US" sz="1800" dirty="0">
                <a:solidFill>
                  <a:schemeClr val="tx1"/>
                </a:solidFill>
              </a:rPr>
              <a:t>How do we do this?</a:t>
            </a:r>
          </a:p>
          <a:p>
            <a:pPr marL="342900" indent="-342900" algn="l">
              <a:buClr>
                <a:srgbClr val="0070C0"/>
              </a:buClr>
              <a:buSzPct val="80000"/>
              <a:buFont typeface="Wingdings" pitchFamily="2" charset="2"/>
              <a:buChar char="u"/>
            </a:pPr>
            <a:r>
              <a:rPr lang="en-US" sz="1800" dirty="0">
                <a:solidFill>
                  <a:schemeClr val="tx1"/>
                </a:solidFill>
              </a:rPr>
              <a:t>Well, since the variance of the input for a given node is determined by the variance of the weights connected to this node from the previous layer, we need to shrink the variance of these weights, which will shrink the variance of the weighted sum.</a:t>
            </a:r>
          </a:p>
          <a:p>
            <a:pPr marL="342900" indent="-342900" algn="l">
              <a:buClr>
                <a:srgbClr val="0070C0"/>
              </a:buClr>
              <a:buSzPct val="80000"/>
              <a:buFont typeface="Wingdings" pitchFamily="2" charset="2"/>
              <a:buChar char="u"/>
            </a:pPr>
            <a:r>
              <a:rPr lang="en-US" sz="1800" dirty="0">
                <a:solidFill>
                  <a:schemeClr val="tx1"/>
                </a:solidFill>
              </a:rPr>
              <a:t>Some researchers identified a value for the variance of the weights that seems to work pretty well to mitigate the earlier problems we discussed. The value for the variance of the weights connected to a given node is 1/n, where </a:t>
            </a:r>
            <a:r>
              <a:rPr lang="en-US" sz="1800" dirty="0" err="1">
                <a:solidFill>
                  <a:schemeClr val="tx1"/>
                </a:solidFill>
              </a:rPr>
              <a:t>nn</a:t>
            </a:r>
            <a:r>
              <a:rPr lang="en-US" sz="1800" dirty="0">
                <a:solidFill>
                  <a:schemeClr val="tx1"/>
                </a:solidFill>
              </a:rPr>
              <a:t> is the number of weights connected to this node from the previous layer.</a:t>
            </a:r>
          </a:p>
          <a:p>
            <a:pPr marL="342900" indent="-342900" algn="l">
              <a:buClr>
                <a:srgbClr val="0070C0"/>
              </a:buClr>
              <a:buSzPct val="80000"/>
              <a:buFont typeface="Wingdings" pitchFamily="2" charset="2"/>
              <a:buChar char="u"/>
            </a:pPr>
            <a:r>
              <a:rPr lang="en-US" sz="1800" dirty="0">
                <a:solidFill>
                  <a:schemeClr val="tx1"/>
                </a:solidFill>
              </a:rPr>
              <a:t>So, rather than the distribution of these weights be centered around 0 with a variance of 1, which is what we had earlier, they are now still centered around 0, but with a significantly smaller variance, 1/n.</a:t>
            </a: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783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Initialized Weight</a:t>
            </a:r>
            <a:endParaRPr lang="zh-TW" altLang="en-US" b="1" dirty="0">
              <a:solidFill>
                <a:srgbClr val="FFFF00"/>
              </a:solidFill>
            </a:endParaRPr>
          </a:p>
        </p:txBody>
      </p:sp>
      <p:sp>
        <p:nvSpPr>
          <p:cNvPr id="3" name="副標題 2"/>
          <p:cNvSpPr>
            <a:spLocks noGrp="1"/>
          </p:cNvSpPr>
          <p:nvPr>
            <p:ph type="subTitle" idx="1"/>
          </p:nvPr>
        </p:nvSpPr>
        <p:spPr>
          <a:xfrm>
            <a:off x="395536" y="1303851"/>
            <a:ext cx="8352928" cy="2125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Xavier Initialization</a:t>
            </a:r>
          </a:p>
          <a:p>
            <a:pPr marL="342900" indent="-342900" algn="l">
              <a:buClr>
                <a:srgbClr val="0070C0"/>
              </a:buClr>
              <a:buSzPct val="80000"/>
              <a:buFont typeface="Wingdings" pitchFamily="2" charset="2"/>
              <a:buChar char="u"/>
            </a:pPr>
            <a:r>
              <a:rPr lang="en-US" sz="1800" dirty="0">
                <a:solidFill>
                  <a:schemeClr val="tx1"/>
                </a:solidFill>
              </a:rPr>
              <a:t>It turns out that, to get these weights to have this variance of 1/n1, what we do is, after randomly generating the weights centered around 00 with variance 1, we multiply each of them by √1/n. Doing this causes the variance of these weights to shift from 11 to 1/n1. </a:t>
            </a:r>
          </a:p>
          <a:p>
            <a:pPr marL="342900" indent="-342900" algn="l">
              <a:buClr>
                <a:srgbClr val="0070C0"/>
              </a:buClr>
              <a:buSzPct val="80000"/>
              <a:buFont typeface="Wingdings" pitchFamily="2" charset="2"/>
              <a:buChar char="u"/>
            </a:pPr>
            <a:r>
              <a:rPr lang="en-US" sz="1800" dirty="0">
                <a:solidFill>
                  <a:schemeClr val="tx1"/>
                </a:solidFill>
              </a:rPr>
              <a:t>This type of initialization is referred to as </a:t>
            </a:r>
            <a:r>
              <a:rPr lang="en-US" sz="1800" i="1" dirty="0">
                <a:solidFill>
                  <a:schemeClr val="tx1"/>
                </a:solidFill>
              </a:rPr>
              <a:t>Xavier initialization</a:t>
            </a:r>
            <a:r>
              <a:rPr lang="en-US" sz="1800" dirty="0">
                <a:solidFill>
                  <a:schemeClr val="tx1"/>
                </a:solidFill>
              </a:rPr>
              <a:t> and also </a:t>
            </a:r>
            <a:r>
              <a:rPr lang="en-US" sz="1800" i="1" dirty="0" err="1">
                <a:solidFill>
                  <a:schemeClr val="tx1"/>
                </a:solidFill>
              </a:rPr>
              <a:t>Glorot</a:t>
            </a:r>
            <a:r>
              <a:rPr lang="en-US" sz="1800" i="1" dirty="0">
                <a:solidFill>
                  <a:schemeClr val="tx1"/>
                </a:solidFill>
              </a:rPr>
              <a:t> initialization</a:t>
            </a:r>
            <a:r>
              <a:rPr lang="en-US" sz="1800" dirty="0">
                <a:solidFill>
                  <a:schemeClr val="tx1"/>
                </a:solidFill>
              </a:rPr>
              <a:t>.</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167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Initialized Weight</a:t>
            </a:r>
            <a:endParaRPr lang="zh-TW" altLang="en-US" b="1" dirty="0">
              <a:solidFill>
                <a:srgbClr val="FFFF00"/>
              </a:solidFill>
            </a:endParaRPr>
          </a:p>
        </p:txBody>
      </p:sp>
      <p:sp>
        <p:nvSpPr>
          <p:cNvPr id="3" name="副標題 2"/>
          <p:cNvSpPr>
            <a:spLocks noGrp="1"/>
          </p:cNvSpPr>
          <p:nvPr>
            <p:ph type="subTitle" idx="1"/>
          </p:nvPr>
        </p:nvSpPr>
        <p:spPr>
          <a:xfrm>
            <a:off x="395536" y="1303851"/>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Kera Code: Weight Initialization </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FFA0043-CB8A-47B8-9A31-911D66D036E9}"/>
              </a:ext>
            </a:extLst>
          </p:cNvPr>
          <p:cNvPicPr>
            <a:picLocks noChangeAspect="1"/>
          </p:cNvPicPr>
          <p:nvPr/>
        </p:nvPicPr>
        <p:blipFill>
          <a:blip r:embed="rId3"/>
          <a:stretch>
            <a:fillRect/>
          </a:stretch>
        </p:blipFill>
        <p:spPr>
          <a:xfrm>
            <a:off x="1252537" y="1842999"/>
            <a:ext cx="6638925" cy="1819275"/>
          </a:xfrm>
          <a:prstGeom prst="rect">
            <a:avLst/>
          </a:prstGeom>
          <a:ln>
            <a:solidFill>
              <a:srgbClr val="C00000"/>
            </a:solidFill>
          </a:ln>
        </p:spPr>
      </p:pic>
    </p:spTree>
    <p:extLst>
      <p:ext uri="{BB962C8B-B14F-4D97-AF65-F5344CB8AC3E}">
        <p14:creationId xmlns:p14="http://schemas.microsoft.com/office/powerpoint/2010/main" val="137227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https://www.youtube.com/watch?v=8krd5qKVw-Q&amp;list=PLZbbT5o_s2xq7LwI2y8_QtvuXZedL6tQU&amp;index=29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685374"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 None</a:t>
            </a:r>
          </a:p>
        </p:txBody>
      </p:sp>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4202</TotalTime>
  <Words>719</Words>
  <Application>Microsoft Office PowerPoint</Application>
  <PresentationFormat>On-screen Show (4:3)</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MJXc-TeX-main-R</vt:lpstr>
      <vt:lpstr>MJXc-TeX-math-I</vt:lpstr>
      <vt:lpstr>Wingdings</vt:lpstr>
      <vt:lpstr>Office 佈景主題</vt:lpstr>
      <vt:lpstr>29 Initialized Weight</vt:lpstr>
      <vt:lpstr>29 Initialized Weight</vt:lpstr>
      <vt:lpstr>29 Initialized Weight</vt:lpstr>
      <vt:lpstr>29 Initialized Weight</vt:lpstr>
      <vt:lpstr>29 Initialized Weight</vt:lpstr>
      <vt:lpstr>29 Initialized Weight</vt:lpstr>
      <vt:lpstr>29.1 Quiz</vt:lpstr>
      <vt:lpstr>29.1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1804</cp:revision>
  <dcterms:created xsi:type="dcterms:W3CDTF">2018-09-28T16:40:41Z</dcterms:created>
  <dcterms:modified xsi:type="dcterms:W3CDTF">2020-06-05T22:26:56Z</dcterms:modified>
</cp:coreProperties>
</file>