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2" r:id="rId3"/>
    <p:sldId id="283" r:id="rId4"/>
    <p:sldId id="286" r:id="rId5"/>
    <p:sldId id="284" r:id="rId6"/>
    <p:sldId id="274" r:id="rId7"/>
    <p:sldId id="281" r:id="rId8"/>
    <p:sldId id="285"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st.github.com/mGalarnyk/9cdfce29e9172745d0ff2d3f19130d6c" TargetMode="External"/><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ist.github.com/mGalarnyk/9cdfce29e9172745d0ff2d3f19130d6c" TargetMode="External"/><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33 Regularization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200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What Is Regularization?</a:t>
            </a:r>
          </a:p>
          <a:p>
            <a:pPr marL="342900" indent="-342900" algn="l">
              <a:buClr>
                <a:srgbClr val="0070C0"/>
              </a:buClr>
              <a:buSzPct val="80000"/>
              <a:buFont typeface="Wingdings" pitchFamily="2" charset="2"/>
              <a:buChar char="u"/>
            </a:pPr>
            <a:r>
              <a:rPr lang="en-US" sz="1800" dirty="0">
                <a:solidFill>
                  <a:schemeClr val="tx1"/>
                </a:solidFill>
                <a:latin typeface="+mj-lt"/>
              </a:rPr>
              <a:t>In the last discussion on overfitting, we introduced the drop out. </a:t>
            </a:r>
          </a:p>
          <a:p>
            <a:pPr marL="342900" indent="-342900" algn="l">
              <a:buClr>
                <a:srgbClr val="0070C0"/>
              </a:buClr>
              <a:buSzPct val="80000"/>
              <a:buFont typeface="Wingdings" pitchFamily="2" charset="2"/>
              <a:buChar char="u"/>
            </a:pPr>
            <a:r>
              <a:rPr lang="en-US" sz="1800" b="1" dirty="0">
                <a:solidFill>
                  <a:schemeClr val="tx1"/>
                </a:solidFill>
                <a:latin typeface="+mj-lt"/>
              </a:rPr>
              <a:t>The drop out is a kind of regularization technique.</a:t>
            </a:r>
          </a:p>
          <a:p>
            <a:pPr marL="342900" indent="-342900" algn="l">
              <a:buClr>
                <a:srgbClr val="0070C0"/>
              </a:buClr>
              <a:buSzPct val="80000"/>
              <a:buFont typeface="Wingdings" pitchFamily="2" charset="2"/>
              <a:buChar char="u"/>
            </a:pPr>
            <a:r>
              <a:rPr lang="en-US" sz="1800" dirty="0">
                <a:solidFill>
                  <a:schemeClr val="tx1"/>
                </a:solidFill>
                <a:latin typeface="+mj-lt"/>
              </a:rPr>
              <a:t>In general, the regularization is q technique that help reduce overfitting or reduce variance in the network by penalizing for complexity.</a:t>
            </a:r>
          </a:p>
          <a:p>
            <a:pPr marL="342900" indent="-342900" algn="l">
              <a:buClr>
                <a:srgbClr val="0070C0"/>
              </a:buClr>
              <a:buSzPct val="80000"/>
              <a:buFont typeface="Wingdings" pitchFamily="2" charset="2"/>
              <a:buChar char="u"/>
            </a:pPr>
            <a:r>
              <a:rPr lang="en-US" sz="1800" dirty="0">
                <a:solidFill>
                  <a:schemeClr val="tx1"/>
                </a:solidFill>
                <a:latin typeface="+mj-lt"/>
              </a:rPr>
              <a:t>Some kind of complexities may make our model unlikely to generalize well, even the model fit the training data. </a:t>
            </a: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algn="l"/>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b="1"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副標題 2">
            <a:extLst>
              <a:ext uri="{FF2B5EF4-FFF2-40B4-BE49-F238E27FC236}">
                <a16:creationId xmlns:a16="http://schemas.microsoft.com/office/drawing/2014/main" id="{0DB44B57-C9E8-422F-AC89-BEF65B361B73}"/>
              </a:ext>
            </a:extLst>
          </p:cNvPr>
          <p:cNvSpPr txBox="1">
            <a:spLocks/>
          </p:cNvSpPr>
          <p:nvPr/>
        </p:nvSpPr>
        <p:spPr>
          <a:xfrm>
            <a:off x="547936" y="3581401"/>
            <a:ext cx="8352928" cy="7116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i="1" dirty="0">
                <a:solidFill>
                  <a:srgbClr val="C00000"/>
                </a:solidFill>
              </a:rPr>
              <a:t>Regularization</a:t>
            </a:r>
            <a:r>
              <a:rPr lang="en-US" sz="1800" b="1" dirty="0">
                <a:solidFill>
                  <a:srgbClr val="C00000"/>
                </a:solidFill>
              </a:rPr>
              <a:t> is a technique that helps reduce overfitting or reduce variance in our network by penalizing for complexity.</a:t>
            </a:r>
            <a:br>
              <a:rPr lang="en-US" altLang="en-US" sz="1800" b="1" dirty="0">
                <a:solidFill>
                  <a:srgbClr val="C00000"/>
                </a:solidFill>
                <a:latin typeface="+mj-lt"/>
              </a:rPr>
            </a:br>
            <a:endParaRPr lang="en-US" altLang="en-US" sz="1800" b="1" dirty="0">
              <a:solidFill>
                <a:srgbClr val="C00000"/>
              </a:solidFill>
              <a:latin typeface="+mj-lt"/>
            </a:endParaRPr>
          </a:p>
          <a:p>
            <a:pPr marL="342900" indent="-342900" algn="l">
              <a:buClr>
                <a:srgbClr val="0070C0"/>
              </a:buClr>
              <a:buSzPct val="80000"/>
              <a:buFont typeface="Wingdings" pitchFamily="2" charset="2"/>
              <a:buChar char="u"/>
            </a:pPr>
            <a:endParaRPr lang="en-US" sz="1800" b="1" dirty="0">
              <a:solidFill>
                <a:srgbClr val="C00000"/>
              </a:solidFill>
              <a:latin typeface="+mj-lt"/>
            </a:endParaRPr>
          </a:p>
          <a:p>
            <a:pPr algn="l"/>
            <a:endParaRPr lang="en-US" sz="1800" b="1" dirty="0">
              <a:solidFill>
                <a:srgbClr val="C00000"/>
              </a:solidFill>
              <a:latin typeface="+mj-lt"/>
            </a:endParaRPr>
          </a:p>
          <a:p>
            <a:pPr marL="342900" indent="-342900" algn="l">
              <a:buClr>
                <a:srgbClr val="0070C0"/>
              </a:buClr>
              <a:buSzPct val="80000"/>
              <a:buFont typeface="Wingdings" pitchFamily="2" charset="2"/>
              <a:buChar char="u"/>
            </a:pPr>
            <a:endParaRPr lang="en-US" sz="1800" b="1" dirty="0">
              <a:solidFill>
                <a:srgbClr val="C00000"/>
              </a:solidFill>
              <a:latin typeface="+mj-lt"/>
            </a:endParaRPr>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200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L2 Regularization</a:t>
            </a:r>
          </a:p>
          <a:p>
            <a:pPr marL="342900" indent="-342900" algn="l">
              <a:buClr>
                <a:srgbClr val="0070C0"/>
              </a:buClr>
              <a:buSzPct val="80000"/>
              <a:buFont typeface="Wingdings" pitchFamily="2" charset="2"/>
              <a:buChar char="u"/>
            </a:pPr>
            <a:r>
              <a:rPr lang="en-US" sz="1800" dirty="0">
                <a:solidFill>
                  <a:schemeClr val="tx1"/>
                </a:solidFill>
              </a:rPr>
              <a:t>The most common regularization technique is called </a:t>
            </a:r>
            <a:r>
              <a:rPr lang="en-US" sz="1800" i="1" dirty="0">
                <a:solidFill>
                  <a:schemeClr val="tx1"/>
                </a:solidFill>
              </a:rPr>
              <a:t>L2 regularization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know that regularization basically </a:t>
            </a:r>
            <a:r>
              <a:rPr lang="en-US" sz="1800" b="1" dirty="0">
                <a:solidFill>
                  <a:schemeClr val="tx1"/>
                </a:solidFill>
              </a:rPr>
              <a:t>involves adding a term </a:t>
            </a:r>
            <a:r>
              <a:rPr lang="en-US" sz="1800" dirty="0">
                <a:solidFill>
                  <a:schemeClr val="tx1"/>
                </a:solidFill>
              </a:rPr>
              <a:t>to our </a:t>
            </a:r>
            <a:r>
              <a:rPr lang="en-US" sz="1800" b="1" dirty="0">
                <a:solidFill>
                  <a:schemeClr val="tx1"/>
                </a:solidFill>
              </a:rPr>
              <a:t>loss function </a:t>
            </a:r>
            <a:r>
              <a:rPr lang="en-US" sz="1800" dirty="0">
                <a:solidFill>
                  <a:schemeClr val="tx1"/>
                </a:solidFill>
              </a:rPr>
              <a:t>that penalizes for large weights.</a:t>
            </a:r>
          </a:p>
          <a:p>
            <a:pPr marL="342900" indent="-342900" algn="l">
              <a:buClr>
                <a:srgbClr val="0070C0"/>
              </a:buClr>
              <a:buSzPct val="80000"/>
              <a:buFont typeface="Wingdings" pitchFamily="2" charset="2"/>
              <a:buChar char="u"/>
            </a:pPr>
            <a:r>
              <a:rPr lang="en-US" sz="1800" b="1" dirty="0">
                <a:solidFill>
                  <a:schemeClr val="tx1"/>
                </a:solidFill>
              </a:rPr>
              <a:t>L2 Regularization Term</a:t>
            </a:r>
          </a:p>
          <a:p>
            <a:pPr marL="342900" indent="-342900" algn="l">
              <a:buClr>
                <a:srgbClr val="0070C0"/>
              </a:buClr>
              <a:buSzPct val="80000"/>
              <a:buFont typeface="Wingdings" pitchFamily="2" charset="2"/>
              <a:buChar char="u"/>
            </a:pPr>
            <a:r>
              <a:rPr lang="en-US" sz="1800" dirty="0">
                <a:solidFill>
                  <a:schemeClr val="tx1"/>
                </a:solidFill>
              </a:rPr>
              <a:t>With L2 regularization, the term we’re adding to the loss is the sum of the squared norms of the weight matrices</a:t>
            </a:r>
            <a:r>
              <a:rPr lang="en-US" sz="1800" dirty="0">
                <a:solidFill>
                  <a:schemeClr val="tx1"/>
                </a:solidFill>
                <a:latin typeface="+mj-l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58CD99C-5BDB-486B-84F8-AE18E379CF04}"/>
              </a:ext>
            </a:extLst>
          </p:cNvPr>
          <p:cNvPicPr>
            <a:picLocks noChangeAspect="1"/>
          </p:cNvPicPr>
          <p:nvPr/>
        </p:nvPicPr>
        <p:blipFill>
          <a:blip r:embed="rId3"/>
          <a:stretch>
            <a:fillRect/>
          </a:stretch>
        </p:blipFill>
        <p:spPr>
          <a:xfrm>
            <a:off x="3829050" y="3598816"/>
            <a:ext cx="1047750" cy="695325"/>
          </a:xfrm>
          <a:prstGeom prst="rect">
            <a:avLst/>
          </a:prstGeom>
          <a:ln>
            <a:solidFill>
              <a:srgbClr val="C00000"/>
            </a:solidFill>
          </a:ln>
        </p:spPr>
      </p:pic>
      <p:sp>
        <p:nvSpPr>
          <p:cNvPr id="12" name="副標題 2">
            <a:extLst>
              <a:ext uri="{FF2B5EF4-FFF2-40B4-BE49-F238E27FC236}">
                <a16:creationId xmlns:a16="http://schemas.microsoft.com/office/drawing/2014/main" id="{382E82EB-D864-405E-BBFB-8A0A232CB7E3}"/>
              </a:ext>
            </a:extLst>
          </p:cNvPr>
          <p:cNvSpPr txBox="1">
            <a:spLocks/>
          </p:cNvSpPr>
          <p:nvPr/>
        </p:nvSpPr>
        <p:spPr>
          <a:xfrm>
            <a:off x="395536" y="4338376"/>
            <a:ext cx="8352928" cy="53078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multiplied by a small constant</a:t>
            </a:r>
            <a:endParaRPr lang="en-US" sz="1800" dirty="0">
              <a:solidFill>
                <a:schemeClr val="tx1"/>
              </a:solidFill>
              <a:latin typeface="+mj-lt"/>
            </a:endParaRPr>
          </a:p>
        </p:txBody>
      </p:sp>
      <p:pic>
        <p:nvPicPr>
          <p:cNvPr id="8" name="Picture 7">
            <a:extLst>
              <a:ext uri="{FF2B5EF4-FFF2-40B4-BE49-F238E27FC236}">
                <a16:creationId xmlns:a16="http://schemas.microsoft.com/office/drawing/2014/main" id="{16BD3368-9A1F-4668-9F80-92E5CD8E5013}"/>
              </a:ext>
            </a:extLst>
          </p:cNvPr>
          <p:cNvPicPr>
            <a:picLocks noChangeAspect="1"/>
          </p:cNvPicPr>
          <p:nvPr/>
        </p:nvPicPr>
        <p:blipFill>
          <a:blip r:embed="rId4"/>
          <a:stretch>
            <a:fillRect/>
          </a:stretch>
        </p:blipFill>
        <p:spPr>
          <a:xfrm>
            <a:off x="3962400" y="5050779"/>
            <a:ext cx="609600" cy="561975"/>
          </a:xfrm>
          <a:prstGeom prst="rect">
            <a:avLst/>
          </a:prstGeom>
          <a:ln>
            <a:solidFill>
              <a:srgbClr val="C00000"/>
            </a:solidFill>
          </a:ln>
        </p:spPr>
      </p:pic>
    </p:spTree>
    <p:extLst>
      <p:ext uri="{BB962C8B-B14F-4D97-AF65-F5344CB8AC3E}">
        <p14:creationId xmlns:p14="http://schemas.microsoft.com/office/powerpoint/2010/main" val="76152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984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L2 Regularization</a:t>
            </a:r>
          </a:p>
          <a:p>
            <a:pPr marL="342900" indent="-342900" algn="l">
              <a:buClr>
                <a:srgbClr val="0070C0"/>
              </a:buClr>
              <a:buSzPct val="80000"/>
              <a:buFont typeface="Wingdings" pitchFamily="2" charset="2"/>
              <a:buChar char="u"/>
            </a:pPr>
            <a:r>
              <a:rPr lang="en-US" sz="1800" dirty="0">
                <a:solidFill>
                  <a:schemeClr val="tx1"/>
                </a:solidFill>
              </a:rPr>
              <a:t>If λ is large, then this term,        ,  will continue to stay relatively large, and if we’re multiplying that by the sum of the squared norms, then the product may be relatively large depending on how large our weights are. </a:t>
            </a:r>
          </a:p>
          <a:p>
            <a:pPr marL="342900" indent="-342900" algn="l">
              <a:buClr>
                <a:srgbClr val="0070C0"/>
              </a:buClr>
              <a:buSzPct val="80000"/>
              <a:buFont typeface="Wingdings" pitchFamily="2" charset="2"/>
              <a:buChar char="u"/>
            </a:pPr>
            <a:r>
              <a:rPr lang="en-US" sz="1800" dirty="0">
                <a:solidFill>
                  <a:schemeClr val="tx1"/>
                </a:solidFill>
              </a:rPr>
              <a:t>This means that our model is incentivized to make the weights small so that the value of this entire function stays relatively small in order to minimize loss.</a:t>
            </a: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7EA6234-4173-4903-94D8-036C591DB97E}"/>
              </a:ext>
            </a:extLst>
          </p:cNvPr>
          <p:cNvPicPr>
            <a:picLocks noChangeAspect="1"/>
          </p:cNvPicPr>
          <p:nvPr/>
        </p:nvPicPr>
        <p:blipFill>
          <a:blip r:embed="rId3"/>
          <a:stretch>
            <a:fillRect/>
          </a:stretch>
        </p:blipFill>
        <p:spPr>
          <a:xfrm>
            <a:off x="3427487" y="1478433"/>
            <a:ext cx="352425" cy="457200"/>
          </a:xfrm>
          <a:prstGeom prst="rect">
            <a:avLst/>
          </a:prstGeom>
        </p:spPr>
      </p:pic>
    </p:spTree>
    <p:extLst>
      <p:ext uri="{BB962C8B-B14F-4D97-AF65-F5344CB8AC3E}">
        <p14:creationId xmlns:p14="http://schemas.microsoft.com/office/powerpoint/2010/main" val="165390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latin typeface="+mj-lt"/>
              </a:rPr>
              <a:t>Keras</a:t>
            </a:r>
            <a:r>
              <a:rPr lang="en-US" sz="1800" b="1" dirty="0">
                <a:solidFill>
                  <a:schemeClr val="tx1"/>
                </a:solidFill>
                <a:latin typeface="+mj-lt"/>
              </a:rPr>
              <a:t> Code:</a:t>
            </a: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1" name="Picture 10">
            <a:extLst>
              <a:ext uri="{FF2B5EF4-FFF2-40B4-BE49-F238E27FC236}">
                <a16:creationId xmlns:a16="http://schemas.microsoft.com/office/drawing/2014/main" id="{AF67F41F-0E50-4B29-9AF2-67DD0691648C}"/>
              </a:ext>
            </a:extLst>
          </p:cNvPr>
          <p:cNvPicPr>
            <a:picLocks noChangeAspect="1"/>
          </p:cNvPicPr>
          <p:nvPr/>
        </p:nvPicPr>
        <p:blipFill>
          <a:blip r:embed="rId3"/>
          <a:stretch>
            <a:fillRect/>
          </a:stretch>
        </p:blipFill>
        <p:spPr>
          <a:xfrm>
            <a:off x="1115616" y="1940322"/>
            <a:ext cx="6610350" cy="3600450"/>
          </a:xfrm>
          <a:prstGeom prst="rect">
            <a:avLst/>
          </a:prstGeom>
          <a:ln>
            <a:solidFill>
              <a:srgbClr val="C00000"/>
            </a:solidFill>
          </a:ln>
        </p:spPr>
      </p:pic>
    </p:spTree>
    <p:extLst>
      <p:ext uri="{BB962C8B-B14F-4D97-AF65-F5344CB8AC3E}">
        <p14:creationId xmlns:p14="http://schemas.microsoft.com/office/powerpoint/2010/main" val="143058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2"/>
            <a:ext cx="8382118" cy="9458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hlinkClick r:id="rId3"/>
              </a:rPr>
              <a:t>https://gist.github.com/mGalarnyk/9cdfce29e9172745d0ff2d3f19130d6c</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Question 1: regularization increase training accuracy but reduce performance.</a:t>
            </a:r>
          </a:p>
        </p:txBody>
      </p:sp>
      <p:pic>
        <p:nvPicPr>
          <p:cNvPr id="3" name="Picture 2">
            <a:extLst>
              <a:ext uri="{FF2B5EF4-FFF2-40B4-BE49-F238E27FC236}">
                <a16:creationId xmlns:a16="http://schemas.microsoft.com/office/drawing/2014/main" id="{D58C40A7-AF13-4222-9931-AC1EE18E58F6}"/>
              </a:ext>
            </a:extLst>
          </p:cNvPr>
          <p:cNvPicPr>
            <a:picLocks noChangeAspect="1"/>
          </p:cNvPicPr>
          <p:nvPr/>
        </p:nvPicPr>
        <p:blipFill>
          <a:blip r:embed="rId4"/>
          <a:stretch>
            <a:fillRect/>
          </a:stretch>
        </p:blipFill>
        <p:spPr>
          <a:xfrm>
            <a:off x="737280" y="2300892"/>
            <a:ext cx="7669440" cy="38971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2"/>
            <a:ext cx="8382118" cy="9458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hlinkClick r:id="rId3"/>
              </a:rPr>
              <a:t>https://gist.github.com/mGalarnyk/9cdfce29e9172745d0ff2d3f19130d6c</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Question 3: regularization with Lambda.</a:t>
            </a:r>
          </a:p>
        </p:txBody>
      </p:sp>
      <p:pic>
        <p:nvPicPr>
          <p:cNvPr id="7" name="Picture 6">
            <a:extLst>
              <a:ext uri="{FF2B5EF4-FFF2-40B4-BE49-F238E27FC236}">
                <a16:creationId xmlns:a16="http://schemas.microsoft.com/office/drawing/2014/main" id="{2FC8B72B-01D3-489C-9F5D-4609138A4396}"/>
              </a:ext>
            </a:extLst>
          </p:cNvPr>
          <p:cNvPicPr>
            <a:picLocks noChangeAspect="1"/>
          </p:cNvPicPr>
          <p:nvPr/>
        </p:nvPicPr>
        <p:blipFill>
          <a:blip r:embed="rId4"/>
          <a:stretch>
            <a:fillRect/>
          </a:stretch>
        </p:blipFill>
        <p:spPr>
          <a:xfrm>
            <a:off x="856890" y="2234014"/>
            <a:ext cx="7430219" cy="3968227"/>
          </a:xfrm>
          <a:prstGeom prst="rect">
            <a:avLst/>
          </a:prstGeom>
          <a:ln>
            <a:solidFill>
              <a:srgbClr val="C00000"/>
            </a:solidFill>
          </a:ln>
        </p:spPr>
      </p:pic>
    </p:spTree>
    <p:extLst>
      <p:ext uri="{BB962C8B-B14F-4D97-AF65-F5344CB8AC3E}">
        <p14:creationId xmlns:p14="http://schemas.microsoft.com/office/powerpoint/2010/main" val="30101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4237</TotalTime>
  <Words>468</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33 Regularization</vt:lpstr>
      <vt:lpstr>33 Regularization</vt:lpstr>
      <vt:lpstr>33 Regularization</vt:lpstr>
      <vt:lpstr>33 Regularization</vt:lpstr>
      <vt:lpstr>33 Regularization</vt:lpstr>
      <vt:lpstr>29.1 Quiz</vt:lpstr>
      <vt:lpstr>29.1 Quiz</vt:lpstr>
      <vt:lpstr>29.1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1834</cp:revision>
  <dcterms:created xsi:type="dcterms:W3CDTF">2018-09-28T16:40:41Z</dcterms:created>
  <dcterms:modified xsi:type="dcterms:W3CDTF">2020-06-06T23:53:20Z</dcterms:modified>
</cp:coreProperties>
</file>