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4" r:id="rId4"/>
    <p:sldId id="265" r:id="rId5"/>
    <p:sldId id="266" r:id="rId6"/>
    <p:sldId id="267" r:id="rId7"/>
    <p:sldId id="269" r:id="rId8"/>
    <p:sldId id="270" r:id="rId9"/>
    <p:sldId id="268" r:id="rId10"/>
    <p:sldId id="271"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6" d="100"/>
          <a:sy n="86" d="100"/>
        </p:scale>
        <p:origin x="3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rmf04ylI2K0&amp;list=PL2We04F3Y_43dAehLMT5GxJhtk3mJtkl5&amp;index=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Overview of </a:t>
            </a:r>
            <a:r>
              <a:rPr lang="en-US" altLang="zh-TW" sz="4800" b="1">
                <a:solidFill>
                  <a:srgbClr val="FFFF00"/>
                </a:solidFill>
              </a:rPr>
              <a:t>Kernetes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11081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b="1" dirty="0">
                <a:solidFill>
                  <a:schemeClr val="tx1"/>
                </a:solidFill>
              </a:rPr>
              <a:t>Developer generates the image. </a:t>
            </a:r>
          </a:p>
          <a:p>
            <a:pPr marL="342900" indent="-342900" algn="l">
              <a:buClr>
                <a:srgbClr val="0070C0"/>
              </a:buClr>
              <a:buSzPct val="80000"/>
              <a:buFont typeface="Wingdings" pitchFamily="2" charset="2"/>
              <a:buChar char="u"/>
            </a:pPr>
            <a:r>
              <a:rPr lang="en-US" altLang="zh-TW" sz="1800" b="1" dirty="0">
                <a:solidFill>
                  <a:schemeClr val="tx1"/>
                </a:solidFill>
              </a:rPr>
              <a:t>The operation team can take the image and test  and deploy anywhere.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sp>
        <p:nvSpPr>
          <p:cNvPr id="12" name="Rectangle 11">
            <a:extLst>
              <a:ext uri="{FF2B5EF4-FFF2-40B4-BE49-F238E27FC236}">
                <a16:creationId xmlns:a16="http://schemas.microsoft.com/office/drawing/2014/main" id="{C138FBF5-4BA7-4E97-B579-69D10BFD4291}"/>
              </a:ext>
            </a:extLst>
          </p:cNvPr>
          <p:cNvSpPr/>
          <p:nvPr/>
        </p:nvSpPr>
        <p:spPr>
          <a:xfrm>
            <a:off x="1961220" y="3865837"/>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11" name="Rectangle 10">
            <a:extLst>
              <a:ext uri="{FF2B5EF4-FFF2-40B4-BE49-F238E27FC236}">
                <a16:creationId xmlns:a16="http://schemas.microsoft.com/office/drawing/2014/main" id="{985BAFAF-CA10-45AE-B538-D736DC66F99A}"/>
              </a:ext>
            </a:extLst>
          </p:cNvPr>
          <p:cNvSpPr/>
          <p:nvPr/>
        </p:nvSpPr>
        <p:spPr>
          <a:xfrm>
            <a:off x="1961220" y="2876866"/>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a:p>
            <a:pPr algn="ctr"/>
            <a:r>
              <a:rPr lang="en-US" dirty="0"/>
              <a:t>Team</a:t>
            </a:r>
          </a:p>
        </p:txBody>
      </p:sp>
      <p:sp>
        <p:nvSpPr>
          <p:cNvPr id="13" name="Rectangle 12">
            <a:extLst>
              <a:ext uri="{FF2B5EF4-FFF2-40B4-BE49-F238E27FC236}">
                <a16:creationId xmlns:a16="http://schemas.microsoft.com/office/drawing/2014/main" id="{A3BE1FCF-2381-4E55-B66F-1EE6E4FA7852}"/>
              </a:ext>
            </a:extLst>
          </p:cNvPr>
          <p:cNvSpPr/>
          <p:nvPr/>
        </p:nvSpPr>
        <p:spPr>
          <a:xfrm>
            <a:off x="5945017" y="3937978"/>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7" name="Arrow: Right 6">
            <a:extLst>
              <a:ext uri="{FF2B5EF4-FFF2-40B4-BE49-F238E27FC236}">
                <a16:creationId xmlns:a16="http://schemas.microsoft.com/office/drawing/2014/main" id="{939475A6-856F-43C4-9BFE-87C44A1281BA}"/>
              </a:ext>
            </a:extLst>
          </p:cNvPr>
          <p:cNvSpPr/>
          <p:nvPr/>
        </p:nvSpPr>
        <p:spPr>
          <a:xfrm>
            <a:off x="3568754" y="4096739"/>
            <a:ext cx="2160240" cy="33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953C51-B95A-4FBB-9D9C-4F99413D45F6}"/>
              </a:ext>
            </a:extLst>
          </p:cNvPr>
          <p:cNvSpPr/>
          <p:nvPr/>
        </p:nvSpPr>
        <p:spPr>
          <a:xfrm>
            <a:off x="6018985" y="2858689"/>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Team</a:t>
            </a:r>
          </a:p>
        </p:txBody>
      </p:sp>
    </p:spTree>
    <p:extLst>
      <p:ext uri="{BB962C8B-B14F-4D97-AF65-F5344CB8AC3E}">
        <p14:creationId xmlns:p14="http://schemas.microsoft.com/office/powerpoint/2010/main" val="81839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 Introduction to Docker</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Overview of Kubernetes</a:t>
            </a:r>
          </a:p>
          <a:p>
            <a:pPr marL="342900" indent="-342900" algn="l">
              <a:buClr>
                <a:srgbClr val="0070C0"/>
              </a:buClr>
              <a:buSzPct val="80000"/>
              <a:buFont typeface="Wingdings" pitchFamily="2" charset="2"/>
              <a:buChar char="u"/>
            </a:pPr>
            <a:r>
              <a:rPr lang="en-US" altLang="zh-TW" sz="1800" b="1" dirty="0">
                <a:solidFill>
                  <a:srgbClr val="FF0000"/>
                </a:solidFill>
              </a:rPr>
              <a:t>Kubernetes of K8s</a:t>
            </a:r>
          </a:p>
          <a:p>
            <a:pPr marL="342900" indent="-342900" algn="l">
              <a:buClr>
                <a:srgbClr val="0070C0"/>
              </a:buClr>
              <a:buSzPct val="80000"/>
              <a:buFont typeface="Wingdings" pitchFamily="2" charset="2"/>
              <a:buChar char="u"/>
            </a:pPr>
            <a:r>
              <a:rPr lang="en-US" altLang="zh-TW" sz="1800" dirty="0">
                <a:solidFill>
                  <a:schemeClr val="tx1"/>
                </a:solidFill>
              </a:rPr>
              <a:t>Kubernetes is also known as K8s. It was built by Google on their experience running containers in production. </a:t>
            </a:r>
          </a:p>
          <a:p>
            <a:pPr marL="342900" indent="-342900" algn="l">
              <a:buClr>
                <a:srgbClr val="0070C0"/>
              </a:buClr>
              <a:buSzPct val="80000"/>
              <a:buFont typeface="Wingdings" pitchFamily="2" charset="2"/>
              <a:buChar char="u"/>
            </a:pPr>
            <a:r>
              <a:rPr lang="en-US" altLang="zh-TW" sz="1800" dirty="0">
                <a:solidFill>
                  <a:schemeClr val="tx1"/>
                </a:solidFill>
              </a:rPr>
              <a:t>It is a open source project.</a:t>
            </a:r>
          </a:p>
          <a:p>
            <a:pPr marL="342900" indent="-342900" algn="l">
              <a:buClr>
                <a:srgbClr val="0070C0"/>
              </a:buClr>
              <a:buSzPct val="80000"/>
              <a:buFont typeface="Wingdings" pitchFamily="2" charset="2"/>
              <a:buChar char="u"/>
            </a:pPr>
            <a:r>
              <a:rPr lang="en-US" altLang="zh-TW" sz="1800" dirty="0">
                <a:solidFill>
                  <a:schemeClr val="tx1"/>
                </a:solidFill>
              </a:rPr>
              <a:t>One of the most popular container orchestration technologies.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Container and Orchestration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76993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51125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Most popular container technology is Docker.</a:t>
            </a:r>
          </a:p>
          <a:p>
            <a:pPr marL="342900" indent="-342900" algn="l">
              <a:buClr>
                <a:srgbClr val="0070C0"/>
              </a:buClr>
              <a:buSzPct val="80000"/>
              <a:buFont typeface="Wingdings" pitchFamily="2" charset="2"/>
              <a:buChar char="u"/>
            </a:pPr>
            <a:r>
              <a:rPr lang="en-US" altLang="zh-TW" sz="1800" dirty="0">
                <a:solidFill>
                  <a:schemeClr val="tx1"/>
                </a:solidFill>
              </a:rPr>
              <a:t>Why do you need docker container?</a:t>
            </a:r>
          </a:p>
          <a:p>
            <a:pPr marL="342900" indent="-342900" algn="l">
              <a:buClr>
                <a:srgbClr val="0070C0"/>
              </a:buClr>
              <a:buSzPct val="80000"/>
              <a:buFont typeface="Wingdings" pitchFamily="2" charset="2"/>
              <a:buChar char="u"/>
            </a:pPr>
            <a:r>
              <a:rPr lang="en-US" altLang="zh-TW" sz="1800" dirty="0">
                <a:solidFill>
                  <a:schemeClr val="tx1"/>
                </a:solidFill>
              </a:rPr>
              <a:t>If we have web server using nodeJS, a database, such as, MongoDB, a messaging system like Radis, and Orchestration tool, like Ansible.</a:t>
            </a:r>
          </a:p>
          <a:p>
            <a:pPr marL="342900" indent="-342900" algn="l">
              <a:buClr>
                <a:srgbClr val="0070C0"/>
              </a:buClr>
              <a:buSzPct val="80000"/>
              <a:buFont typeface="Wingdings" pitchFamily="2" charset="2"/>
              <a:buChar char="u"/>
            </a:pPr>
            <a:r>
              <a:rPr lang="en-US" altLang="zh-TW" sz="1800" dirty="0">
                <a:solidFill>
                  <a:schemeClr val="tx1"/>
                </a:solidFill>
              </a:rPr>
              <a:t>We have a lot of applications with all these different component.  </a:t>
            </a:r>
          </a:p>
          <a:p>
            <a:pPr marL="342900" indent="-342900" algn="l">
              <a:buClr>
                <a:srgbClr val="0070C0"/>
              </a:buClr>
              <a:buSzPct val="80000"/>
              <a:buFont typeface="Wingdings" pitchFamily="2" charset="2"/>
              <a:buChar char="u"/>
            </a:pPr>
            <a:r>
              <a:rPr lang="en-US" altLang="zh-TW" sz="1800" dirty="0">
                <a:solidFill>
                  <a:schemeClr val="tx1"/>
                </a:solidFill>
              </a:rPr>
              <a:t>We have a lot of issues developing this application with all these different components. </a:t>
            </a:r>
          </a:p>
          <a:p>
            <a:pPr marL="342900" indent="-342900" algn="l">
              <a:buClr>
                <a:srgbClr val="0070C0"/>
              </a:buClr>
              <a:buSzPct val="80000"/>
              <a:buFont typeface="Wingdings" pitchFamily="2" charset="2"/>
              <a:buChar char="u"/>
            </a:pPr>
            <a:r>
              <a:rPr lang="en-US" altLang="zh-TW" sz="1800" dirty="0">
                <a:solidFill>
                  <a:schemeClr val="tx1"/>
                </a:solidFill>
              </a:rPr>
              <a:t>First, there are compatibility with the underlying Operating System. We have to ensure that all these different services are compatible with the version of the Operating system.</a:t>
            </a:r>
          </a:p>
          <a:p>
            <a:pPr marL="342900" indent="-342900" algn="l">
              <a:buClr>
                <a:srgbClr val="0070C0"/>
              </a:buClr>
              <a:buSzPct val="80000"/>
              <a:buFont typeface="Wingdings" pitchFamily="2" charset="2"/>
              <a:buChar char="u"/>
            </a:pPr>
            <a:r>
              <a:rPr lang="en-US" altLang="zh-TW" sz="1800" dirty="0">
                <a:solidFill>
                  <a:schemeClr val="tx1"/>
                </a:solidFill>
              </a:rPr>
              <a:t>Second, we have to ensure the services of libraries and dependencies on the Operating system. One service depends on one version and another service depends on another version.</a:t>
            </a:r>
          </a:p>
          <a:p>
            <a:pPr marL="342900" indent="-342900" algn="l">
              <a:buClr>
                <a:srgbClr val="0070C0"/>
              </a:buClr>
              <a:buSzPct val="80000"/>
              <a:buFont typeface="Wingdings" pitchFamily="2" charset="2"/>
              <a:buChar char="u"/>
            </a:pPr>
            <a:r>
              <a:rPr lang="en-US" altLang="zh-TW" sz="1800" dirty="0">
                <a:solidFill>
                  <a:schemeClr val="tx1"/>
                </a:solidFill>
              </a:rPr>
              <a:t>The architecture of application changed over the time. We have to upgrade to newer version. Every time, somethings changed, we have to go through the same process of checking combability between these various components.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3693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8"/>
            <a:ext cx="8352928"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This issue is usually referred as </a:t>
            </a:r>
            <a:r>
              <a:rPr lang="en-US" altLang="zh-TW" sz="1800" b="1" dirty="0">
                <a:solidFill>
                  <a:srgbClr val="C00000"/>
                </a:solidFill>
              </a:rPr>
              <a:t>Matrix from the Hell</a:t>
            </a:r>
            <a:r>
              <a:rPr lang="en-US" altLang="zh-TW"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dirty="0"/>
          </a:p>
        </p:txBody>
      </p:sp>
      <p:sp>
        <p:nvSpPr>
          <p:cNvPr id="7" name="Rectangle 6">
            <a:extLst>
              <a:ext uri="{FF2B5EF4-FFF2-40B4-BE49-F238E27FC236}">
                <a16:creationId xmlns:a16="http://schemas.microsoft.com/office/drawing/2014/main" id="{39619D9C-1F01-4FBD-A310-0451E1163673}"/>
              </a:ext>
            </a:extLst>
          </p:cNvPr>
          <p:cNvSpPr/>
          <p:nvPr/>
        </p:nvSpPr>
        <p:spPr>
          <a:xfrm>
            <a:off x="971600" y="2744638"/>
            <a:ext cx="16192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JS</a:t>
            </a:r>
          </a:p>
          <a:p>
            <a:pPr algn="ctr"/>
            <a:r>
              <a:rPr lang="en-US" dirty="0"/>
              <a:t>Express</a:t>
            </a:r>
          </a:p>
        </p:txBody>
      </p:sp>
      <p:sp>
        <p:nvSpPr>
          <p:cNvPr id="8" name="Rectangle 7">
            <a:extLst>
              <a:ext uri="{FF2B5EF4-FFF2-40B4-BE49-F238E27FC236}">
                <a16:creationId xmlns:a16="http://schemas.microsoft.com/office/drawing/2014/main" id="{D331283C-B785-44E2-8AC8-7C4C31A2A869}"/>
              </a:ext>
            </a:extLst>
          </p:cNvPr>
          <p:cNvSpPr/>
          <p:nvPr/>
        </p:nvSpPr>
        <p:spPr>
          <a:xfrm>
            <a:off x="2788568" y="2744638"/>
            <a:ext cx="1495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MongoDB</a:t>
            </a:r>
          </a:p>
        </p:txBody>
      </p:sp>
      <p:sp>
        <p:nvSpPr>
          <p:cNvPr id="9" name="Rectangle 8">
            <a:extLst>
              <a:ext uri="{FF2B5EF4-FFF2-40B4-BE49-F238E27FC236}">
                <a16:creationId xmlns:a16="http://schemas.microsoft.com/office/drawing/2014/main" id="{5C6A0510-8864-4A6E-AC49-A73809A8BAE9}"/>
              </a:ext>
            </a:extLst>
          </p:cNvPr>
          <p:cNvSpPr/>
          <p:nvPr/>
        </p:nvSpPr>
        <p:spPr>
          <a:xfrm>
            <a:off x="4572000" y="2744638"/>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Messaging</a:t>
            </a:r>
          </a:p>
        </p:txBody>
      </p:sp>
      <p:sp>
        <p:nvSpPr>
          <p:cNvPr id="10" name="Rectangle 9">
            <a:extLst>
              <a:ext uri="{FF2B5EF4-FFF2-40B4-BE49-F238E27FC236}">
                <a16:creationId xmlns:a16="http://schemas.microsoft.com/office/drawing/2014/main" id="{92D3AA20-6D02-4286-9036-939730A8E6FE}"/>
              </a:ext>
            </a:extLst>
          </p:cNvPr>
          <p:cNvSpPr/>
          <p:nvPr/>
        </p:nvSpPr>
        <p:spPr>
          <a:xfrm>
            <a:off x="6444208" y="2757126"/>
            <a:ext cx="158417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Orchestration</a:t>
            </a:r>
          </a:p>
        </p:txBody>
      </p:sp>
      <p:sp>
        <p:nvSpPr>
          <p:cNvPr id="11" name="Rectangle 10">
            <a:extLst>
              <a:ext uri="{FF2B5EF4-FFF2-40B4-BE49-F238E27FC236}">
                <a16:creationId xmlns:a16="http://schemas.microsoft.com/office/drawing/2014/main" id="{9A264961-DA3A-43B3-BBF2-ADA2A8A4EE45}"/>
              </a:ext>
            </a:extLst>
          </p:cNvPr>
          <p:cNvSpPr/>
          <p:nvPr/>
        </p:nvSpPr>
        <p:spPr>
          <a:xfrm>
            <a:off x="971600" y="4472831"/>
            <a:ext cx="3312368"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12" name="Rectangle 11">
            <a:extLst>
              <a:ext uri="{FF2B5EF4-FFF2-40B4-BE49-F238E27FC236}">
                <a16:creationId xmlns:a16="http://schemas.microsoft.com/office/drawing/2014/main" id="{06625FE5-B388-4C73-909F-2457D72FFEC3}"/>
              </a:ext>
            </a:extLst>
          </p:cNvPr>
          <p:cNvSpPr/>
          <p:nvPr/>
        </p:nvSpPr>
        <p:spPr>
          <a:xfrm>
            <a:off x="4588850" y="4471368"/>
            <a:ext cx="343953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Dependencies</a:t>
            </a:r>
          </a:p>
        </p:txBody>
      </p:sp>
      <p:sp>
        <p:nvSpPr>
          <p:cNvPr id="13" name="Rectangle 12">
            <a:extLst>
              <a:ext uri="{FF2B5EF4-FFF2-40B4-BE49-F238E27FC236}">
                <a16:creationId xmlns:a16="http://schemas.microsoft.com/office/drawing/2014/main" id="{5A8F549E-19A5-47DB-97CD-3612DE701AC0}"/>
              </a:ext>
            </a:extLst>
          </p:cNvPr>
          <p:cNvSpPr/>
          <p:nvPr/>
        </p:nvSpPr>
        <p:spPr>
          <a:xfrm>
            <a:off x="971600" y="516793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a:t>
            </a:r>
          </a:p>
        </p:txBody>
      </p:sp>
      <p:sp>
        <p:nvSpPr>
          <p:cNvPr id="14" name="Rectangle 13">
            <a:extLst>
              <a:ext uri="{FF2B5EF4-FFF2-40B4-BE49-F238E27FC236}">
                <a16:creationId xmlns:a16="http://schemas.microsoft.com/office/drawing/2014/main" id="{79CDE4B6-7156-43DE-B5F7-3F4D832CA5E1}"/>
              </a:ext>
            </a:extLst>
          </p:cNvPr>
          <p:cNvSpPr/>
          <p:nvPr/>
        </p:nvSpPr>
        <p:spPr>
          <a:xfrm>
            <a:off x="951900" y="587727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cxnSp>
        <p:nvCxnSpPr>
          <p:cNvPr id="16" name="Straight Arrow Connector 15">
            <a:extLst>
              <a:ext uri="{FF2B5EF4-FFF2-40B4-BE49-F238E27FC236}">
                <a16:creationId xmlns:a16="http://schemas.microsoft.com/office/drawing/2014/main" id="{B6A6F8C7-F5E6-45CA-B6B2-F7873EDFFB3D}"/>
              </a:ext>
            </a:extLst>
          </p:cNvPr>
          <p:cNvCxnSpPr>
            <a:stCxn id="8" idx="2"/>
            <a:endCxn id="12" idx="0"/>
          </p:cNvCxnSpPr>
          <p:nvPr/>
        </p:nvCxnSpPr>
        <p:spPr>
          <a:xfrm>
            <a:off x="3536268" y="3392710"/>
            <a:ext cx="2772349"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B94759-08FC-4027-B44C-DFC30AF40D1C}"/>
              </a:ext>
            </a:extLst>
          </p:cNvPr>
          <p:cNvCxnSpPr>
            <a:stCxn id="8" idx="2"/>
            <a:endCxn id="11" idx="0"/>
          </p:cNvCxnSpPr>
          <p:nvPr/>
        </p:nvCxnSpPr>
        <p:spPr>
          <a:xfrm flipH="1">
            <a:off x="2627784" y="3392710"/>
            <a:ext cx="90848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8ABC95-5158-4EE4-881A-08F8FAED5F95}"/>
              </a:ext>
            </a:extLst>
          </p:cNvPr>
          <p:cNvCxnSpPr>
            <a:stCxn id="7" idx="2"/>
            <a:endCxn id="11" idx="0"/>
          </p:cNvCxnSpPr>
          <p:nvPr/>
        </p:nvCxnSpPr>
        <p:spPr>
          <a:xfrm>
            <a:off x="1781200" y="3392710"/>
            <a:ext cx="84658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2CEBB6-1E30-40E0-9A5F-2DBD54F9F813}"/>
              </a:ext>
            </a:extLst>
          </p:cNvPr>
          <p:cNvCxnSpPr>
            <a:stCxn id="7" idx="2"/>
            <a:endCxn id="14" idx="0"/>
          </p:cNvCxnSpPr>
          <p:nvPr/>
        </p:nvCxnSpPr>
        <p:spPr>
          <a:xfrm>
            <a:off x="1781200" y="3392710"/>
            <a:ext cx="2699092"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43A1970-3481-45AA-B556-D44F59CE4573}"/>
              </a:ext>
            </a:extLst>
          </p:cNvPr>
          <p:cNvCxnSpPr>
            <a:stCxn id="7" idx="2"/>
            <a:endCxn id="13" idx="0"/>
          </p:cNvCxnSpPr>
          <p:nvPr/>
        </p:nvCxnSpPr>
        <p:spPr>
          <a:xfrm>
            <a:off x="1781200" y="3392710"/>
            <a:ext cx="2718792"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7E9707-654D-4EFE-A2E4-C091A365376A}"/>
              </a:ext>
            </a:extLst>
          </p:cNvPr>
          <p:cNvCxnSpPr>
            <a:stCxn id="7" idx="2"/>
            <a:endCxn id="12" idx="0"/>
          </p:cNvCxnSpPr>
          <p:nvPr/>
        </p:nvCxnSpPr>
        <p:spPr>
          <a:xfrm>
            <a:off x="1781200" y="3392710"/>
            <a:ext cx="4527417"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7351A6-9607-4ED5-86C5-5008EB78735A}"/>
              </a:ext>
            </a:extLst>
          </p:cNvPr>
          <p:cNvCxnSpPr>
            <a:cxnSpLocks/>
            <a:stCxn id="8" idx="2"/>
            <a:endCxn id="13" idx="0"/>
          </p:cNvCxnSpPr>
          <p:nvPr/>
        </p:nvCxnSpPr>
        <p:spPr>
          <a:xfrm>
            <a:off x="3536268" y="3392710"/>
            <a:ext cx="963724"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B8FE22-763B-4D3D-B51E-1E409D4B8B28}"/>
              </a:ext>
            </a:extLst>
          </p:cNvPr>
          <p:cNvCxnSpPr>
            <a:cxnSpLocks/>
            <a:stCxn id="8" idx="2"/>
            <a:endCxn id="14" idx="0"/>
          </p:cNvCxnSpPr>
          <p:nvPr/>
        </p:nvCxnSpPr>
        <p:spPr>
          <a:xfrm>
            <a:off x="3536268" y="3392710"/>
            <a:ext cx="944024"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286D40-0D5E-4E71-A2DC-1FC06E3299CF}"/>
              </a:ext>
            </a:extLst>
          </p:cNvPr>
          <p:cNvCxnSpPr>
            <a:cxnSpLocks/>
            <a:stCxn id="9" idx="2"/>
            <a:endCxn id="12" idx="0"/>
          </p:cNvCxnSpPr>
          <p:nvPr/>
        </p:nvCxnSpPr>
        <p:spPr>
          <a:xfrm>
            <a:off x="5364088" y="3392710"/>
            <a:ext cx="944529" cy="107865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AEF8D6-01CE-4FF2-B303-FB2102C81A19}"/>
              </a:ext>
            </a:extLst>
          </p:cNvPr>
          <p:cNvCxnSpPr>
            <a:cxnSpLocks/>
            <a:stCxn id="10" idx="2"/>
            <a:endCxn id="12" idx="0"/>
          </p:cNvCxnSpPr>
          <p:nvPr/>
        </p:nvCxnSpPr>
        <p:spPr>
          <a:xfrm flipH="1">
            <a:off x="6308617" y="3405198"/>
            <a:ext cx="927679" cy="1066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A5F501D-D52C-4160-A043-1602D6FA0AC4}"/>
              </a:ext>
            </a:extLst>
          </p:cNvPr>
          <p:cNvCxnSpPr>
            <a:cxnSpLocks/>
            <a:stCxn id="10" idx="2"/>
            <a:endCxn id="13" idx="0"/>
          </p:cNvCxnSpPr>
          <p:nvPr/>
        </p:nvCxnSpPr>
        <p:spPr>
          <a:xfrm flipH="1">
            <a:off x="4499992" y="3405198"/>
            <a:ext cx="2736304" cy="176273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6E4E615-0B94-4EAC-B1EE-8E3104792A57}"/>
              </a:ext>
            </a:extLst>
          </p:cNvPr>
          <p:cNvCxnSpPr>
            <a:cxnSpLocks/>
            <a:stCxn id="9" idx="2"/>
            <a:endCxn id="13" idx="0"/>
          </p:cNvCxnSpPr>
          <p:nvPr/>
        </p:nvCxnSpPr>
        <p:spPr>
          <a:xfrm flipH="1">
            <a:off x="4499992" y="3392710"/>
            <a:ext cx="864096" cy="177522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BD8E4D0-F58A-49C6-9BAC-AFC967762703}"/>
              </a:ext>
            </a:extLst>
          </p:cNvPr>
          <p:cNvCxnSpPr>
            <a:cxnSpLocks/>
            <a:stCxn id="9" idx="2"/>
            <a:endCxn id="14" idx="0"/>
          </p:cNvCxnSpPr>
          <p:nvPr/>
        </p:nvCxnSpPr>
        <p:spPr>
          <a:xfrm flipH="1">
            <a:off x="4480292" y="3392710"/>
            <a:ext cx="883796" cy="248456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D348894-4541-49C7-B9EB-E0E2E4811CA4}"/>
              </a:ext>
            </a:extLst>
          </p:cNvPr>
          <p:cNvCxnSpPr>
            <a:cxnSpLocks/>
            <a:stCxn id="10" idx="2"/>
            <a:endCxn id="14" idx="0"/>
          </p:cNvCxnSpPr>
          <p:nvPr/>
        </p:nvCxnSpPr>
        <p:spPr>
          <a:xfrm flipH="1">
            <a:off x="4480292" y="3405198"/>
            <a:ext cx="2756004" cy="247207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30442A-6598-4B10-B52A-A57EA13D4030}"/>
              </a:ext>
            </a:extLst>
          </p:cNvPr>
          <p:cNvCxnSpPr>
            <a:cxnSpLocks/>
            <a:stCxn id="9" idx="2"/>
            <a:endCxn id="11" idx="0"/>
          </p:cNvCxnSpPr>
          <p:nvPr/>
        </p:nvCxnSpPr>
        <p:spPr>
          <a:xfrm flipH="1">
            <a:off x="2627784" y="3392710"/>
            <a:ext cx="2736304" cy="10801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F95FA7E-AF96-450D-93AB-9CCFF60EE310}"/>
              </a:ext>
            </a:extLst>
          </p:cNvPr>
          <p:cNvCxnSpPr>
            <a:cxnSpLocks/>
            <a:stCxn id="10" idx="2"/>
            <a:endCxn id="11" idx="0"/>
          </p:cNvCxnSpPr>
          <p:nvPr/>
        </p:nvCxnSpPr>
        <p:spPr>
          <a:xfrm flipH="1">
            <a:off x="2627784" y="3405198"/>
            <a:ext cx="4608512" cy="10676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5951F4E-14CC-433A-A120-EB2BF154FC7C}"/>
              </a:ext>
            </a:extLst>
          </p:cNvPr>
          <p:cNvSpPr/>
          <p:nvPr/>
        </p:nvSpPr>
        <p:spPr>
          <a:xfrm>
            <a:off x="3270224" y="3680807"/>
            <a:ext cx="2475892" cy="3599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Matrix from the Hell!!</a:t>
            </a:r>
          </a:p>
        </p:txBody>
      </p:sp>
    </p:spTree>
    <p:extLst>
      <p:ext uri="{BB962C8B-B14F-4D97-AF65-F5344CB8AC3E}">
        <p14:creationId xmlns:p14="http://schemas.microsoft.com/office/powerpoint/2010/main" val="368133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8352928" cy="13036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and Orchestration</a:t>
            </a:r>
          </a:p>
          <a:p>
            <a:pPr marL="342900" indent="-342900" algn="l">
              <a:buClr>
                <a:srgbClr val="0070C0"/>
              </a:buClr>
              <a:buSzPct val="80000"/>
              <a:buFont typeface="Wingdings" pitchFamily="2" charset="2"/>
              <a:buChar char="u"/>
            </a:pPr>
            <a:r>
              <a:rPr lang="en-US" altLang="zh-TW" sz="1800" dirty="0">
                <a:solidFill>
                  <a:schemeClr val="tx1"/>
                </a:solidFill>
              </a:rPr>
              <a:t>Docker is the solution to solve “Matrix from the Hell”.</a:t>
            </a:r>
          </a:p>
          <a:p>
            <a:pPr marL="342900" indent="-342900" algn="l">
              <a:buClr>
                <a:srgbClr val="0070C0"/>
              </a:buClr>
              <a:buSzPct val="80000"/>
              <a:buFont typeface="Wingdings" pitchFamily="2" charset="2"/>
              <a:buChar char="u"/>
            </a:pPr>
            <a:r>
              <a:rPr lang="en-US" altLang="zh-TW" sz="1800" dirty="0">
                <a:solidFill>
                  <a:schemeClr val="tx1"/>
                </a:solidFill>
              </a:rPr>
              <a:t>Containerize Application and run each service with its own dependencies in separate containers.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sp>
        <p:nvSpPr>
          <p:cNvPr id="7" name="Rectangle 6">
            <a:extLst>
              <a:ext uri="{FF2B5EF4-FFF2-40B4-BE49-F238E27FC236}">
                <a16:creationId xmlns:a16="http://schemas.microsoft.com/office/drawing/2014/main" id="{39619D9C-1F01-4FBD-A310-0451E1163673}"/>
              </a:ext>
            </a:extLst>
          </p:cNvPr>
          <p:cNvSpPr/>
          <p:nvPr/>
        </p:nvSpPr>
        <p:spPr>
          <a:xfrm>
            <a:off x="1196813" y="3506951"/>
            <a:ext cx="1149073" cy="714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Web Server</a:t>
            </a:r>
          </a:p>
          <a:p>
            <a:pPr algn="ctr"/>
            <a:r>
              <a:rPr lang="en-US" sz="1400" dirty="0"/>
              <a:t>Node JS</a:t>
            </a:r>
          </a:p>
          <a:p>
            <a:pPr algn="ctr"/>
            <a:r>
              <a:rPr lang="en-US" sz="1400" dirty="0"/>
              <a:t>Express</a:t>
            </a:r>
          </a:p>
        </p:txBody>
      </p:sp>
      <p:sp>
        <p:nvSpPr>
          <p:cNvPr id="8" name="Rectangle 7">
            <a:extLst>
              <a:ext uri="{FF2B5EF4-FFF2-40B4-BE49-F238E27FC236}">
                <a16:creationId xmlns:a16="http://schemas.microsoft.com/office/drawing/2014/main" id="{D331283C-B785-44E2-8AC8-7C4C31A2A869}"/>
              </a:ext>
            </a:extLst>
          </p:cNvPr>
          <p:cNvSpPr/>
          <p:nvPr/>
        </p:nvSpPr>
        <p:spPr>
          <a:xfrm>
            <a:off x="2788568" y="3537299"/>
            <a:ext cx="149540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MongoDB</a:t>
            </a:r>
          </a:p>
        </p:txBody>
      </p:sp>
      <p:sp>
        <p:nvSpPr>
          <p:cNvPr id="9" name="Rectangle 8">
            <a:extLst>
              <a:ext uri="{FF2B5EF4-FFF2-40B4-BE49-F238E27FC236}">
                <a16:creationId xmlns:a16="http://schemas.microsoft.com/office/drawing/2014/main" id="{5C6A0510-8864-4A6E-AC49-A73809A8BAE9}"/>
              </a:ext>
            </a:extLst>
          </p:cNvPr>
          <p:cNvSpPr/>
          <p:nvPr/>
        </p:nvSpPr>
        <p:spPr>
          <a:xfrm>
            <a:off x="4636275" y="3537299"/>
            <a:ext cx="143813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Messaging</a:t>
            </a:r>
          </a:p>
        </p:txBody>
      </p:sp>
      <p:sp>
        <p:nvSpPr>
          <p:cNvPr id="10" name="Rectangle 9">
            <a:extLst>
              <a:ext uri="{FF2B5EF4-FFF2-40B4-BE49-F238E27FC236}">
                <a16:creationId xmlns:a16="http://schemas.microsoft.com/office/drawing/2014/main" id="{92D3AA20-6D02-4286-9036-939730A8E6FE}"/>
              </a:ext>
            </a:extLst>
          </p:cNvPr>
          <p:cNvSpPr/>
          <p:nvPr/>
        </p:nvSpPr>
        <p:spPr>
          <a:xfrm>
            <a:off x="6444208" y="3549787"/>
            <a:ext cx="1416739"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Orchestration</a:t>
            </a:r>
          </a:p>
        </p:txBody>
      </p:sp>
      <p:sp>
        <p:nvSpPr>
          <p:cNvPr id="11" name="Rectangle 10">
            <a:extLst>
              <a:ext uri="{FF2B5EF4-FFF2-40B4-BE49-F238E27FC236}">
                <a16:creationId xmlns:a16="http://schemas.microsoft.com/office/drawing/2014/main" id="{9A264961-DA3A-43B3-BBF2-ADA2A8A4EE45}"/>
              </a:ext>
            </a:extLst>
          </p:cNvPr>
          <p:cNvSpPr/>
          <p:nvPr/>
        </p:nvSpPr>
        <p:spPr>
          <a:xfrm>
            <a:off x="955101" y="4778135"/>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Docker</a:t>
            </a:r>
          </a:p>
        </p:txBody>
      </p:sp>
      <p:sp>
        <p:nvSpPr>
          <p:cNvPr id="13" name="Rectangle 12">
            <a:extLst>
              <a:ext uri="{FF2B5EF4-FFF2-40B4-BE49-F238E27FC236}">
                <a16:creationId xmlns:a16="http://schemas.microsoft.com/office/drawing/2014/main" id="{5A8F549E-19A5-47DB-97CD-3612DE701AC0}"/>
              </a:ext>
            </a:extLst>
          </p:cNvPr>
          <p:cNvSpPr/>
          <p:nvPr/>
        </p:nvSpPr>
        <p:spPr>
          <a:xfrm>
            <a:off x="951900" y="5327704"/>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Operating System</a:t>
            </a:r>
          </a:p>
        </p:txBody>
      </p:sp>
      <p:sp>
        <p:nvSpPr>
          <p:cNvPr id="14" name="Rectangle 13">
            <a:extLst>
              <a:ext uri="{FF2B5EF4-FFF2-40B4-BE49-F238E27FC236}">
                <a16:creationId xmlns:a16="http://schemas.microsoft.com/office/drawing/2014/main" id="{79CDE4B6-7156-43DE-B5F7-3F4D832CA5E1}"/>
              </a:ext>
            </a:extLst>
          </p:cNvPr>
          <p:cNvSpPr/>
          <p:nvPr/>
        </p:nvSpPr>
        <p:spPr>
          <a:xfrm>
            <a:off x="951900" y="5877273"/>
            <a:ext cx="7056784"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Hardware Infrastructure</a:t>
            </a:r>
          </a:p>
        </p:txBody>
      </p:sp>
      <p:sp>
        <p:nvSpPr>
          <p:cNvPr id="32" name="Rectangle 31">
            <a:extLst>
              <a:ext uri="{FF2B5EF4-FFF2-40B4-BE49-F238E27FC236}">
                <a16:creationId xmlns:a16="http://schemas.microsoft.com/office/drawing/2014/main" id="{27884DF8-C9ED-4888-B7B0-9FD5F28DFDC2}"/>
              </a:ext>
            </a:extLst>
          </p:cNvPr>
          <p:cNvSpPr/>
          <p:nvPr/>
        </p:nvSpPr>
        <p:spPr>
          <a:xfrm>
            <a:off x="1091021" y="4278255"/>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34" name="Rectangle 33">
            <a:extLst>
              <a:ext uri="{FF2B5EF4-FFF2-40B4-BE49-F238E27FC236}">
                <a16:creationId xmlns:a16="http://schemas.microsoft.com/office/drawing/2014/main" id="{40CBBFA5-9B62-4F03-9089-42F52A1AFEE7}"/>
              </a:ext>
            </a:extLst>
          </p:cNvPr>
          <p:cNvSpPr/>
          <p:nvPr/>
        </p:nvSpPr>
        <p:spPr>
          <a:xfrm>
            <a:off x="1758791" y="4278255"/>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15" name="Rectangle 14">
            <a:extLst>
              <a:ext uri="{FF2B5EF4-FFF2-40B4-BE49-F238E27FC236}">
                <a16:creationId xmlns:a16="http://schemas.microsoft.com/office/drawing/2014/main" id="{849010BE-A0D4-40A4-9439-2BAF77F8EF42}"/>
              </a:ext>
            </a:extLst>
          </p:cNvPr>
          <p:cNvSpPr/>
          <p:nvPr/>
        </p:nvSpPr>
        <p:spPr>
          <a:xfrm>
            <a:off x="1033530" y="3429000"/>
            <a:ext cx="1638900" cy="1303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Rectangle 34">
            <a:extLst>
              <a:ext uri="{FF2B5EF4-FFF2-40B4-BE49-F238E27FC236}">
                <a16:creationId xmlns:a16="http://schemas.microsoft.com/office/drawing/2014/main" id="{9A1A86C2-885B-4A85-AC81-0C3F4A624FC1}"/>
              </a:ext>
            </a:extLst>
          </p:cNvPr>
          <p:cNvSpPr/>
          <p:nvPr/>
        </p:nvSpPr>
        <p:spPr>
          <a:xfrm>
            <a:off x="3038377" y="3021558"/>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38" name="Rectangle 37">
            <a:extLst>
              <a:ext uri="{FF2B5EF4-FFF2-40B4-BE49-F238E27FC236}">
                <a16:creationId xmlns:a16="http://schemas.microsoft.com/office/drawing/2014/main" id="{5F93354E-92FA-4CF1-8969-76B225C79B75}"/>
              </a:ext>
            </a:extLst>
          </p:cNvPr>
          <p:cNvSpPr/>
          <p:nvPr/>
        </p:nvSpPr>
        <p:spPr>
          <a:xfrm>
            <a:off x="2805852" y="424034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39" name="Rectangle 38">
            <a:extLst>
              <a:ext uri="{FF2B5EF4-FFF2-40B4-BE49-F238E27FC236}">
                <a16:creationId xmlns:a16="http://schemas.microsoft.com/office/drawing/2014/main" id="{9C74215C-837A-40CF-B827-143D50DC59AC}"/>
              </a:ext>
            </a:extLst>
          </p:cNvPr>
          <p:cNvSpPr/>
          <p:nvPr/>
        </p:nvSpPr>
        <p:spPr>
          <a:xfrm>
            <a:off x="3473622" y="424034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1" name="Rectangle 40">
            <a:extLst>
              <a:ext uri="{FF2B5EF4-FFF2-40B4-BE49-F238E27FC236}">
                <a16:creationId xmlns:a16="http://schemas.microsoft.com/office/drawing/2014/main" id="{2DCE6D78-562C-4562-8B6B-9F94CA11D23A}"/>
              </a:ext>
            </a:extLst>
          </p:cNvPr>
          <p:cNvSpPr/>
          <p:nvPr/>
        </p:nvSpPr>
        <p:spPr>
          <a:xfrm>
            <a:off x="4686345" y="421233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42" name="Rectangle 41">
            <a:extLst>
              <a:ext uri="{FF2B5EF4-FFF2-40B4-BE49-F238E27FC236}">
                <a16:creationId xmlns:a16="http://schemas.microsoft.com/office/drawing/2014/main" id="{DC5755CA-86CB-4237-947D-3384E80E7C1D}"/>
              </a:ext>
            </a:extLst>
          </p:cNvPr>
          <p:cNvSpPr/>
          <p:nvPr/>
        </p:nvSpPr>
        <p:spPr>
          <a:xfrm>
            <a:off x="5354115" y="4212331"/>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4" name="Rectangle 43">
            <a:extLst>
              <a:ext uri="{FF2B5EF4-FFF2-40B4-BE49-F238E27FC236}">
                <a16:creationId xmlns:a16="http://schemas.microsoft.com/office/drawing/2014/main" id="{BA4C7661-5EC0-4BC6-9717-C095E8B63DF8}"/>
              </a:ext>
            </a:extLst>
          </p:cNvPr>
          <p:cNvSpPr/>
          <p:nvPr/>
        </p:nvSpPr>
        <p:spPr>
          <a:xfrm>
            <a:off x="6444208" y="4208284"/>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Libs</a:t>
            </a:r>
          </a:p>
        </p:txBody>
      </p:sp>
      <p:sp>
        <p:nvSpPr>
          <p:cNvPr id="45" name="Rectangle 44">
            <a:extLst>
              <a:ext uri="{FF2B5EF4-FFF2-40B4-BE49-F238E27FC236}">
                <a16:creationId xmlns:a16="http://schemas.microsoft.com/office/drawing/2014/main" id="{5D08B637-1290-4DF3-A05E-D79A66FB3B12}"/>
              </a:ext>
            </a:extLst>
          </p:cNvPr>
          <p:cNvSpPr/>
          <p:nvPr/>
        </p:nvSpPr>
        <p:spPr>
          <a:xfrm>
            <a:off x="7111978" y="4208284"/>
            <a:ext cx="656023"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Deps</a:t>
            </a:r>
          </a:p>
        </p:txBody>
      </p:sp>
      <p:sp>
        <p:nvSpPr>
          <p:cNvPr id="47" name="Rectangle 46">
            <a:extLst>
              <a:ext uri="{FF2B5EF4-FFF2-40B4-BE49-F238E27FC236}">
                <a16:creationId xmlns:a16="http://schemas.microsoft.com/office/drawing/2014/main" id="{4D7B0460-39DE-42F2-94D3-74CD5607BD26}"/>
              </a:ext>
            </a:extLst>
          </p:cNvPr>
          <p:cNvSpPr/>
          <p:nvPr/>
        </p:nvSpPr>
        <p:spPr>
          <a:xfrm>
            <a:off x="2720901" y="3429000"/>
            <a:ext cx="1638900" cy="1232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Rectangle 47">
            <a:extLst>
              <a:ext uri="{FF2B5EF4-FFF2-40B4-BE49-F238E27FC236}">
                <a16:creationId xmlns:a16="http://schemas.microsoft.com/office/drawing/2014/main" id="{6DCFDFB5-8748-4AD4-B7E6-9CD048960C87}"/>
              </a:ext>
            </a:extLst>
          </p:cNvPr>
          <p:cNvSpPr/>
          <p:nvPr/>
        </p:nvSpPr>
        <p:spPr>
          <a:xfrm>
            <a:off x="4528834" y="3429001"/>
            <a:ext cx="1638900" cy="12328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 name="Rectangle 50">
            <a:extLst>
              <a:ext uri="{FF2B5EF4-FFF2-40B4-BE49-F238E27FC236}">
                <a16:creationId xmlns:a16="http://schemas.microsoft.com/office/drawing/2014/main" id="{9C052BC9-CCDF-40B4-9011-0042491885FF}"/>
              </a:ext>
            </a:extLst>
          </p:cNvPr>
          <p:cNvSpPr/>
          <p:nvPr/>
        </p:nvSpPr>
        <p:spPr>
          <a:xfrm>
            <a:off x="6341743" y="3506951"/>
            <a:ext cx="1638900" cy="1154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Rectangle 52">
            <a:extLst>
              <a:ext uri="{FF2B5EF4-FFF2-40B4-BE49-F238E27FC236}">
                <a16:creationId xmlns:a16="http://schemas.microsoft.com/office/drawing/2014/main" id="{FEB45028-0262-419E-BABE-C5D87F2D4600}"/>
              </a:ext>
            </a:extLst>
          </p:cNvPr>
          <p:cNvSpPr/>
          <p:nvPr/>
        </p:nvSpPr>
        <p:spPr>
          <a:xfrm>
            <a:off x="1355089" y="3045447"/>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54" name="Rectangle 53">
            <a:extLst>
              <a:ext uri="{FF2B5EF4-FFF2-40B4-BE49-F238E27FC236}">
                <a16:creationId xmlns:a16="http://schemas.microsoft.com/office/drawing/2014/main" id="{B83D8563-D8FC-490E-8813-B477AD1D21F9}"/>
              </a:ext>
            </a:extLst>
          </p:cNvPr>
          <p:cNvSpPr/>
          <p:nvPr/>
        </p:nvSpPr>
        <p:spPr>
          <a:xfrm>
            <a:off x="6528546" y="3045447"/>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
        <p:nvSpPr>
          <p:cNvPr id="56" name="Rectangle 55">
            <a:extLst>
              <a:ext uri="{FF2B5EF4-FFF2-40B4-BE49-F238E27FC236}">
                <a16:creationId xmlns:a16="http://schemas.microsoft.com/office/drawing/2014/main" id="{A11FA745-080B-4487-A459-3C55543DE7EB}"/>
              </a:ext>
            </a:extLst>
          </p:cNvPr>
          <p:cNvSpPr/>
          <p:nvPr/>
        </p:nvSpPr>
        <p:spPr>
          <a:xfrm>
            <a:off x="4752518" y="3010418"/>
            <a:ext cx="995782" cy="3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a:t>
            </a:r>
          </a:p>
        </p:txBody>
      </p:sp>
    </p:spTree>
    <p:extLst>
      <p:ext uri="{BB962C8B-B14F-4D97-AF65-F5344CB8AC3E}">
        <p14:creationId xmlns:p14="http://schemas.microsoft.com/office/powerpoint/2010/main" val="209729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8352928" cy="10136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Virtual Machine vs. Container:</a:t>
            </a:r>
          </a:p>
          <a:p>
            <a:pPr marL="342900" indent="-342900" algn="l">
              <a:buClr>
                <a:srgbClr val="0070C0"/>
              </a:buClr>
              <a:buSzPct val="80000"/>
              <a:buFont typeface="Wingdings" pitchFamily="2" charset="2"/>
              <a:buChar char="u"/>
            </a:pPr>
            <a:r>
              <a:rPr lang="en-US" altLang="zh-TW" sz="1800" b="1" dirty="0">
                <a:solidFill>
                  <a:schemeClr val="tx1"/>
                </a:solidFill>
              </a:rPr>
              <a:t>VM size is GB and take minutes to boot.</a:t>
            </a:r>
          </a:p>
          <a:p>
            <a:pPr marL="342900" indent="-342900" algn="l">
              <a:buClr>
                <a:srgbClr val="0070C0"/>
              </a:buClr>
              <a:buSzPct val="80000"/>
              <a:buFont typeface="Wingdings" pitchFamily="2" charset="2"/>
              <a:buChar char="u"/>
            </a:pPr>
            <a:r>
              <a:rPr lang="en-US" altLang="zh-TW" sz="1800" b="1" dirty="0">
                <a:solidFill>
                  <a:schemeClr val="tx1"/>
                </a:solidFill>
              </a:rPr>
              <a:t>Container is MB and take second to boot.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sp>
        <p:nvSpPr>
          <p:cNvPr id="30" name="Rectangle 29">
            <a:extLst>
              <a:ext uri="{FF2B5EF4-FFF2-40B4-BE49-F238E27FC236}">
                <a16:creationId xmlns:a16="http://schemas.microsoft.com/office/drawing/2014/main" id="{AA8B9030-30FC-4DA8-BD87-85936D218B42}"/>
              </a:ext>
            </a:extLst>
          </p:cNvPr>
          <p:cNvSpPr/>
          <p:nvPr/>
        </p:nvSpPr>
        <p:spPr>
          <a:xfrm>
            <a:off x="537170" y="4727863"/>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31" name="Rectangle 30">
            <a:extLst>
              <a:ext uri="{FF2B5EF4-FFF2-40B4-BE49-F238E27FC236}">
                <a16:creationId xmlns:a16="http://schemas.microsoft.com/office/drawing/2014/main" id="{7850EF0D-D546-44F4-9B14-13EB1C0ADF6D}"/>
              </a:ext>
            </a:extLst>
          </p:cNvPr>
          <p:cNvSpPr/>
          <p:nvPr/>
        </p:nvSpPr>
        <p:spPr>
          <a:xfrm>
            <a:off x="515053" y="5011095"/>
            <a:ext cx="1944216"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Virtual Machines</a:t>
            </a:r>
          </a:p>
        </p:txBody>
      </p:sp>
      <p:sp>
        <p:nvSpPr>
          <p:cNvPr id="33" name="Rectangle 32">
            <a:extLst>
              <a:ext uri="{FF2B5EF4-FFF2-40B4-BE49-F238E27FC236}">
                <a16:creationId xmlns:a16="http://schemas.microsoft.com/office/drawing/2014/main" id="{EC3904D8-2ED9-4304-BE5B-6E5222B92AB6}"/>
              </a:ext>
            </a:extLst>
          </p:cNvPr>
          <p:cNvSpPr/>
          <p:nvPr/>
        </p:nvSpPr>
        <p:spPr>
          <a:xfrm>
            <a:off x="4722661" y="4498950"/>
            <a:ext cx="1944216" cy="298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Containers</a:t>
            </a:r>
          </a:p>
        </p:txBody>
      </p:sp>
      <p:sp>
        <p:nvSpPr>
          <p:cNvPr id="36" name="Rectangle 35">
            <a:extLst>
              <a:ext uri="{FF2B5EF4-FFF2-40B4-BE49-F238E27FC236}">
                <a16:creationId xmlns:a16="http://schemas.microsoft.com/office/drawing/2014/main" id="{A330093B-5771-4FF0-9F8F-DBBA94C960E6}"/>
              </a:ext>
            </a:extLst>
          </p:cNvPr>
          <p:cNvSpPr/>
          <p:nvPr/>
        </p:nvSpPr>
        <p:spPr>
          <a:xfrm>
            <a:off x="524830" y="4396341"/>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Host Operating System</a:t>
            </a:r>
          </a:p>
        </p:txBody>
      </p:sp>
      <p:sp>
        <p:nvSpPr>
          <p:cNvPr id="37" name="Rectangle 36">
            <a:extLst>
              <a:ext uri="{FF2B5EF4-FFF2-40B4-BE49-F238E27FC236}">
                <a16:creationId xmlns:a16="http://schemas.microsoft.com/office/drawing/2014/main" id="{80A7C462-8CB7-48C3-8DAD-444DAFDE01E4}"/>
              </a:ext>
            </a:extLst>
          </p:cNvPr>
          <p:cNvSpPr/>
          <p:nvPr/>
        </p:nvSpPr>
        <p:spPr>
          <a:xfrm>
            <a:off x="524830" y="4002983"/>
            <a:ext cx="3888432" cy="34161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Hypervisor</a:t>
            </a:r>
          </a:p>
        </p:txBody>
      </p:sp>
      <p:sp>
        <p:nvSpPr>
          <p:cNvPr id="40" name="Rectangle 39">
            <a:extLst>
              <a:ext uri="{FF2B5EF4-FFF2-40B4-BE49-F238E27FC236}">
                <a16:creationId xmlns:a16="http://schemas.microsoft.com/office/drawing/2014/main" id="{366578A8-AB5B-45CC-9A94-3AD6529F0EFC}"/>
              </a:ext>
            </a:extLst>
          </p:cNvPr>
          <p:cNvSpPr/>
          <p:nvPr/>
        </p:nvSpPr>
        <p:spPr>
          <a:xfrm>
            <a:off x="524830" y="3245961"/>
            <a:ext cx="1224135" cy="72545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43" name="Rectangle 42">
            <a:extLst>
              <a:ext uri="{FF2B5EF4-FFF2-40B4-BE49-F238E27FC236}">
                <a16:creationId xmlns:a16="http://schemas.microsoft.com/office/drawing/2014/main" id="{A4AAA7A5-461E-436C-94B6-920A36B475FA}"/>
              </a:ext>
            </a:extLst>
          </p:cNvPr>
          <p:cNvSpPr/>
          <p:nvPr/>
        </p:nvSpPr>
        <p:spPr>
          <a:xfrm>
            <a:off x="524830" y="2869285"/>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46" name="Rectangle 45">
            <a:extLst>
              <a:ext uri="{FF2B5EF4-FFF2-40B4-BE49-F238E27FC236}">
                <a16:creationId xmlns:a16="http://schemas.microsoft.com/office/drawing/2014/main" id="{9E3F0C73-104E-4F1E-AA88-4A6837652C03}"/>
              </a:ext>
            </a:extLst>
          </p:cNvPr>
          <p:cNvSpPr/>
          <p:nvPr/>
        </p:nvSpPr>
        <p:spPr>
          <a:xfrm>
            <a:off x="524830" y="2509245"/>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49" name="Rectangle 48">
            <a:extLst>
              <a:ext uri="{FF2B5EF4-FFF2-40B4-BE49-F238E27FC236}">
                <a16:creationId xmlns:a16="http://schemas.microsoft.com/office/drawing/2014/main" id="{19D8D0B6-7E1F-49D8-96EE-C7BAE8477ED6}"/>
              </a:ext>
            </a:extLst>
          </p:cNvPr>
          <p:cNvSpPr/>
          <p:nvPr/>
        </p:nvSpPr>
        <p:spPr>
          <a:xfrm>
            <a:off x="1856979" y="3243256"/>
            <a:ext cx="1224135" cy="7212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50" name="Rectangle 49">
            <a:extLst>
              <a:ext uri="{FF2B5EF4-FFF2-40B4-BE49-F238E27FC236}">
                <a16:creationId xmlns:a16="http://schemas.microsoft.com/office/drawing/2014/main" id="{BD091885-5FA5-4B5B-8421-C40C065BF6B7}"/>
              </a:ext>
            </a:extLst>
          </p:cNvPr>
          <p:cNvSpPr/>
          <p:nvPr/>
        </p:nvSpPr>
        <p:spPr>
          <a:xfrm>
            <a:off x="1856979" y="2866579"/>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52" name="Rectangle 51">
            <a:extLst>
              <a:ext uri="{FF2B5EF4-FFF2-40B4-BE49-F238E27FC236}">
                <a16:creationId xmlns:a16="http://schemas.microsoft.com/office/drawing/2014/main" id="{C27D708C-F176-4122-88B6-F62364D26CA2}"/>
              </a:ext>
            </a:extLst>
          </p:cNvPr>
          <p:cNvSpPr/>
          <p:nvPr/>
        </p:nvSpPr>
        <p:spPr>
          <a:xfrm>
            <a:off x="1856979" y="2506539"/>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55" name="Rectangle 54">
            <a:extLst>
              <a:ext uri="{FF2B5EF4-FFF2-40B4-BE49-F238E27FC236}">
                <a16:creationId xmlns:a16="http://schemas.microsoft.com/office/drawing/2014/main" id="{6A71FA8E-9001-461A-90B4-7CFE139C9E27}"/>
              </a:ext>
            </a:extLst>
          </p:cNvPr>
          <p:cNvSpPr/>
          <p:nvPr/>
        </p:nvSpPr>
        <p:spPr>
          <a:xfrm>
            <a:off x="3189127" y="3210895"/>
            <a:ext cx="1224135" cy="753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Guest OS</a:t>
            </a:r>
          </a:p>
        </p:txBody>
      </p:sp>
      <p:sp>
        <p:nvSpPr>
          <p:cNvPr id="57" name="Rectangle 56">
            <a:extLst>
              <a:ext uri="{FF2B5EF4-FFF2-40B4-BE49-F238E27FC236}">
                <a16:creationId xmlns:a16="http://schemas.microsoft.com/office/drawing/2014/main" id="{A68D4CC7-8138-4901-B22E-D1BD5F2E3B38}"/>
              </a:ext>
            </a:extLst>
          </p:cNvPr>
          <p:cNvSpPr/>
          <p:nvPr/>
        </p:nvSpPr>
        <p:spPr>
          <a:xfrm>
            <a:off x="3189127" y="2852936"/>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58" name="Rectangle 57">
            <a:extLst>
              <a:ext uri="{FF2B5EF4-FFF2-40B4-BE49-F238E27FC236}">
                <a16:creationId xmlns:a16="http://schemas.microsoft.com/office/drawing/2014/main" id="{A168797A-3049-4FE7-950E-19E6F0B914AC}"/>
              </a:ext>
            </a:extLst>
          </p:cNvPr>
          <p:cNvSpPr/>
          <p:nvPr/>
        </p:nvSpPr>
        <p:spPr>
          <a:xfrm>
            <a:off x="3189127" y="2492896"/>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59" name="Rectangle 58">
            <a:extLst>
              <a:ext uri="{FF2B5EF4-FFF2-40B4-BE49-F238E27FC236}">
                <a16:creationId xmlns:a16="http://schemas.microsoft.com/office/drawing/2014/main" id="{9274289A-0836-4275-A917-02763DDE0E3C}"/>
              </a:ext>
            </a:extLst>
          </p:cNvPr>
          <p:cNvSpPr/>
          <p:nvPr/>
        </p:nvSpPr>
        <p:spPr>
          <a:xfrm>
            <a:off x="4765018" y="4143994"/>
            <a:ext cx="3888431" cy="28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Hardware, Infrastructure, cloud</a:t>
            </a:r>
          </a:p>
        </p:txBody>
      </p:sp>
      <p:sp>
        <p:nvSpPr>
          <p:cNvPr id="60" name="Rectangle 59">
            <a:extLst>
              <a:ext uri="{FF2B5EF4-FFF2-40B4-BE49-F238E27FC236}">
                <a16:creationId xmlns:a16="http://schemas.microsoft.com/office/drawing/2014/main" id="{84EEBEFE-F341-4F70-9886-526DA82107D9}"/>
              </a:ext>
            </a:extLst>
          </p:cNvPr>
          <p:cNvSpPr/>
          <p:nvPr/>
        </p:nvSpPr>
        <p:spPr>
          <a:xfrm>
            <a:off x="4765018" y="3822235"/>
            <a:ext cx="3888431" cy="2497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Operating System</a:t>
            </a:r>
          </a:p>
        </p:txBody>
      </p:sp>
      <p:sp>
        <p:nvSpPr>
          <p:cNvPr id="61" name="Rectangle 60">
            <a:extLst>
              <a:ext uri="{FF2B5EF4-FFF2-40B4-BE49-F238E27FC236}">
                <a16:creationId xmlns:a16="http://schemas.microsoft.com/office/drawing/2014/main" id="{1D850A69-CE0A-42DC-A251-9590532B25A3}"/>
              </a:ext>
            </a:extLst>
          </p:cNvPr>
          <p:cNvSpPr/>
          <p:nvPr/>
        </p:nvSpPr>
        <p:spPr>
          <a:xfrm>
            <a:off x="4765018" y="3442344"/>
            <a:ext cx="3888432" cy="34161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Docker Engine</a:t>
            </a:r>
          </a:p>
        </p:txBody>
      </p:sp>
      <p:sp>
        <p:nvSpPr>
          <p:cNvPr id="62" name="Rectangle 61">
            <a:extLst>
              <a:ext uri="{FF2B5EF4-FFF2-40B4-BE49-F238E27FC236}">
                <a16:creationId xmlns:a16="http://schemas.microsoft.com/office/drawing/2014/main" id="{8E513BBF-4142-4B66-836C-006A72D48AC5}"/>
              </a:ext>
            </a:extLst>
          </p:cNvPr>
          <p:cNvSpPr/>
          <p:nvPr/>
        </p:nvSpPr>
        <p:spPr>
          <a:xfrm>
            <a:off x="4765018" y="308230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3" name="Rectangle 62">
            <a:extLst>
              <a:ext uri="{FF2B5EF4-FFF2-40B4-BE49-F238E27FC236}">
                <a16:creationId xmlns:a16="http://schemas.microsoft.com/office/drawing/2014/main" id="{20500AFF-2ABE-47EE-BDF3-A6FA71028CA5}"/>
              </a:ext>
            </a:extLst>
          </p:cNvPr>
          <p:cNvSpPr/>
          <p:nvPr/>
        </p:nvSpPr>
        <p:spPr>
          <a:xfrm>
            <a:off x="4765018" y="2722264"/>
            <a:ext cx="1224136" cy="3416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1</a:t>
            </a:r>
          </a:p>
        </p:txBody>
      </p:sp>
      <p:sp>
        <p:nvSpPr>
          <p:cNvPr id="64" name="Rectangle 63">
            <a:extLst>
              <a:ext uri="{FF2B5EF4-FFF2-40B4-BE49-F238E27FC236}">
                <a16:creationId xmlns:a16="http://schemas.microsoft.com/office/drawing/2014/main" id="{4599510D-7B17-4ABC-952D-EDC58C0ABDF5}"/>
              </a:ext>
            </a:extLst>
          </p:cNvPr>
          <p:cNvSpPr/>
          <p:nvPr/>
        </p:nvSpPr>
        <p:spPr>
          <a:xfrm>
            <a:off x="6097167" y="307959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5" name="Rectangle 64">
            <a:extLst>
              <a:ext uri="{FF2B5EF4-FFF2-40B4-BE49-F238E27FC236}">
                <a16:creationId xmlns:a16="http://schemas.microsoft.com/office/drawing/2014/main" id="{616A190F-422D-4DA3-B422-8761A910F48E}"/>
              </a:ext>
            </a:extLst>
          </p:cNvPr>
          <p:cNvSpPr/>
          <p:nvPr/>
        </p:nvSpPr>
        <p:spPr>
          <a:xfrm>
            <a:off x="6097167" y="2719558"/>
            <a:ext cx="1224136" cy="3416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2</a:t>
            </a:r>
          </a:p>
        </p:txBody>
      </p:sp>
      <p:sp>
        <p:nvSpPr>
          <p:cNvPr id="66" name="Rectangle 65">
            <a:extLst>
              <a:ext uri="{FF2B5EF4-FFF2-40B4-BE49-F238E27FC236}">
                <a16:creationId xmlns:a16="http://schemas.microsoft.com/office/drawing/2014/main" id="{4E419A3D-B28B-4E15-A2A5-8DE8D6105728}"/>
              </a:ext>
            </a:extLst>
          </p:cNvPr>
          <p:cNvSpPr/>
          <p:nvPr/>
        </p:nvSpPr>
        <p:spPr>
          <a:xfrm>
            <a:off x="7429315" y="306595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Bons/Libs</a:t>
            </a:r>
          </a:p>
        </p:txBody>
      </p:sp>
      <p:sp>
        <p:nvSpPr>
          <p:cNvPr id="67" name="Rectangle 66">
            <a:extLst>
              <a:ext uri="{FF2B5EF4-FFF2-40B4-BE49-F238E27FC236}">
                <a16:creationId xmlns:a16="http://schemas.microsoft.com/office/drawing/2014/main" id="{EDBB20FF-6B6A-420A-B383-90DEB351BE7A}"/>
              </a:ext>
            </a:extLst>
          </p:cNvPr>
          <p:cNvSpPr/>
          <p:nvPr/>
        </p:nvSpPr>
        <p:spPr>
          <a:xfrm>
            <a:off x="7429315" y="2705915"/>
            <a:ext cx="1224136" cy="34161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 3</a:t>
            </a:r>
          </a:p>
        </p:txBody>
      </p:sp>
      <p:sp>
        <p:nvSpPr>
          <p:cNvPr id="68" name="副標題 2">
            <a:extLst>
              <a:ext uri="{FF2B5EF4-FFF2-40B4-BE49-F238E27FC236}">
                <a16:creationId xmlns:a16="http://schemas.microsoft.com/office/drawing/2014/main" id="{99B0D654-4880-4BF6-851E-A13208686468}"/>
              </a:ext>
            </a:extLst>
          </p:cNvPr>
          <p:cNvSpPr txBox="1">
            <a:spLocks/>
          </p:cNvSpPr>
          <p:nvPr/>
        </p:nvSpPr>
        <p:spPr>
          <a:xfrm>
            <a:off x="481344" y="5457452"/>
            <a:ext cx="3944257" cy="95039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Virtual machine include the application, the necessary binaries and libraries, and an entire guest operating system, all of which can be tens of GBs</a:t>
            </a:r>
          </a:p>
        </p:txBody>
      </p:sp>
      <p:sp>
        <p:nvSpPr>
          <p:cNvPr id="69" name="副標題 2">
            <a:extLst>
              <a:ext uri="{FF2B5EF4-FFF2-40B4-BE49-F238E27FC236}">
                <a16:creationId xmlns:a16="http://schemas.microsoft.com/office/drawing/2014/main" id="{ABD8E188-2BC5-4FF0-89FC-475A51DCC7A1}"/>
              </a:ext>
            </a:extLst>
          </p:cNvPr>
          <p:cNvSpPr txBox="1">
            <a:spLocks/>
          </p:cNvSpPr>
          <p:nvPr/>
        </p:nvSpPr>
        <p:spPr>
          <a:xfrm>
            <a:off x="4718401" y="4810106"/>
            <a:ext cx="4189276" cy="160480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zh-TW" sz="1400" b="1" dirty="0">
                <a:solidFill>
                  <a:schemeClr val="tx1"/>
                </a:solidFill>
              </a:rPr>
              <a:t>Containers include the application, all of its dependencies, the share the kernel with other containers, running as isolated processes in user space on the host operating system. </a:t>
            </a:r>
          </a:p>
          <a:p>
            <a:pPr marL="342900" indent="-342900" algn="l">
              <a:buClr>
                <a:srgbClr val="0070C0"/>
              </a:buClr>
              <a:buSzPct val="80000"/>
              <a:buFont typeface="Wingdings" pitchFamily="2" charset="2"/>
              <a:buChar char="u"/>
            </a:pPr>
            <a:r>
              <a:rPr lang="en-US" altLang="zh-TW" sz="1400" b="1" dirty="0">
                <a:solidFill>
                  <a:schemeClr val="tx1"/>
                </a:solidFill>
              </a:rPr>
              <a:t>Docker containers are not tied to any infrastructures. They run on any processors, computers, or any clouds.</a:t>
            </a:r>
          </a:p>
        </p:txBody>
      </p:sp>
    </p:spTree>
    <p:extLst>
      <p:ext uri="{BB962C8B-B14F-4D97-AF65-F5344CB8AC3E}">
        <p14:creationId xmlns:p14="http://schemas.microsoft.com/office/powerpoint/2010/main" val="336857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24482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Docker command:</a:t>
            </a:r>
          </a:p>
          <a:p>
            <a:pPr marL="342900" indent="-342900" algn="l">
              <a:buClr>
                <a:srgbClr val="0070C0"/>
              </a:buClr>
              <a:buSzPct val="80000"/>
              <a:buFont typeface="Wingdings" pitchFamily="2" charset="2"/>
              <a:buChar char="u"/>
            </a:pPr>
            <a:r>
              <a:rPr lang="en-US" altLang="zh-TW" sz="1800" b="1" dirty="0">
                <a:solidFill>
                  <a:schemeClr val="tx1"/>
                </a:solidFill>
              </a:rPr>
              <a:t>&gt; docker run ansible</a:t>
            </a:r>
          </a:p>
          <a:p>
            <a:pPr marL="342900" indent="-342900" algn="l">
              <a:buClr>
                <a:srgbClr val="0070C0"/>
              </a:buClr>
              <a:buSzPct val="80000"/>
              <a:buFont typeface="Wingdings" pitchFamily="2" charset="2"/>
              <a:buChar char="u"/>
            </a:pPr>
            <a:r>
              <a:rPr lang="en-US" altLang="zh-TW" sz="1800" b="1" dirty="0">
                <a:solidFill>
                  <a:schemeClr val="tx1"/>
                </a:solidFill>
              </a:rPr>
              <a:t>&gt; docker run </a:t>
            </a:r>
            <a:r>
              <a:rPr lang="en-US" altLang="zh-TW" sz="1800" b="1" dirty="0" err="1">
                <a:solidFill>
                  <a:schemeClr val="tx1"/>
                </a:solidFill>
              </a:rPr>
              <a:t>mongodb</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run </a:t>
            </a:r>
            <a:r>
              <a:rPr lang="en-US" altLang="zh-TW" sz="1800" b="1" dirty="0" err="1">
                <a:solidFill>
                  <a:schemeClr val="tx1"/>
                </a:solidFill>
              </a:rPr>
              <a:t>redis</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urn </a:t>
            </a:r>
            <a:r>
              <a:rPr lang="en-US" altLang="zh-TW" sz="1800" b="1" dirty="0" err="1">
                <a:solidFill>
                  <a:schemeClr val="tx1"/>
                </a:solidFill>
              </a:rPr>
              <a:t>nodejs</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urn </a:t>
            </a:r>
            <a:r>
              <a:rPr lang="en-US" altLang="zh-TW" sz="1800" b="1" dirty="0" err="1">
                <a:solidFill>
                  <a:schemeClr val="tx1"/>
                </a:solidFill>
              </a:rPr>
              <a:t>nodejs</a:t>
            </a:r>
            <a:endParaRPr lang="en-US" altLang="zh-TW" sz="1800" b="1" dirty="0">
              <a:solidFill>
                <a:schemeClr val="tx1"/>
              </a:solidFill>
            </a:endParaRPr>
          </a:p>
          <a:p>
            <a:pPr marL="342900" indent="-342900" algn="l">
              <a:buClr>
                <a:srgbClr val="0070C0"/>
              </a:buClr>
              <a:buSzPct val="80000"/>
              <a:buFont typeface="Wingdings" pitchFamily="2" charset="2"/>
              <a:buChar char="u"/>
            </a:pPr>
            <a:r>
              <a:rPr lang="en-US" altLang="zh-TW" sz="1800" b="1" dirty="0">
                <a:solidFill>
                  <a:schemeClr val="tx1"/>
                </a:solidFill>
              </a:rPr>
              <a:t>&gt; docker urn </a:t>
            </a:r>
            <a:r>
              <a:rPr lang="en-US" altLang="zh-TW" sz="1800" b="1" dirty="0" err="1">
                <a:solidFill>
                  <a:schemeClr val="tx1"/>
                </a:solidFill>
              </a:rPr>
              <a:t>nodejs</a:t>
            </a:r>
            <a:endParaRPr lang="en-US" altLang="zh-TW"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dirty="0"/>
          </a:p>
        </p:txBody>
      </p:sp>
    </p:spTree>
    <p:extLst>
      <p:ext uri="{BB962C8B-B14F-4D97-AF65-F5344CB8AC3E}">
        <p14:creationId xmlns:p14="http://schemas.microsoft.com/office/powerpoint/2010/main" val="427585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Container and Orchestration</a:t>
            </a:r>
            <a:endParaRPr lang="zh-TW" altLang="en-US" b="1" dirty="0">
              <a:solidFill>
                <a:srgbClr val="FFFF00"/>
              </a:solidFill>
            </a:endParaRPr>
          </a:p>
        </p:txBody>
      </p:sp>
      <p:sp>
        <p:nvSpPr>
          <p:cNvPr id="3" name="副標題 2"/>
          <p:cNvSpPr>
            <a:spLocks noGrp="1"/>
          </p:cNvSpPr>
          <p:nvPr>
            <p:ph type="subTitle" idx="1"/>
          </p:nvPr>
        </p:nvSpPr>
        <p:spPr>
          <a:xfrm>
            <a:off x="611560" y="1340767"/>
            <a:ext cx="7848872"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Container vs Image</a:t>
            </a:r>
          </a:p>
          <a:p>
            <a:pPr marL="342900" indent="-342900" algn="l">
              <a:buClr>
                <a:srgbClr val="0070C0"/>
              </a:buClr>
              <a:buSzPct val="80000"/>
              <a:buFont typeface="Wingdings" pitchFamily="2" charset="2"/>
              <a:buChar char="u"/>
            </a:pPr>
            <a:r>
              <a:rPr lang="en-US" altLang="zh-TW" sz="1800" b="1" dirty="0">
                <a:solidFill>
                  <a:schemeClr val="tx1"/>
                </a:solidFill>
              </a:rPr>
              <a:t>Image can run as many as they want. Each time instantiate an instance.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https://www.youtube.com/watch?v=rmf04ylI2K0&amp;list=PL2We04F3Y_43dAehLMT5GxJhtk3mJtkl5&amp;index=2</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2020/4/23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
        <p:nvSpPr>
          <p:cNvPr id="12" name="Rectangle 11">
            <a:extLst>
              <a:ext uri="{FF2B5EF4-FFF2-40B4-BE49-F238E27FC236}">
                <a16:creationId xmlns:a16="http://schemas.microsoft.com/office/drawing/2014/main" id="{C138FBF5-4BA7-4E97-B579-69D10BFD4291}"/>
              </a:ext>
            </a:extLst>
          </p:cNvPr>
          <p:cNvSpPr/>
          <p:nvPr/>
        </p:nvSpPr>
        <p:spPr>
          <a:xfrm>
            <a:off x="1331640" y="3300482"/>
            <a:ext cx="1259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Image</a:t>
            </a:r>
          </a:p>
        </p:txBody>
      </p:sp>
      <p:sp>
        <p:nvSpPr>
          <p:cNvPr id="70" name="Rectangle 69">
            <a:extLst>
              <a:ext uri="{FF2B5EF4-FFF2-40B4-BE49-F238E27FC236}">
                <a16:creationId xmlns:a16="http://schemas.microsoft.com/office/drawing/2014/main" id="{BD029C71-CBDE-40BF-9381-BBDFA32B5B1D}"/>
              </a:ext>
            </a:extLst>
          </p:cNvPr>
          <p:cNvSpPr/>
          <p:nvPr/>
        </p:nvSpPr>
        <p:spPr>
          <a:xfrm>
            <a:off x="4932040" y="265241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1</a:t>
            </a:r>
          </a:p>
        </p:txBody>
      </p:sp>
      <p:sp>
        <p:nvSpPr>
          <p:cNvPr id="71" name="Rectangle 70">
            <a:extLst>
              <a:ext uri="{FF2B5EF4-FFF2-40B4-BE49-F238E27FC236}">
                <a16:creationId xmlns:a16="http://schemas.microsoft.com/office/drawing/2014/main" id="{F5E56779-2AB4-4CF6-98F9-065C766FFB38}"/>
              </a:ext>
            </a:extLst>
          </p:cNvPr>
          <p:cNvSpPr/>
          <p:nvPr/>
        </p:nvSpPr>
        <p:spPr>
          <a:xfrm>
            <a:off x="4941747" y="3504017"/>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2</a:t>
            </a:r>
          </a:p>
        </p:txBody>
      </p:sp>
      <p:sp>
        <p:nvSpPr>
          <p:cNvPr id="72" name="Rectangle 71">
            <a:extLst>
              <a:ext uri="{FF2B5EF4-FFF2-40B4-BE49-F238E27FC236}">
                <a16:creationId xmlns:a16="http://schemas.microsoft.com/office/drawing/2014/main" id="{8F435BC3-4C1A-40CB-8127-56B0F1A0BDAD}"/>
              </a:ext>
            </a:extLst>
          </p:cNvPr>
          <p:cNvSpPr/>
          <p:nvPr/>
        </p:nvSpPr>
        <p:spPr>
          <a:xfrm>
            <a:off x="4941747" y="4509120"/>
            <a:ext cx="17281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Container 3 </a:t>
            </a:r>
          </a:p>
        </p:txBody>
      </p:sp>
    </p:spTree>
    <p:extLst>
      <p:ext uri="{BB962C8B-B14F-4D97-AF65-F5344CB8AC3E}">
        <p14:creationId xmlns:p14="http://schemas.microsoft.com/office/powerpoint/2010/main" val="16036959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799</Words>
  <Application>Microsoft Office PowerPoint</Application>
  <PresentationFormat>On-screen Show (4:3)</PresentationFormat>
  <Paragraphs>142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2 Overview of Kernetes</vt:lpstr>
      <vt:lpstr>2 Introduction to Docker</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2.1 Container and Orchestration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258</cp:revision>
  <dcterms:created xsi:type="dcterms:W3CDTF">2018-09-28T16:40:41Z</dcterms:created>
  <dcterms:modified xsi:type="dcterms:W3CDTF">2020-04-23T21:07:17Z</dcterms:modified>
</cp:coreProperties>
</file>