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65" r:id="rId4"/>
    <p:sldId id="268" r:id="rId5"/>
    <p:sldId id="269" r:id="rId6"/>
    <p:sldId id="270" r:id="rId7"/>
    <p:sldId id="271" r:id="rId8"/>
    <p:sldId id="273" r:id="rId9"/>
    <p:sldId id="274" r:id="rId10"/>
    <p:sldId id="276" r:id="rId11"/>
    <p:sldId id="277" r:id="rId12"/>
    <p:sldId id="279" r:id="rId13"/>
    <p:sldId id="275" r:id="rId14"/>
    <p:sldId id="278" r:id="rId15"/>
    <p:sldId id="280" r:id="rId16"/>
    <p:sldId id="282" r:id="rId17"/>
    <p:sldId id="283" r:id="rId18"/>
    <p:sldId id="281" r:id="rId19"/>
    <p:sldId id="291" r:id="rId20"/>
    <p:sldId id="284" r:id="rId21"/>
    <p:sldId id="286" r:id="rId22"/>
    <p:sldId id="285" r:id="rId23"/>
    <p:sldId id="287" r:id="rId24"/>
    <p:sldId id="288" r:id="rId25"/>
    <p:sldId id="289" r:id="rId26"/>
    <p:sldId id="259"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80" d="100"/>
          <a:sy n="80" d="100"/>
        </p:scale>
        <p:origin x="41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kubernetes.io/docs/tutorials/hello-minikube/"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 Hello World</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6E697F-A691-42CE-B0DD-CDBCF667574B}"/>
              </a:ext>
            </a:extLst>
          </p:cNvPr>
          <p:cNvSpPr/>
          <p:nvPr/>
        </p:nvSpPr>
        <p:spPr>
          <a:xfrm>
            <a:off x="5076056" y="4189494"/>
            <a:ext cx="1368152" cy="1385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Create Deployment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301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A Kubernetes Pod is a group of one or more Containers, tied together for the purpose of administration and networking. </a:t>
            </a:r>
          </a:p>
          <a:p>
            <a:pPr marL="342900" indent="-342900" algn="l">
              <a:buClr>
                <a:srgbClr val="0070C0"/>
              </a:buClr>
              <a:buSzPct val="80000"/>
              <a:buFont typeface="Wingdings" pitchFamily="2" charset="2"/>
              <a:buChar char="u"/>
            </a:pPr>
            <a:r>
              <a:rPr lang="en-US" altLang="zh-TW" sz="1800" dirty="0">
                <a:solidFill>
                  <a:schemeClr val="tx1"/>
                </a:solidFill>
                <a:latin typeface="+mj-lt"/>
              </a:rPr>
              <a:t>In this discussion, the Pod has only one container.</a:t>
            </a:r>
          </a:p>
          <a:p>
            <a:pPr marL="342900" indent="-342900" algn="l">
              <a:buClr>
                <a:srgbClr val="0070C0"/>
              </a:buClr>
              <a:buSzPct val="80000"/>
              <a:buFont typeface="Wingdings" pitchFamily="2" charset="2"/>
              <a:buChar char="u"/>
            </a:pPr>
            <a:r>
              <a:rPr lang="en-US" altLang="zh-TW" sz="1800" dirty="0">
                <a:solidFill>
                  <a:schemeClr val="tx1"/>
                </a:solidFill>
                <a:latin typeface="+mj-lt"/>
              </a:rPr>
              <a:t>The Kubernetes Deployment Master Node checks on the health of client node (your app node) and restart the Pod container if it is terminated.</a:t>
            </a:r>
          </a:p>
          <a:p>
            <a:pPr marL="342900" indent="-342900" algn="l">
              <a:buClr>
                <a:srgbClr val="0070C0"/>
              </a:buClr>
              <a:buSzPct val="80000"/>
              <a:buFont typeface="Wingdings" pitchFamily="2" charset="2"/>
              <a:buChar char="u"/>
            </a:pPr>
            <a:r>
              <a:rPr lang="en-US" altLang="zh-TW" sz="1800" dirty="0">
                <a:solidFill>
                  <a:schemeClr val="tx1"/>
                </a:solidFill>
                <a:latin typeface="+mj-lt"/>
              </a:rPr>
              <a:t>The Kubernetes Deployment is the recommended way to manage the creation and scaling of Pods.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DB7A3BC4-0BA0-4DD3-B05A-713F2249C22A}"/>
              </a:ext>
            </a:extLst>
          </p:cNvPr>
          <p:cNvSpPr/>
          <p:nvPr/>
        </p:nvSpPr>
        <p:spPr>
          <a:xfrm>
            <a:off x="4572000" y="4048141"/>
            <a:ext cx="1981200" cy="21301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52BE11-0C4F-4009-B275-0A389BE49D6B}"/>
              </a:ext>
            </a:extLst>
          </p:cNvPr>
          <p:cNvSpPr/>
          <p:nvPr/>
        </p:nvSpPr>
        <p:spPr>
          <a:xfrm>
            <a:off x="5157310" y="5721372"/>
            <a:ext cx="1205644" cy="288031"/>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C00000"/>
                </a:solidFill>
              </a:rPr>
              <a:t>Client App Node</a:t>
            </a:r>
          </a:p>
        </p:txBody>
      </p:sp>
      <p:pic>
        <p:nvPicPr>
          <p:cNvPr id="19" name="Picture 18">
            <a:extLst>
              <a:ext uri="{FF2B5EF4-FFF2-40B4-BE49-F238E27FC236}">
                <a16:creationId xmlns:a16="http://schemas.microsoft.com/office/drawing/2014/main" id="{FFB7AC0C-FABD-40CF-8CD2-47D2CC08C9CE}"/>
              </a:ext>
            </a:extLst>
          </p:cNvPr>
          <p:cNvPicPr>
            <a:picLocks noChangeAspect="1"/>
          </p:cNvPicPr>
          <p:nvPr/>
        </p:nvPicPr>
        <p:blipFill>
          <a:blip r:embed="rId3"/>
          <a:stretch>
            <a:fillRect/>
          </a:stretch>
        </p:blipFill>
        <p:spPr>
          <a:xfrm>
            <a:off x="5347229" y="4245235"/>
            <a:ext cx="477117" cy="553894"/>
          </a:xfrm>
          <a:prstGeom prst="rect">
            <a:avLst/>
          </a:prstGeom>
        </p:spPr>
      </p:pic>
      <p:pic>
        <p:nvPicPr>
          <p:cNvPr id="20" name="Picture 19">
            <a:extLst>
              <a:ext uri="{FF2B5EF4-FFF2-40B4-BE49-F238E27FC236}">
                <a16:creationId xmlns:a16="http://schemas.microsoft.com/office/drawing/2014/main" id="{9FEA333E-23B1-4261-956D-1FDC262274C6}"/>
              </a:ext>
            </a:extLst>
          </p:cNvPr>
          <p:cNvPicPr>
            <a:picLocks noChangeAspect="1"/>
          </p:cNvPicPr>
          <p:nvPr/>
        </p:nvPicPr>
        <p:blipFill>
          <a:blip r:embed="rId4"/>
          <a:stretch>
            <a:fillRect/>
          </a:stretch>
        </p:blipFill>
        <p:spPr>
          <a:xfrm>
            <a:off x="4742830" y="5717185"/>
            <a:ext cx="344454" cy="327920"/>
          </a:xfrm>
          <a:prstGeom prst="rect">
            <a:avLst/>
          </a:prstGeom>
          <a:ln>
            <a:solidFill>
              <a:srgbClr val="C00000"/>
            </a:solidFill>
          </a:ln>
        </p:spPr>
      </p:pic>
      <p:sp>
        <p:nvSpPr>
          <p:cNvPr id="22" name="Rectangle 21">
            <a:extLst>
              <a:ext uri="{FF2B5EF4-FFF2-40B4-BE49-F238E27FC236}">
                <a16:creationId xmlns:a16="http://schemas.microsoft.com/office/drawing/2014/main" id="{B01ECD7F-BFEC-4D57-B784-5D5F1E365307}"/>
              </a:ext>
            </a:extLst>
          </p:cNvPr>
          <p:cNvSpPr/>
          <p:nvPr/>
        </p:nvSpPr>
        <p:spPr>
          <a:xfrm>
            <a:off x="5192317" y="5047068"/>
            <a:ext cx="971128" cy="288031"/>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C00000"/>
                </a:solidFill>
              </a:rPr>
              <a:t>Pod</a:t>
            </a:r>
          </a:p>
        </p:txBody>
      </p:sp>
      <p:sp>
        <p:nvSpPr>
          <p:cNvPr id="25" name="Rectangle 24">
            <a:extLst>
              <a:ext uri="{FF2B5EF4-FFF2-40B4-BE49-F238E27FC236}">
                <a16:creationId xmlns:a16="http://schemas.microsoft.com/office/drawing/2014/main" id="{EED3AB25-1368-4502-B7F2-4C6A1D412EAC}"/>
              </a:ext>
            </a:extLst>
          </p:cNvPr>
          <p:cNvSpPr/>
          <p:nvPr/>
        </p:nvSpPr>
        <p:spPr>
          <a:xfrm>
            <a:off x="2530917" y="5708280"/>
            <a:ext cx="971128" cy="288031"/>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C00000"/>
                </a:solidFill>
              </a:rPr>
              <a:t>Master Node</a:t>
            </a:r>
          </a:p>
        </p:txBody>
      </p:sp>
      <p:sp>
        <p:nvSpPr>
          <p:cNvPr id="26" name="Rectangle 25">
            <a:extLst>
              <a:ext uri="{FF2B5EF4-FFF2-40B4-BE49-F238E27FC236}">
                <a16:creationId xmlns:a16="http://schemas.microsoft.com/office/drawing/2014/main" id="{8A7CD6AE-EAAF-4DCA-8102-562FE8716B36}"/>
              </a:ext>
            </a:extLst>
          </p:cNvPr>
          <p:cNvSpPr/>
          <p:nvPr/>
        </p:nvSpPr>
        <p:spPr>
          <a:xfrm>
            <a:off x="1985979" y="4048141"/>
            <a:ext cx="1872208" cy="21301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B74DD402-3D92-4B14-8C55-4B91B3C3DB89}"/>
              </a:ext>
            </a:extLst>
          </p:cNvPr>
          <p:cNvPicPr>
            <a:picLocks noChangeAspect="1"/>
          </p:cNvPicPr>
          <p:nvPr/>
        </p:nvPicPr>
        <p:blipFill>
          <a:blip r:embed="rId4"/>
          <a:stretch>
            <a:fillRect/>
          </a:stretch>
        </p:blipFill>
        <p:spPr>
          <a:xfrm>
            <a:off x="2061599" y="5688335"/>
            <a:ext cx="344454" cy="327920"/>
          </a:xfrm>
          <a:prstGeom prst="rect">
            <a:avLst/>
          </a:prstGeom>
          <a:ln>
            <a:solidFill>
              <a:srgbClr val="C00000"/>
            </a:solidFill>
          </a:ln>
        </p:spPr>
      </p:pic>
    </p:spTree>
    <p:extLst>
      <p:ext uri="{BB962C8B-B14F-4D97-AF65-F5344CB8AC3E}">
        <p14:creationId xmlns:p14="http://schemas.microsoft.com/office/powerpoint/2010/main" val="218410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Create Deployment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4401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000000"/>
                </a:solidFill>
                <a:latin typeface="Roboto"/>
              </a:rPr>
              <a:t>Create Deployment</a:t>
            </a:r>
          </a:p>
          <a:p>
            <a:pPr marL="342900" indent="-342900" algn="l">
              <a:buClr>
                <a:srgbClr val="0070C0"/>
              </a:buClr>
              <a:buSzPct val="80000"/>
              <a:buFont typeface="+mj-lt"/>
              <a:buAutoNum type="arabicPeriod"/>
            </a:pPr>
            <a:r>
              <a:rPr lang="en-US" altLang="en-US" sz="1800" dirty="0">
                <a:solidFill>
                  <a:srgbClr val="000000"/>
                </a:solidFill>
                <a:latin typeface="Roboto"/>
              </a:rPr>
              <a:t>Use the </a:t>
            </a:r>
            <a:r>
              <a:rPr lang="en-US" altLang="en-US" sz="1800" b="1" dirty="0" err="1">
                <a:solidFill>
                  <a:srgbClr val="C00000"/>
                </a:solidFill>
                <a:latin typeface="Roboto Mono"/>
              </a:rPr>
              <a:t>kubectl</a:t>
            </a:r>
            <a:r>
              <a:rPr lang="en-US" altLang="en-US" sz="1800" b="1" dirty="0">
                <a:solidFill>
                  <a:srgbClr val="C00000"/>
                </a:solidFill>
                <a:latin typeface="Roboto Mono"/>
              </a:rPr>
              <a:t> create</a:t>
            </a:r>
            <a:r>
              <a:rPr lang="en-US" altLang="en-US" sz="1800" b="1" dirty="0">
                <a:solidFill>
                  <a:srgbClr val="C00000"/>
                </a:solidFill>
                <a:latin typeface="Roboto"/>
              </a:rPr>
              <a:t> </a:t>
            </a:r>
            <a:r>
              <a:rPr lang="en-US" altLang="en-US" sz="1800" dirty="0">
                <a:solidFill>
                  <a:srgbClr val="000000"/>
                </a:solidFill>
                <a:latin typeface="Roboto"/>
              </a:rPr>
              <a:t>command to create a Deployment that manages a Pod. The Pod runs a Container based on the provided Docker image. It uses the </a:t>
            </a:r>
            <a:r>
              <a:rPr lang="en-US" altLang="en-US" sz="1800" dirty="0" err="1">
                <a:solidFill>
                  <a:srgbClr val="000000"/>
                </a:solidFill>
                <a:latin typeface="Roboto"/>
              </a:rPr>
              <a:t>Dockerfile</a:t>
            </a:r>
            <a:r>
              <a:rPr lang="en-US" altLang="en-US" sz="1800" dirty="0">
                <a:solidFill>
                  <a:srgbClr val="000000"/>
                </a:solidFill>
                <a:latin typeface="Roboto"/>
              </a:rPr>
              <a:t> in the current directory to create the image.</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副標題 2">
            <a:extLst>
              <a:ext uri="{FF2B5EF4-FFF2-40B4-BE49-F238E27FC236}">
                <a16:creationId xmlns:a16="http://schemas.microsoft.com/office/drawing/2014/main" id="{6EE0322D-9D7F-4EEA-A455-CD8932C30FC8}"/>
              </a:ext>
            </a:extLst>
          </p:cNvPr>
          <p:cNvSpPr txBox="1">
            <a:spLocks/>
          </p:cNvSpPr>
          <p:nvPr/>
        </p:nvSpPr>
        <p:spPr>
          <a:xfrm>
            <a:off x="770275" y="2970233"/>
            <a:ext cx="8352928" cy="36004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400" b="1" dirty="0">
                <a:solidFill>
                  <a:srgbClr val="303030"/>
                </a:solidFill>
                <a:latin typeface="Roboto Mono"/>
              </a:rPr>
              <a:t>&gt; </a:t>
            </a:r>
            <a:r>
              <a:rPr lang="en-US" altLang="en-US" sz="1400" b="1" dirty="0" err="1">
                <a:solidFill>
                  <a:srgbClr val="303030"/>
                </a:solidFill>
                <a:latin typeface="Roboto Mono"/>
              </a:rPr>
              <a:t>kubectl</a:t>
            </a:r>
            <a:r>
              <a:rPr lang="en-US" altLang="en-US" sz="1400" b="1" dirty="0">
                <a:solidFill>
                  <a:srgbClr val="303030"/>
                </a:solidFill>
                <a:latin typeface="Roboto Mono"/>
              </a:rPr>
              <a:t> create deployment hello-node --image</a:t>
            </a:r>
            <a:r>
              <a:rPr lang="en-US" altLang="en-US" sz="1400" b="1" dirty="0">
                <a:solidFill>
                  <a:srgbClr val="666666"/>
                </a:solidFill>
                <a:latin typeface="Roboto Mono"/>
              </a:rPr>
              <a:t>=</a:t>
            </a:r>
            <a:r>
              <a:rPr lang="en-US" altLang="en-US" sz="1400" b="1" dirty="0">
                <a:solidFill>
                  <a:srgbClr val="303030"/>
                </a:solidFill>
                <a:latin typeface="Roboto Mono"/>
              </a:rPr>
              <a:t>gcr.io/hello-</a:t>
            </a:r>
            <a:r>
              <a:rPr lang="en-US" altLang="en-US" sz="1400" b="1" dirty="0" err="1">
                <a:solidFill>
                  <a:srgbClr val="303030"/>
                </a:solidFill>
                <a:latin typeface="Roboto Mono"/>
              </a:rPr>
              <a:t>minikube</a:t>
            </a:r>
            <a:r>
              <a:rPr lang="en-US" altLang="en-US" sz="1400" b="1" dirty="0">
                <a:solidFill>
                  <a:srgbClr val="303030"/>
                </a:solidFill>
                <a:latin typeface="Roboto Mono"/>
              </a:rPr>
              <a:t>-zero-install/hello-node</a:t>
            </a:r>
            <a:r>
              <a:rPr lang="en-US" altLang="en-US" sz="1400" b="1" dirty="0">
                <a:solidFill>
                  <a:schemeClr val="tx1"/>
                </a:solidFill>
              </a:rPr>
              <a:t> </a:t>
            </a:r>
            <a:endParaRPr lang="en-US" altLang="en-US" sz="1400" b="1" dirty="0">
              <a:solidFill>
                <a:schemeClr val="tx1"/>
              </a:solidFill>
              <a:latin typeface="Arial" panose="020B0604020202020204" pitchFamily="34" charset="0"/>
            </a:endParaRPr>
          </a:p>
        </p:txBody>
      </p:sp>
    </p:spTree>
    <p:extLst>
      <p:ext uri="{BB962C8B-B14F-4D97-AF65-F5344CB8AC3E}">
        <p14:creationId xmlns:p14="http://schemas.microsoft.com/office/powerpoint/2010/main" val="3064680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Create Deployment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000000"/>
                </a:solidFill>
                <a:latin typeface="Roboto"/>
              </a:rPr>
              <a:t>Create Deployment</a:t>
            </a:r>
          </a:p>
          <a:p>
            <a:pPr marL="342900" indent="-342900" algn="l">
              <a:buClr>
                <a:srgbClr val="0070C0"/>
              </a:buClr>
              <a:buSzPct val="80000"/>
              <a:buFont typeface="+mj-lt"/>
              <a:buAutoNum type="arabicPeriod" startAt="2"/>
            </a:pPr>
            <a:r>
              <a:rPr lang="en-US" sz="1800" dirty="0">
                <a:solidFill>
                  <a:schemeClr val="tx1"/>
                </a:solidFill>
              </a:rPr>
              <a:t>View the Deployment:</a:t>
            </a:r>
          </a:p>
          <a:p>
            <a:pPr algn="l">
              <a:buClr>
                <a:srgbClr val="0070C0"/>
              </a:buClr>
              <a:buSzPct val="80000"/>
            </a:pPr>
            <a:r>
              <a:rPr lang="en-US" altLang="en-US" sz="1800" dirty="0">
                <a:solidFill>
                  <a:schemeClr val="tx1"/>
                </a:solidFill>
              </a:rPr>
              <a:t>&gt; </a:t>
            </a:r>
            <a:r>
              <a:rPr lang="en-US" altLang="en-US" sz="1800" dirty="0" err="1">
                <a:solidFill>
                  <a:schemeClr val="tx1"/>
                </a:solidFill>
              </a:rPr>
              <a:t>Kubectl</a:t>
            </a:r>
            <a:r>
              <a:rPr lang="en-US" altLang="en-US" sz="1800" dirty="0">
                <a:solidFill>
                  <a:schemeClr val="tx1"/>
                </a:solidFill>
              </a:rPr>
              <a:t> get deployments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AABE7956-1264-430B-88CD-470261F57BD1}"/>
              </a:ext>
            </a:extLst>
          </p:cNvPr>
          <p:cNvPicPr>
            <a:picLocks noChangeAspect="1"/>
          </p:cNvPicPr>
          <p:nvPr/>
        </p:nvPicPr>
        <p:blipFill>
          <a:blip r:embed="rId3"/>
          <a:stretch>
            <a:fillRect/>
          </a:stretch>
        </p:blipFill>
        <p:spPr>
          <a:xfrm>
            <a:off x="1403648" y="2493705"/>
            <a:ext cx="4400550" cy="666750"/>
          </a:xfrm>
          <a:prstGeom prst="rect">
            <a:avLst/>
          </a:prstGeom>
          <a:ln>
            <a:solidFill>
              <a:srgbClr val="C00000"/>
            </a:solidFill>
          </a:ln>
        </p:spPr>
      </p:pic>
      <p:sp>
        <p:nvSpPr>
          <p:cNvPr id="24" name="副標題 2">
            <a:extLst>
              <a:ext uri="{FF2B5EF4-FFF2-40B4-BE49-F238E27FC236}">
                <a16:creationId xmlns:a16="http://schemas.microsoft.com/office/drawing/2014/main" id="{52608DB1-846F-4827-B951-8922878E81C3}"/>
              </a:ext>
            </a:extLst>
          </p:cNvPr>
          <p:cNvSpPr txBox="1">
            <a:spLocks/>
          </p:cNvSpPr>
          <p:nvPr/>
        </p:nvSpPr>
        <p:spPr>
          <a:xfrm>
            <a:off x="434353" y="3458895"/>
            <a:ext cx="8352928" cy="66675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mj-lt"/>
              <a:buAutoNum type="arabicPeriod" startAt="3"/>
            </a:pPr>
            <a:r>
              <a:rPr lang="en-US" sz="1800" dirty="0">
                <a:solidFill>
                  <a:schemeClr val="tx1"/>
                </a:solidFill>
                <a:latin typeface="+mj-lt"/>
              </a:rPr>
              <a:t>View the Pods:</a:t>
            </a:r>
          </a:p>
          <a:p>
            <a:pPr algn="l">
              <a:buClr>
                <a:srgbClr val="0070C0"/>
              </a:buClr>
              <a:buSzPct val="80000"/>
            </a:pPr>
            <a:r>
              <a:rPr lang="en-US" altLang="en-US" sz="1800" dirty="0">
                <a:solidFill>
                  <a:schemeClr val="tx1"/>
                </a:solidFill>
                <a:latin typeface="+mj-lt"/>
              </a:rPr>
              <a:t>&gt; </a:t>
            </a:r>
            <a:r>
              <a:rPr lang="en-US" altLang="en-US" sz="1800" dirty="0" err="1">
                <a:solidFill>
                  <a:schemeClr val="tx1"/>
                </a:solidFill>
                <a:latin typeface="+mj-lt"/>
              </a:rPr>
              <a:t>Kubectl</a:t>
            </a:r>
            <a:r>
              <a:rPr lang="en-US" altLang="en-US" sz="1800" dirty="0">
                <a:solidFill>
                  <a:schemeClr val="tx1"/>
                </a:solidFill>
                <a:latin typeface="+mj-lt"/>
              </a:rPr>
              <a:t> get pods</a:t>
            </a:r>
          </a:p>
        </p:txBody>
      </p:sp>
      <p:pic>
        <p:nvPicPr>
          <p:cNvPr id="7" name="Picture 6">
            <a:extLst>
              <a:ext uri="{FF2B5EF4-FFF2-40B4-BE49-F238E27FC236}">
                <a16:creationId xmlns:a16="http://schemas.microsoft.com/office/drawing/2014/main" id="{7ECD8A0F-B21C-4729-8053-74175B0CC410}"/>
              </a:ext>
            </a:extLst>
          </p:cNvPr>
          <p:cNvPicPr>
            <a:picLocks noChangeAspect="1"/>
          </p:cNvPicPr>
          <p:nvPr/>
        </p:nvPicPr>
        <p:blipFill>
          <a:blip r:embed="rId4"/>
          <a:stretch>
            <a:fillRect/>
          </a:stretch>
        </p:blipFill>
        <p:spPr>
          <a:xfrm>
            <a:off x="1324404" y="4342478"/>
            <a:ext cx="5695950" cy="609600"/>
          </a:xfrm>
          <a:prstGeom prst="rect">
            <a:avLst/>
          </a:prstGeom>
          <a:ln>
            <a:solidFill>
              <a:srgbClr val="C00000"/>
            </a:solidFill>
          </a:ln>
        </p:spPr>
      </p:pic>
    </p:spTree>
    <p:extLst>
      <p:ext uri="{BB962C8B-B14F-4D97-AF65-F5344CB8AC3E}">
        <p14:creationId xmlns:p14="http://schemas.microsoft.com/office/powerpoint/2010/main" val="104089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Create Deployment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000000"/>
                </a:solidFill>
                <a:latin typeface="Roboto"/>
              </a:rPr>
              <a:t>Create Deployment</a:t>
            </a:r>
          </a:p>
          <a:p>
            <a:pPr marL="342900" indent="-342900" algn="l">
              <a:buClr>
                <a:srgbClr val="0070C0"/>
              </a:buClr>
              <a:buSzPct val="80000"/>
              <a:buFont typeface="+mj-lt"/>
              <a:buAutoNum type="arabicPeriod" startAt="4"/>
            </a:pPr>
            <a:r>
              <a:rPr lang="en-US" altLang="en-US" sz="1800" dirty="0">
                <a:solidFill>
                  <a:srgbClr val="000000"/>
                </a:solidFill>
                <a:latin typeface="Roboto"/>
              </a:rPr>
              <a:t>View Cluster events</a:t>
            </a:r>
          </a:p>
          <a:p>
            <a:pPr algn="l">
              <a:buClr>
                <a:srgbClr val="0070C0"/>
              </a:buClr>
              <a:buSzPct val="80000"/>
            </a:pPr>
            <a:r>
              <a:rPr lang="en-US" altLang="en-US" sz="1800" dirty="0">
                <a:solidFill>
                  <a:srgbClr val="000000"/>
                </a:solidFill>
                <a:latin typeface="Roboto"/>
              </a:rPr>
              <a:t>&gt; </a:t>
            </a:r>
            <a:r>
              <a:rPr lang="en-US" altLang="en-US" sz="1800" dirty="0" err="1">
                <a:solidFill>
                  <a:srgbClr val="000000"/>
                </a:solidFill>
                <a:latin typeface="Roboto"/>
              </a:rPr>
              <a:t>kubectl</a:t>
            </a:r>
            <a:r>
              <a:rPr lang="en-US" altLang="en-US" sz="1800" dirty="0">
                <a:solidFill>
                  <a:srgbClr val="000000"/>
                </a:solidFill>
                <a:latin typeface="Roboto"/>
              </a:rPr>
              <a:t> get events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2D4BE934-EF2B-40FC-8074-1D0DF97C9FFC}"/>
              </a:ext>
            </a:extLst>
          </p:cNvPr>
          <p:cNvPicPr>
            <a:picLocks noChangeAspect="1"/>
          </p:cNvPicPr>
          <p:nvPr/>
        </p:nvPicPr>
        <p:blipFill>
          <a:blip r:embed="rId3"/>
          <a:stretch>
            <a:fillRect/>
          </a:stretch>
        </p:blipFill>
        <p:spPr>
          <a:xfrm>
            <a:off x="467544" y="2576851"/>
            <a:ext cx="8352928" cy="1704297"/>
          </a:xfrm>
          <a:prstGeom prst="rect">
            <a:avLst/>
          </a:prstGeom>
          <a:ln>
            <a:solidFill>
              <a:srgbClr val="C00000"/>
            </a:solidFill>
          </a:ln>
        </p:spPr>
      </p:pic>
    </p:spTree>
    <p:extLst>
      <p:ext uri="{BB962C8B-B14F-4D97-AF65-F5344CB8AC3E}">
        <p14:creationId xmlns:p14="http://schemas.microsoft.com/office/powerpoint/2010/main" val="1487468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Create Deployment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000000"/>
                </a:solidFill>
                <a:latin typeface="Roboto"/>
              </a:rPr>
              <a:t>Create Deployment</a:t>
            </a:r>
          </a:p>
          <a:p>
            <a:pPr marL="342900" indent="-342900" algn="l">
              <a:buClr>
                <a:srgbClr val="0070C0"/>
              </a:buClr>
              <a:buSzPct val="80000"/>
              <a:buFont typeface="+mj-lt"/>
              <a:buAutoNum type="arabicPeriod" startAt="5"/>
            </a:pPr>
            <a:r>
              <a:rPr lang="en-US" altLang="en-US" sz="1800" dirty="0">
                <a:solidFill>
                  <a:srgbClr val="000000"/>
                </a:solidFill>
                <a:latin typeface="Roboto"/>
              </a:rPr>
              <a:t>View </a:t>
            </a:r>
            <a:r>
              <a:rPr lang="en-US" altLang="en-US" sz="1800" dirty="0" err="1">
                <a:solidFill>
                  <a:srgbClr val="000000"/>
                </a:solidFill>
                <a:latin typeface="Roboto"/>
              </a:rPr>
              <a:t>kubectl</a:t>
            </a:r>
            <a:r>
              <a:rPr lang="en-US" altLang="en-US" sz="1800" dirty="0">
                <a:solidFill>
                  <a:srgbClr val="000000"/>
                </a:solidFill>
                <a:latin typeface="Roboto"/>
              </a:rPr>
              <a:t> configuration</a:t>
            </a:r>
          </a:p>
          <a:p>
            <a:pPr algn="l">
              <a:buClr>
                <a:srgbClr val="0070C0"/>
              </a:buClr>
              <a:buSzPct val="80000"/>
            </a:pPr>
            <a:r>
              <a:rPr lang="en-US" altLang="en-US" sz="1800" dirty="0">
                <a:solidFill>
                  <a:srgbClr val="000000"/>
                </a:solidFill>
                <a:latin typeface="Roboto"/>
              </a:rPr>
              <a:t>&gt; </a:t>
            </a:r>
            <a:r>
              <a:rPr lang="en-US" altLang="en-US" sz="1800" dirty="0" err="1">
                <a:solidFill>
                  <a:srgbClr val="000000"/>
                </a:solidFill>
                <a:latin typeface="Roboto"/>
              </a:rPr>
              <a:t>kubectl</a:t>
            </a:r>
            <a:r>
              <a:rPr lang="en-US" altLang="en-US" sz="1800" dirty="0">
                <a:solidFill>
                  <a:srgbClr val="000000"/>
                </a:solidFill>
                <a:latin typeface="Roboto"/>
              </a:rPr>
              <a:t> config view</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5728A64A-C238-4956-8FA0-63FC613311E9}"/>
              </a:ext>
            </a:extLst>
          </p:cNvPr>
          <p:cNvPicPr>
            <a:picLocks noChangeAspect="1"/>
          </p:cNvPicPr>
          <p:nvPr/>
        </p:nvPicPr>
        <p:blipFill>
          <a:blip r:embed="rId3"/>
          <a:stretch>
            <a:fillRect/>
          </a:stretch>
        </p:blipFill>
        <p:spPr>
          <a:xfrm>
            <a:off x="1259632" y="2496870"/>
            <a:ext cx="6076950" cy="3257550"/>
          </a:xfrm>
          <a:prstGeom prst="rect">
            <a:avLst/>
          </a:prstGeom>
          <a:ln>
            <a:solidFill>
              <a:srgbClr val="C00000"/>
            </a:solidFill>
          </a:ln>
        </p:spPr>
      </p:pic>
    </p:spTree>
    <p:extLst>
      <p:ext uri="{BB962C8B-B14F-4D97-AF65-F5344CB8AC3E}">
        <p14:creationId xmlns:p14="http://schemas.microsoft.com/office/powerpoint/2010/main" val="246726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 Create a Service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38534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6.4 Create a Service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5442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000000"/>
                </a:solidFill>
                <a:latin typeface="Roboto"/>
              </a:rPr>
              <a:t>Create a Service</a:t>
            </a:r>
          </a:p>
          <a:p>
            <a:pPr marL="342900" indent="-342900" algn="l">
              <a:buClr>
                <a:srgbClr val="0070C0"/>
              </a:buClr>
              <a:buSzPct val="80000"/>
              <a:buFont typeface="Wingdings" pitchFamily="2" charset="2"/>
              <a:buChar char="u"/>
            </a:pPr>
            <a:r>
              <a:rPr lang="en-US" altLang="en-US" sz="1800" dirty="0">
                <a:solidFill>
                  <a:srgbClr val="000000"/>
                </a:solidFill>
                <a:latin typeface="Roboto"/>
              </a:rPr>
              <a:t>By default, the Pod is only is only accessible by its internal IP address within the Kubernetes cluster.</a:t>
            </a:r>
          </a:p>
          <a:p>
            <a:pPr marL="342900" indent="-342900" algn="l">
              <a:buClr>
                <a:srgbClr val="0070C0"/>
              </a:buClr>
              <a:buSzPct val="80000"/>
              <a:buFont typeface="Wingdings" pitchFamily="2" charset="2"/>
              <a:buChar char="u"/>
            </a:pPr>
            <a:r>
              <a:rPr lang="en-US" altLang="en-US" sz="1800" dirty="0">
                <a:solidFill>
                  <a:srgbClr val="000000"/>
                </a:solidFill>
                <a:latin typeface="Roboto"/>
              </a:rPr>
              <a:t>To make the hello-node Container accessible from outside the Kubernetes virtual network, we have to expose the Pod as a Kubernetes Service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AF45AA1E-C5C5-4BD9-88B4-FA90B063F3ED}"/>
              </a:ext>
            </a:extLst>
          </p:cNvPr>
          <p:cNvSpPr/>
          <p:nvPr/>
        </p:nvSpPr>
        <p:spPr>
          <a:xfrm>
            <a:off x="4969636" y="3742642"/>
            <a:ext cx="1370977" cy="1218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B27236-B201-45C6-B80E-7CB6B74DEEC5}"/>
              </a:ext>
            </a:extLst>
          </p:cNvPr>
          <p:cNvSpPr/>
          <p:nvPr/>
        </p:nvSpPr>
        <p:spPr>
          <a:xfrm>
            <a:off x="4499991" y="3611267"/>
            <a:ext cx="1944217" cy="18257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33E0F7-ED46-4B5F-87DE-4E8CEEBA9EA1}"/>
              </a:ext>
            </a:extLst>
          </p:cNvPr>
          <p:cNvSpPr/>
          <p:nvPr/>
        </p:nvSpPr>
        <p:spPr>
          <a:xfrm>
            <a:off x="5053715" y="5021267"/>
            <a:ext cx="1205644" cy="288031"/>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C00000"/>
                </a:solidFill>
              </a:rPr>
              <a:t>Client App Node</a:t>
            </a:r>
          </a:p>
        </p:txBody>
      </p:sp>
      <p:pic>
        <p:nvPicPr>
          <p:cNvPr id="12" name="Picture 11">
            <a:extLst>
              <a:ext uri="{FF2B5EF4-FFF2-40B4-BE49-F238E27FC236}">
                <a16:creationId xmlns:a16="http://schemas.microsoft.com/office/drawing/2014/main" id="{09FEC30C-DE79-4DE6-B6B6-9ED1626B23FE}"/>
              </a:ext>
            </a:extLst>
          </p:cNvPr>
          <p:cNvPicPr>
            <a:picLocks noChangeAspect="1"/>
          </p:cNvPicPr>
          <p:nvPr/>
        </p:nvPicPr>
        <p:blipFill>
          <a:blip r:embed="rId3"/>
          <a:stretch>
            <a:fillRect/>
          </a:stretch>
        </p:blipFill>
        <p:spPr>
          <a:xfrm>
            <a:off x="5175409" y="3845561"/>
            <a:ext cx="477117" cy="553894"/>
          </a:xfrm>
          <a:prstGeom prst="rect">
            <a:avLst/>
          </a:prstGeom>
        </p:spPr>
      </p:pic>
      <p:pic>
        <p:nvPicPr>
          <p:cNvPr id="13" name="Picture 12">
            <a:extLst>
              <a:ext uri="{FF2B5EF4-FFF2-40B4-BE49-F238E27FC236}">
                <a16:creationId xmlns:a16="http://schemas.microsoft.com/office/drawing/2014/main" id="{549B6629-732C-4159-97D5-6E9C4379D338}"/>
              </a:ext>
            </a:extLst>
          </p:cNvPr>
          <p:cNvPicPr>
            <a:picLocks noChangeAspect="1"/>
          </p:cNvPicPr>
          <p:nvPr/>
        </p:nvPicPr>
        <p:blipFill>
          <a:blip r:embed="rId4"/>
          <a:stretch>
            <a:fillRect/>
          </a:stretch>
        </p:blipFill>
        <p:spPr>
          <a:xfrm>
            <a:off x="4639235" y="5017080"/>
            <a:ext cx="344454" cy="327920"/>
          </a:xfrm>
          <a:prstGeom prst="rect">
            <a:avLst/>
          </a:prstGeom>
          <a:ln>
            <a:solidFill>
              <a:srgbClr val="C00000"/>
            </a:solidFill>
          </a:ln>
        </p:spPr>
      </p:pic>
      <p:sp>
        <p:nvSpPr>
          <p:cNvPr id="14" name="Rectangle 13">
            <a:extLst>
              <a:ext uri="{FF2B5EF4-FFF2-40B4-BE49-F238E27FC236}">
                <a16:creationId xmlns:a16="http://schemas.microsoft.com/office/drawing/2014/main" id="{FCCF42EE-AD2E-43EB-B164-FB981A8247F4}"/>
              </a:ext>
            </a:extLst>
          </p:cNvPr>
          <p:cNvSpPr/>
          <p:nvPr/>
        </p:nvSpPr>
        <p:spPr>
          <a:xfrm>
            <a:off x="5082434" y="4554193"/>
            <a:ext cx="971128" cy="288031"/>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C00000"/>
                </a:solidFill>
              </a:rPr>
              <a:t>Pod</a:t>
            </a:r>
          </a:p>
        </p:txBody>
      </p:sp>
      <p:sp>
        <p:nvSpPr>
          <p:cNvPr id="16" name="Rectangle 15">
            <a:extLst>
              <a:ext uri="{FF2B5EF4-FFF2-40B4-BE49-F238E27FC236}">
                <a16:creationId xmlns:a16="http://schemas.microsoft.com/office/drawing/2014/main" id="{4DD11C49-94D0-459A-9F23-4A48EC019E2F}"/>
              </a:ext>
            </a:extLst>
          </p:cNvPr>
          <p:cNvSpPr/>
          <p:nvPr/>
        </p:nvSpPr>
        <p:spPr>
          <a:xfrm>
            <a:off x="3024808" y="5053015"/>
            <a:ext cx="971128" cy="288031"/>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C00000"/>
                </a:solidFill>
              </a:rPr>
              <a:t>Master Node</a:t>
            </a:r>
          </a:p>
        </p:txBody>
      </p:sp>
      <p:sp>
        <p:nvSpPr>
          <p:cNvPr id="17" name="Rectangle 16">
            <a:extLst>
              <a:ext uri="{FF2B5EF4-FFF2-40B4-BE49-F238E27FC236}">
                <a16:creationId xmlns:a16="http://schemas.microsoft.com/office/drawing/2014/main" id="{3CE7FD91-C114-47BB-8661-FB73EDAE3298}"/>
              </a:ext>
            </a:extLst>
          </p:cNvPr>
          <p:cNvSpPr/>
          <p:nvPr/>
        </p:nvSpPr>
        <p:spPr>
          <a:xfrm>
            <a:off x="2485336" y="3606446"/>
            <a:ext cx="1727603" cy="18257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D2296F3B-A691-4670-96C6-B20A135B159A}"/>
              </a:ext>
            </a:extLst>
          </p:cNvPr>
          <p:cNvPicPr>
            <a:picLocks noChangeAspect="1"/>
          </p:cNvPicPr>
          <p:nvPr/>
        </p:nvPicPr>
        <p:blipFill>
          <a:blip r:embed="rId4"/>
          <a:stretch>
            <a:fillRect/>
          </a:stretch>
        </p:blipFill>
        <p:spPr>
          <a:xfrm>
            <a:off x="2555490" y="5033070"/>
            <a:ext cx="344454" cy="327920"/>
          </a:xfrm>
          <a:prstGeom prst="rect">
            <a:avLst/>
          </a:prstGeom>
          <a:ln>
            <a:solidFill>
              <a:srgbClr val="C00000"/>
            </a:solidFill>
          </a:ln>
        </p:spPr>
      </p:pic>
      <p:sp>
        <p:nvSpPr>
          <p:cNvPr id="7" name="Rectangle 6">
            <a:extLst>
              <a:ext uri="{FF2B5EF4-FFF2-40B4-BE49-F238E27FC236}">
                <a16:creationId xmlns:a16="http://schemas.microsoft.com/office/drawing/2014/main" id="{EA876183-E277-43FA-8600-EE0AAAA3081F}"/>
              </a:ext>
            </a:extLst>
          </p:cNvPr>
          <p:cNvSpPr/>
          <p:nvPr/>
        </p:nvSpPr>
        <p:spPr>
          <a:xfrm>
            <a:off x="2267744" y="3331813"/>
            <a:ext cx="4360902" cy="2257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619079-E21F-4345-A493-0A29F07121B3}"/>
              </a:ext>
            </a:extLst>
          </p:cNvPr>
          <p:cNvSpPr/>
          <p:nvPr/>
        </p:nvSpPr>
        <p:spPr>
          <a:xfrm>
            <a:off x="2496553" y="3376886"/>
            <a:ext cx="1427375" cy="199015"/>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C00000"/>
                </a:solidFill>
              </a:rPr>
              <a:t>Kubernetes Cluster</a:t>
            </a:r>
          </a:p>
        </p:txBody>
      </p:sp>
    </p:spTree>
    <p:extLst>
      <p:ext uri="{BB962C8B-B14F-4D97-AF65-F5344CB8AC3E}">
        <p14:creationId xmlns:p14="http://schemas.microsoft.com/office/powerpoint/2010/main" val="3203925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6.4 Create a Service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799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000000"/>
                </a:solidFill>
                <a:latin typeface="+mj-lt"/>
              </a:rPr>
              <a:t>Create a Service</a:t>
            </a:r>
          </a:p>
          <a:p>
            <a:pPr marL="342900" indent="-342900" algn="l">
              <a:buClr>
                <a:srgbClr val="0070C0"/>
              </a:buClr>
              <a:buSzPct val="80000"/>
              <a:buFont typeface="+mj-lt"/>
              <a:buAutoNum type="arabicPeriod"/>
            </a:pPr>
            <a:r>
              <a:rPr lang="en-US" altLang="en-US" sz="1800" dirty="0">
                <a:solidFill>
                  <a:srgbClr val="000000"/>
                </a:solidFill>
                <a:latin typeface="+mj-lt"/>
              </a:rPr>
              <a:t>Expose the Pod to the public internet using the </a:t>
            </a:r>
            <a:r>
              <a:rPr lang="en-US" altLang="en-US" sz="1800" b="1" dirty="0" err="1">
                <a:solidFill>
                  <a:srgbClr val="303030"/>
                </a:solidFill>
                <a:latin typeface="+mj-lt"/>
              </a:rPr>
              <a:t>kubectl</a:t>
            </a:r>
            <a:r>
              <a:rPr lang="en-US" altLang="en-US" sz="1800" b="1" dirty="0">
                <a:solidFill>
                  <a:srgbClr val="303030"/>
                </a:solidFill>
                <a:latin typeface="+mj-lt"/>
              </a:rPr>
              <a:t> expose</a:t>
            </a:r>
            <a:r>
              <a:rPr lang="en-US" altLang="en-US" sz="1800" b="1" dirty="0">
                <a:solidFill>
                  <a:srgbClr val="000000"/>
                </a:solidFill>
                <a:latin typeface="+mj-lt"/>
              </a:rPr>
              <a:t> </a:t>
            </a:r>
            <a:r>
              <a:rPr lang="en-US" altLang="en-US" sz="1800" dirty="0">
                <a:solidFill>
                  <a:srgbClr val="000000"/>
                </a:solidFill>
                <a:latin typeface="+mj-lt"/>
              </a:rPr>
              <a:t>command:</a:t>
            </a:r>
            <a:r>
              <a:rPr lang="en-US" altLang="en-US" sz="1800" dirty="0">
                <a:solidFill>
                  <a:schemeClr val="tx1"/>
                </a:solidFill>
                <a:latin typeface="+mj-lt"/>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2" name="Picture 21">
            <a:extLst>
              <a:ext uri="{FF2B5EF4-FFF2-40B4-BE49-F238E27FC236}">
                <a16:creationId xmlns:a16="http://schemas.microsoft.com/office/drawing/2014/main" id="{D9A418FA-6C78-484C-8FC5-68F25E9C9F77}"/>
              </a:ext>
            </a:extLst>
          </p:cNvPr>
          <p:cNvPicPr>
            <a:picLocks noChangeAspect="1"/>
          </p:cNvPicPr>
          <p:nvPr/>
        </p:nvPicPr>
        <p:blipFill>
          <a:blip r:embed="rId3"/>
          <a:stretch>
            <a:fillRect/>
          </a:stretch>
        </p:blipFill>
        <p:spPr>
          <a:xfrm>
            <a:off x="743520" y="3616722"/>
            <a:ext cx="7800975" cy="390525"/>
          </a:xfrm>
          <a:prstGeom prst="rect">
            <a:avLst/>
          </a:prstGeom>
          <a:ln>
            <a:solidFill>
              <a:srgbClr val="C00000"/>
            </a:solidFill>
          </a:ln>
        </p:spPr>
      </p:pic>
      <p:sp>
        <p:nvSpPr>
          <p:cNvPr id="23" name="副標題 2">
            <a:extLst>
              <a:ext uri="{FF2B5EF4-FFF2-40B4-BE49-F238E27FC236}">
                <a16:creationId xmlns:a16="http://schemas.microsoft.com/office/drawing/2014/main" id="{34AEE028-D805-4ABF-9CA9-244A1F214EF5}"/>
              </a:ext>
            </a:extLst>
          </p:cNvPr>
          <p:cNvSpPr txBox="1">
            <a:spLocks/>
          </p:cNvSpPr>
          <p:nvPr/>
        </p:nvSpPr>
        <p:spPr>
          <a:xfrm>
            <a:off x="467544" y="2288253"/>
            <a:ext cx="8352928" cy="94543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Clr>
                <a:srgbClr val="0070C0"/>
              </a:buClr>
              <a:buSzPct val="80000"/>
            </a:pPr>
            <a:r>
              <a:rPr lang="en-US" altLang="en-US" sz="1800" b="1" dirty="0">
                <a:solidFill>
                  <a:schemeClr val="tx1"/>
                </a:solidFill>
              </a:rPr>
              <a:t>&gt; </a:t>
            </a:r>
            <a:r>
              <a:rPr lang="en-US" altLang="en-US" sz="1800" dirty="0" err="1">
                <a:solidFill>
                  <a:schemeClr val="tx1"/>
                </a:solidFill>
              </a:rPr>
              <a:t>kubectl</a:t>
            </a:r>
            <a:r>
              <a:rPr lang="en-US" altLang="en-US" sz="1800" dirty="0">
                <a:solidFill>
                  <a:schemeClr val="tx1"/>
                </a:solidFill>
              </a:rPr>
              <a:t> expose deployment hello-node </a:t>
            </a:r>
            <a:r>
              <a:rPr lang="en-US" altLang="en-US" sz="1800" b="1" dirty="0">
                <a:solidFill>
                  <a:schemeClr val="tx1"/>
                </a:solidFill>
              </a:rPr>
              <a:t>--type=</a:t>
            </a:r>
            <a:r>
              <a:rPr lang="en-US" altLang="en-US" sz="1800" b="1" dirty="0" err="1">
                <a:solidFill>
                  <a:schemeClr val="tx1"/>
                </a:solidFill>
              </a:rPr>
              <a:t>LoadBalancer</a:t>
            </a:r>
            <a:r>
              <a:rPr lang="en-US" altLang="en-US" sz="1800" b="1" dirty="0">
                <a:solidFill>
                  <a:schemeClr val="tx1"/>
                </a:solidFill>
              </a:rPr>
              <a:t> </a:t>
            </a:r>
            <a:r>
              <a:rPr lang="en-US" altLang="en-US" sz="1800" dirty="0">
                <a:solidFill>
                  <a:schemeClr val="tx1"/>
                </a:solidFill>
              </a:rPr>
              <a:t>--port=8080</a:t>
            </a:r>
          </a:p>
          <a:p>
            <a:pPr marL="342900" indent="-342900" algn="l">
              <a:buClr>
                <a:srgbClr val="0070C0"/>
              </a:buClr>
              <a:buSzPct val="80000"/>
              <a:buFont typeface="Wingdings" pitchFamily="2" charset="2"/>
              <a:buChar char="u"/>
            </a:pPr>
            <a:r>
              <a:rPr lang="en-US" altLang="en-US" sz="1800" dirty="0">
                <a:solidFill>
                  <a:srgbClr val="000000"/>
                </a:solidFill>
              </a:rPr>
              <a:t>The </a:t>
            </a:r>
            <a:r>
              <a:rPr lang="en-US" altLang="en-US" sz="1800" b="1" dirty="0">
                <a:solidFill>
                  <a:schemeClr val="tx1"/>
                </a:solidFill>
              </a:rPr>
              <a:t>--type=</a:t>
            </a:r>
            <a:r>
              <a:rPr lang="en-US" altLang="en-US" sz="1800" b="1" dirty="0" err="1">
                <a:solidFill>
                  <a:schemeClr val="tx1"/>
                </a:solidFill>
              </a:rPr>
              <a:t>LoadBalancer</a:t>
            </a:r>
            <a:r>
              <a:rPr lang="en-US" altLang="en-US" sz="1800" b="1" dirty="0">
                <a:solidFill>
                  <a:schemeClr val="tx1"/>
                </a:solidFill>
              </a:rPr>
              <a:t> </a:t>
            </a:r>
            <a:r>
              <a:rPr lang="en-US" altLang="en-US" sz="1800" dirty="0">
                <a:solidFill>
                  <a:srgbClr val="000000"/>
                </a:solidFill>
              </a:rPr>
              <a:t>flag indicates that you want to expose your Service outside of the cluster.</a:t>
            </a:r>
            <a:r>
              <a:rPr lang="en-US" altLang="en-US" sz="1800" dirty="0">
                <a:solidFill>
                  <a:schemeClr val="tx1"/>
                </a:solidFill>
              </a:rPr>
              <a:t> </a:t>
            </a:r>
          </a:p>
        </p:txBody>
      </p:sp>
    </p:spTree>
    <p:extLst>
      <p:ext uri="{BB962C8B-B14F-4D97-AF65-F5344CB8AC3E}">
        <p14:creationId xmlns:p14="http://schemas.microsoft.com/office/powerpoint/2010/main" val="2656494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6.4 Create a Service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41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a Service</a:t>
            </a:r>
          </a:p>
          <a:p>
            <a:pPr marL="342900" indent="-342900" algn="l">
              <a:buClr>
                <a:srgbClr val="0070C0"/>
              </a:buClr>
              <a:buSzPct val="80000"/>
              <a:buFont typeface="+mj-lt"/>
              <a:buAutoNum type="arabicPeriod" startAt="3"/>
            </a:pPr>
            <a:r>
              <a:rPr lang="en-US" sz="1800" dirty="0">
                <a:solidFill>
                  <a:schemeClr val="tx1"/>
                </a:solidFill>
              </a:rPr>
              <a:t>Run the following command:</a:t>
            </a:r>
            <a:endParaRPr lang="en-US" altLang="en-US" sz="1800" dirty="0">
              <a:solidFill>
                <a:schemeClr val="tx1"/>
              </a:solidFill>
              <a:latin typeface="Roboto"/>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副標題 2">
            <a:extLst>
              <a:ext uri="{FF2B5EF4-FFF2-40B4-BE49-F238E27FC236}">
                <a16:creationId xmlns:a16="http://schemas.microsoft.com/office/drawing/2014/main" id="{4B0B98CA-0CCB-44E5-AE4B-77C87BB58146}"/>
              </a:ext>
            </a:extLst>
          </p:cNvPr>
          <p:cNvSpPr txBox="1">
            <a:spLocks/>
          </p:cNvSpPr>
          <p:nvPr/>
        </p:nvSpPr>
        <p:spPr>
          <a:xfrm>
            <a:off x="786408" y="2151659"/>
            <a:ext cx="7715200" cy="47973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0" fontAlgn="base" hangingPunct="0">
              <a:spcBef>
                <a:spcPct val="0"/>
              </a:spcBef>
              <a:spcAft>
                <a:spcPct val="0"/>
              </a:spcAft>
            </a:pPr>
            <a:r>
              <a:rPr lang="en-US" altLang="en-US" sz="1800" dirty="0">
                <a:solidFill>
                  <a:srgbClr val="303030"/>
                </a:solidFill>
                <a:latin typeface="Roboto Mono"/>
              </a:rPr>
              <a:t>&gt; </a:t>
            </a:r>
            <a:r>
              <a:rPr lang="en-US" altLang="en-US" sz="1800" dirty="0" err="1">
                <a:solidFill>
                  <a:srgbClr val="303030"/>
                </a:solidFill>
                <a:latin typeface="Roboto Mono"/>
              </a:rPr>
              <a:t>minikube</a:t>
            </a:r>
            <a:r>
              <a:rPr lang="en-US" altLang="en-US" sz="1800" dirty="0">
                <a:solidFill>
                  <a:srgbClr val="303030"/>
                </a:solidFill>
                <a:latin typeface="Roboto Mono"/>
              </a:rPr>
              <a:t> service hello-node</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pic>
        <p:nvPicPr>
          <p:cNvPr id="7" name="Picture 6">
            <a:extLst>
              <a:ext uri="{FF2B5EF4-FFF2-40B4-BE49-F238E27FC236}">
                <a16:creationId xmlns:a16="http://schemas.microsoft.com/office/drawing/2014/main" id="{229F8DD9-A1C2-4B92-8321-F82B04D30FBD}"/>
              </a:ext>
            </a:extLst>
          </p:cNvPr>
          <p:cNvPicPr>
            <a:picLocks noChangeAspect="1"/>
          </p:cNvPicPr>
          <p:nvPr/>
        </p:nvPicPr>
        <p:blipFill>
          <a:blip r:embed="rId3"/>
          <a:stretch>
            <a:fillRect/>
          </a:stretch>
        </p:blipFill>
        <p:spPr>
          <a:xfrm>
            <a:off x="1331640" y="2824162"/>
            <a:ext cx="5448300" cy="1209675"/>
          </a:xfrm>
          <a:prstGeom prst="rect">
            <a:avLst/>
          </a:prstGeom>
          <a:ln>
            <a:solidFill>
              <a:srgbClr val="C00000"/>
            </a:solidFill>
          </a:ln>
        </p:spPr>
      </p:pic>
    </p:spTree>
    <p:extLst>
      <p:ext uri="{BB962C8B-B14F-4D97-AF65-F5344CB8AC3E}">
        <p14:creationId xmlns:p14="http://schemas.microsoft.com/office/powerpoint/2010/main" val="3633551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6.4 Create a Service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41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a Service</a:t>
            </a:r>
          </a:p>
          <a:p>
            <a:pPr marL="342900" indent="-342900" algn="l">
              <a:buClr>
                <a:srgbClr val="0070C0"/>
              </a:buClr>
              <a:buSzPct val="80000"/>
              <a:buFont typeface="Wingdings" pitchFamily="2" charset="2"/>
              <a:buChar char="u"/>
            </a:pPr>
            <a:r>
              <a:rPr lang="en-US" sz="1800" b="1" dirty="0">
                <a:solidFill>
                  <a:schemeClr val="tx1"/>
                </a:solidFill>
              </a:rPr>
              <a:t>This site can’t be reached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FFF32257-B97F-4E04-A36E-EFD0752DD4D9}"/>
              </a:ext>
            </a:extLst>
          </p:cNvPr>
          <p:cNvPicPr>
            <a:picLocks noChangeAspect="1"/>
          </p:cNvPicPr>
          <p:nvPr/>
        </p:nvPicPr>
        <p:blipFill>
          <a:blip r:embed="rId3"/>
          <a:stretch>
            <a:fillRect/>
          </a:stretch>
        </p:blipFill>
        <p:spPr>
          <a:xfrm>
            <a:off x="1546430" y="2318852"/>
            <a:ext cx="5988347" cy="4220060"/>
          </a:xfrm>
          <a:prstGeom prst="rect">
            <a:avLst/>
          </a:prstGeom>
          <a:ln>
            <a:solidFill>
              <a:srgbClr val="C00000"/>
            </a:solidFill>
          </a:ln>
        </p:spPr>
      </p:pic>
    </p:spTree>
    <p:extLst>
      <p:ext uri="{BB962C8B-B14F-4D97-AF65-F5344CB8AC3E}">
        <p14:creationId xmlns:p14="http://schemas.microsoft.com/office/powerpoint/2010/main" val="135445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Hello World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Deploy Hello World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6.4 Create a Service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41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a Service</a:t>
            </a:r>
          </a:p>
          <a:p>
            <a:pPr marL="342900" indent="-342900" algn="l">
              <a:buClr>
                <a:srgbClr val="0070C0"/>
              </a:buClr>
              <a:buSzPct val="80000"/>
              <a:buFont typeface="+mj-lt"/>
              <a:buAutoNum type="arabicPeriod" startAt="2"/>
            </a:pPr>
            <a:r>
              <a:rPr lang="en-US" sz="1800" dirty="0">
                <a:solidFill>
                  <a:schemeClr val="tx1"/>
                </a:solidFill>
              </a:rPr>
              <a:t>View the Service you just created.</a:t>
            </a:r>
            <a:endParaRPr lang="en-US" altLang="en-US" sz="1800" dirty="0">
              <a:solidFill>
                <a:schemeClr val="tx1"/>
              </a:solidFill>
              <a:latin typeface="Roboto"/>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副標題 2">
            <a:extLst>
              <a:ext uri="{FF2B5EF4-FFF2-40B4-BE49-F238E27FC236}">
                <a16:creationId xmlns:a16="http://schemas.microsoft.com/office/drawing/2014/main" id="{4B0B98CA-0CCB-44E5-AE4B-77C87BB58146}"/>
              </a:ext>
            </a:extLst>
          </p:cNvPr>
          <p:cNvSpPr txBox="1">
            <a:spLocks/>
          </p:cNvSpPr>
          <p:nvPr/>
        </p:nvSpPr>
        <p:spPr>
          <a:xfrm>
            <a:off x="457200" y="2105349"/>
            <a:ext cx="8623977" cy="47973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800" dirty="0">
                <a:solidFill>
                  <a:srgbClr val="303030"/>
                </a:solidFill>
                <a:latin typeface="Roboto Mono"/>
              </a:rPr>
              <a:t>&gt; </a:t>
            </a:r>
            <a:r>
              <a:rPr lang="en-US" altLang="en-US" sz="1800" dirty="0" err="1">
                <a:solidFill>
                  <a:srgbClr val="303030"/>
                </a:solidFill>
                <a:latin typeface="Roboto Mono"/>
              </a:rPr>
              <a:t>kubectl</a:t>
            </a:r>
            <a:r>
              <a:rPr lang="en-US" altLang="en-US" sz="1800" dirty="0">
                <a:solidFill>
                  <a:srgbClr val="303030"/>
                </a:solidFill>
                <a:latin typeface="Roboto Mono"/>
              </a:rPr>
              <a:t> get services</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pic>
        <p:nvPicPr>
          <p:cNvPr id="27" name="Picture 26">
            <a:extLst>
              <a:ext uri="{FF2B5EF4-FFF2-40B4-BE49-F238E27FC236}">
                <a16:creationId xmlns:a16="http://schemas.microsoft.com/office/drawing/2014/main" id="{98F6A524-3F4B-4240-913C-C0DCAB672527}"/>
              </a:ext>
            </a:extLst>
          </p:cNvPr>
          <p:cNvPicPr>
            <a:picLocks noChangeAspect="1"/>
          </p:cNvPicPr>
          <p:nvPr/>
        </p:nvPicPr>
        <p:blipFill>
          <a:blip r:embed="rId3"/>
          <a:stretch>
            <a:fillRect/>
          </a:stretch>
        </p:blipFill>
        <p:spPr>
          <a:xfrm>
            <a:off x="1115616" y="2687371"/>
            <a:ext cx="6191250" cy="723900"/>
          </a:xfrm>
          <a:prstGeom prst="rect">
            <a:avLst/>
          </a:prstGeom>
          <a:ln>
            <a:solidFill>
              <a:srgbClr val="C00000"/>
            </a:solidFill>
          </a:ln>
        </p:spPr>
      </p:pic>
      <p:sp>
        <p:nvSpPr>
          <p:cNvPr id="28" name="副標題 2">
            <a:extLst>
              <a:ext uri="{FF2B5EF4-FFF2-40B4-BE49-F238E27FC236}">
                <a16:creationId xmlns:a16="http://schemas.microsoft.com/office/drawing/2014/main" id="{48697ABA-3020-4424-B299-F54E946FF7B5}"/>
              </a:ext>
            </a:extLst>
          </p:cNvPr>
          <p:cNvSpPr txBox="1">
            <a:spLocks/>
          </p:cNvSpPr>
          <p:nvPr/>
        </p:nvSpPr>
        <p:spPr>
          <a:xfrm>
            <a:off x="497777" y="3513559"/>
            <a:ext cx="8352928" cy="301178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chemeClr val="tx1"/>
                </a:solidFill>
                <a:latin typeface="+mj-lt"/>
              </a:rPr>
              <a:t>On cloud providers that support load balancers, an external IP address would be provisioned to access the Service. </a:t>
            </a:r>
          </a:p>
          <a:p>
            <a:pPr marL="342900" indent="-342900" algn="l">
              <a:buClr>
                <a:srgbClr val="0070C0"/>
              </a:buClr>
              <a:buSzPct val="80000"/>
              <a:buFont typeface="Wingdings" pitchFamily="2" charset="2"/>
              <a:buChar char="u"/>
            </a:pPr>
            <a:r>
              <a:rPr lang="en-US" altLang="en-US" sz="1800" dirty="0">
                <a:solidFill>
                  <a:schemeClr val="tx1"/>
                </a:solidFill>
                <a:latin typeface="+mj-lt"/>
              </a:rPr>
              <a:t>On Minikube, the </a:t>
            </a:r>
            <a:r>
              <a:rPr lang="en-US" altLang="en-US" sz="1800" dirty="0" err="1">
                <a:solidFill>
                  <a:schemeClr val="tx1"/>
                </a:solidFill>
                <a:latin typeface="+mj-lt"/>
              </a:rPr>
              <a:t>LoadBalancer</a:t>
            </a:r>
            <a:r>
              <a:rPr lang="en-US" altLang="en-US" sz="1800" dirty="0">
                <a:solidFill>
                  <a:schemeClr val="tx1"/>
                </a:solidFill>
                <a:latin typeface="+mj-lt"/>
              </a:rPr>
              <a:t> type makes the Service accessible through the </a:t>
            </a:r>
            <a:r>
              <a:rPr lang="en-US" altLang="en-US" sz="1800" dirty="0" err="1">
                <a:solidFill>
                  <a:schemeClr val="tx1"/>
                </a:solidFill>
                <a:latin typeface="+mj-lt"/>
              </a:rPr>
              <a:t>minikube</a:t>
            </a:r>
            <a:r>
              <a:rPr lang="en-US" altLang="en-US" sz="1800" dirty="0">
                <a:solidFill>
                  <a:schemeClr val="tx1"/>
                </a:solidFill>
                <a:latin typeface="+mj-lt"/>
              </a:rPr>
              <a:t> service command. </a:t>
            </a:r>
          </a:p>
          <a:p>
            <a:pPr marL="342900" indent="-342900" algn="l">
              <a:buClr>
                <a:srgbClr val="0070C0"/>
              </a:buClr>
              <a:buSzPct val="80000"/>
              <a:buFont typeface="Wingdings" pitchFamily="2" charset="2"/>
              <a:buChar char="u"/>
            </a:pPr>
            <a:r>
              <a:rPr lang="en-US" altLang="en-US" sz="1800" b="1" dirty="0">
                <a:solidFill>
                  <a:srgbClr val="C00000"/>
                </a:solidFill>
                <a:latin typeface="+mj-lt"/>
              </a:rPr>
              <a:t>Note the 5 digit port number displayed </a:t>
            </a:r>
            <a:r>
              <a:rPr lang="en-US" altLang="en-US" sz="1800" dirty="0">
                <a:solidFill>
                  <a:schemeClr val="tx1"/>
                </a:solidFill>
                <a:latin typeface="+mj-lt"/>
              </a:rPr>
              <a:t>opposite to 8080 in services output. This port number is randomly generated and it can be different for you. Type your number in the port number text box, then click Display Port. Using the example from earlier, you would type 30369.</a:t>
            </a:r>
          </a:p>
          <a:p>
            <a:pPr marL="342900" indent="-342900" algn="l">
              <a:buClr>
                <a:srgbClr val="0070C0"/>
              </a:buClr>
              <a:buSzPct val="80000"/>
              <a:buFont typeface="Wingdings" pitchFamily="2" charset="2"/>
              <a:buChar char="u"/>
            </a:pPr>
            <a:r>
              <a:rPr lang="en-US" altLang="en-US" sz="1800" dirty="0">
                <a:solidFill>
                  <a:schemeClr val="tx1"/>
                </a:solidFill>
                <a:latin typeface="+mj-lt"/>
              </a:rPr>
              <a:t>This opens up a browser window that serves your app and shows the “Hello World” message.</a:t>
            </a:r>
            <a:br>
              <a:rPr lang="en-US" altLang="en-US" sz="1800" dirty="0">
                <a:solidFill>
                  <a:schemeClr val="tx1"/>
                </a:solidFill>
                <a:latin typeface="+mj-lt"/>
              </a:rPr>
            </a:b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endParaRPr lang="en-US" altLang="en-US" sz="1800" dirty="0">
              <a:solidFill>
                <a:schemeClr val="tx1"/>
              </a:solidFill>
              <a:latin typeface="+mj-lt"/>
            </a:endParaRPr>
          </a:p>
        </p:txBody>
      </p:sp>
    </p:spTree>
    <p:extLst>
      <p:ext uri="{BB962C8B-B14F-4D97-AF65-F5344CB8AC3E}">
        <p14:creationId xmlns:p14="http://schemas.microsoft.com/office/powerpoint/2010/main" val="1106751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 Enable Addons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4040023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Enable Addons</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1597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Enable Addons</a:t>
            </a:r>
          </a:p>
          <a:p>
            <a:pPr marL="514350" indent="-514350" algn="l">
              <a:buClr>
                <a:srgbClr val="0070C0"/>
              </a:buClr>
              <a:buSzPct val="80000"/>
              <a:buFont typeface="+mj-lt"/>
              <a:buAutoNum type="arabicPeriod"/>
            </a:pPr>
            <a:r>
              <a:rPr lang="en-US" sz="1800" dirty="0">
                <a:solidFill>
                  <a:schemeClr val="tx1"/>
                </a:solidFill>
              </a:rPr>
              <a:t>List the currently supported addons:&gt;</a:t>
            </a:r>
          </a:p>
          <a:p>
            <a:pPr algn="l">
              <a:buClr>
                <a:srgbClr val="0070C0"/>
              </a:buClr>
              <a:buSzPct val="80000"/>
            </a:pPr>
            <a:r>
              <a:rPr lang="en-US" altLang="en-US" sz="1800" dirty="0">
                <a:solidFill>
                  <a:schemeClr val="tx1"/>
                </a:solidFill>
                <a:latin typeface="Roboto"/>
              </a:rPr>
              <a:t>&gt; </a:t>
            </a:r>
            <a:r>
              <a:rPr lang="en-US" altLang="en-US" sz="1800" dirty="0" err="1">
                <a:solidFill>
                  <a:schemeClr val="tx1"/>
                </a:solidFill>
                <a:latin typeface="Roboto"/>
              </a:rPr>
              <a:t>minkkube</a:t>
            </a:r>
            <a:r>
              <a:rPr lang="en-US" altLang="en-US" sz="1800" dirty="0">
                <a:solidFill>
                  <a:schemeClr val="tx1"/>
                </a:solidFill>
                <a:latin typeface="Roboto"/>
              </a:rPr>
              <a:t> addons list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496E9DC-92F4-4412-8BA2-FF0123610D6C}"/>
              </a:ext>
            </a:extLst>
          </p:cNvPr>
          <p:cNvPicPr>
            <a:picLocks noChangeAspect="1"/>
          </p:cNvPicPr>
          <p:nvPr/>
        </p:nvPicPr>
        <p:blipFill>
          <a:blip r:embed="rId3"/>
          <a:stretch>
            <a:fillRect/>
          </a:stretch>
        </p:blipFill>
        <p:spPr>
          <a:xfrm>
            <a:off x="2590800" y="2487446"/>
            <a:ext cx="4410075" cy="3810000"/>
          </a:xfrm>
          <a:prstGeom prst="rect">
            <a:avLst/>
          </a:prstGeom>
          <a:ln>
            <a:solidFill>
              <a:srgbClr val="C00000"/>
            </a:solidFill>
          </a:ln>
        </p:spPr>
      </p:pic>
    </p:spTree>
    <p:extLst>
      <p:ext uri="{BB962C8B-B14F-4D97-AF65-F5344CB8AC3E}">
        <p14:creationId xmlns:p14="http://schemas.microsoft.com/office/powerpoint/2010/main" val="1250184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Enable Addons</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0657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Enable Addons</a:t>
            </a:r>
          </a:p>
          <a:p>
            <a:pPr marL="514350" indent="-514350" algn="l">
              <a:buClr>
                <a:srgbClr val="0070C0"/>
              </a:buClr>
              <a:buSzPct val="80000"/>
              <a:buFont typeface="+mj-lt"/>
              <a:buAutoNum type="arabicPeriod" startAt="2"/>
            </a:pPr>
            <a:r>
              <a:rPr lang="en-US" sz="1800" dirty="0">
                <a:solidFill>
                  <a:schemeClr val="tx1"/>
                </a:solidFill>
                <a:latin typeface="+mj-lt"/>
              </a:rPr>
              <a:t>Enable an addon, for example, metrics-server</a:t>
            </a:r>
          </a:p>
          <a:p>
            <a:pPr algn="l">
              <a:buClr>
                <a:srgbClr val="0070C0"/>
              </a:buClr>
              <a:buSzPct val="80000"/>
            </a:pPr>
            <a:r>
              <a:rPr lang="en-US" altLang="en-US" sz="1800" dirty="0">
                <a:solidFill>
                  <a:schemeClr val="tx1"/>
                </a:solidFill>
                <a:latin typeface="+mj-lt"/>
              </a:rPr>
              <a:t>&gt; </a:t>
            </a:r>
            <a:r>
              <a:rPr lang="en-US" altLang="en-US" sz="1800" dirty="0" err="1">
                <a:solidFill>
                  <a:schemeClr val="tx1"/>
                </a:solidFill>
                <a:latin typeface="+mj-lt"/>
              </a:rPr>
              <a:t>minikube</a:t>
            </a:r>
            <a:r>
              <a:rPr lang="en-US" altLang="en-US" sz="1800" dirty="0">
                <a:solidFill>
                  <a:schemeClr val="tx1"/>
                </a:solidFill>
                <a:latin typeface="+mj-lt"/>
              </a:rPr>
              <a:t> addons enable metrics-server </a:t>
            </a:r>
            <a:r>
              <a:rPr lang="en-US" sz="1800" dirty="0">
                <a:solidFill>
                  <a:schemeClr val="tx1"/>
                </a:solidFill>
                <a:latin typeface="+mj-lt"/>
              </a:rPr>
              <a:t> </a:t>
            </a: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2EB74C99-403A-4158-BC4B-E8894C4C1B9F}"/>
              </a:ext>
            </a:extLst>
          </p:cNvPr>
          <p:cNvPicPr>
            <a:picLocks noChangeAspect="1"/>
          </p:cNvPicPr>
          <p:nvPr/>
        </p:nvPicPr>
        <p:blipFill>
          <a:blip r:embed="rId3"/>
          <a:stretch>
            <a:fillRect/>
          </a:stretch>
        </p:blipFill>
        <p:spPr>
          <a:xfrm>
            <a:off x="1187624" y="2433393"/>
            <a:ext cx="5543550" cy="419100"/>
          </a:xfrm>
          <a:prstGeom prst="rect">
            <a:avLst/>
          </a:prstGeom>
          <a:ln>
            <a:solidFill>
              <a:srgbClr val="C00000"/>
            </a:solidFill>
          </a:ln>
        </p:spPr>
      </p:pic>
      <p:pic>
        <p:nvPicPr>
          <p:cNvPr id="10" name="Picture 9">
            <a:extLst>
              <a:ext uri="{FF2B5EF4-FFF2-40B4-BE49-F238E27FC236}">
                <a16:creationId xmlns:a16="http://schemas.microsoft.com/office/drawing/2014/main" id="{71597908-83EF-4B8C-BD39-712EE1C62676}"/>
              </a:ext>
            </a:extLst>
          </p:cNvPr>
          <p:cNvPicPr>
            <a:picLocks noChangeAspect="1"/>
          </p:cNvPicPr>
          <p:nvPr/>
        </p:nvPicPr>
        <p:blipFill>
          <a:blip r:embed="rId4"/>
          <a:stretch>
            <a:fillRect/>
          </a:stretch>
        </p:blipFill>
        <p:spPr>
          <a:xfrm>
            <a:off x="611560" y="3850561"/>
            <a:ext cx="7639050" cy="2409825"/>
          </a:xfrm>
          <a:prstGeom prst="rect">
            <a:avLst/>
          </a:prstGeom>
          <a:ln>
            <a:solidFill>
              <a:srgbClr val="C00000"/>
            </a:solidFill>
          </a:ln>
        </p:spPr>
      </p:pic>
      <p:sp>
        <p:nvSpPr>
          <p:cNvPr id="11" name="副標題 2">
            <a:extLst>
              <a:ext uri="{FF2B5EF4-FFF2-40B4-BE49-F238E27FC236}">
                <a16:creationId xmlns:a16="http://schemas.microsoft.com/office/drawing/2014/main" id="{F3C8940B-3880-46DA-B56F-8E4D1E85C0E6}"/>
              </a:ext>
            </a:extLst>
          </p:cNvPr>
          <p:cNvSpPr txBox="1">
            <a:spLocks/>
          </p:cNvSpPr>
          <p:nvPr/>
        </p:nvSpPr>
        <p:spPr>
          <a:xfrm>
            <a:off x="457200" y="2948457"/>
            <a:ext cx="8352928" cy="72008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514350" indent="-514350" algn="l">
              <a:buClr>
                <a:srgbClr val="0070C0"/>
              </a:buClr>
              <a:buSzPct val="80000"/>
              <a:buFont typeface="+mj-lt"/>
              <a:buAutoNum type="arabicPeriod" startAt="3"/>
            </a:pPr>
            <a:r>
              <a:rPr lang="en-US" sz="1800" dirty="0">
                <a:solidFill>
                  <a:schemeClr val="tx1"/>
                </a:solidFill>
                <a:latin typeface="+mj-lt"/>
              </a:rPr>
              <a:t>View the Pod and Service you just created</a:t>
            </a:r>
          </a:p>
          <a:p>
            <a:pPr lvl="0" algn="l" eaLnBrk="0" fontAlgn="base" hangingPunct="0">
              <a:spcBef>
                <a:spcPct val="0"/>
              </a:spcBef>
              <a:spcAft>
                <a:spcPct val="0"/>
              </a:spcAft>
            </a:pPr>
            <a:r>
              <a:rPr lang="en-US" altLang="en-US" sz="1800" dirty="0">
                <a:solidFill>
                  <a:srgbClr val="303030"/>
                </a:solidFill>
                <a:latin typeface="+mj-lt"/>
              </a:rPr>
              <a:t>&gt; </a:t>
            </a:r>
            <a:r>
              <a:rPr lang="en-US" altLang="en-US" sz="1800" dirty="0" err="1">
                <a:solidFill>
                  <a:srgbClr val="303030"/>
                </a:solidFill>
                <a:latin typeface="+mj-lt"/>
              </a:rPr>
              <a:t>kubectl</a:t>
            </a:r>
            <a:r>
              <a:rPr lang="en-US" altLang="en-US" sz="1800" dirty="0">
                <a:solidFill>
                  <a:srgbClr val="303030"/>
                </a:solidFill>
                <a:latin typeface="+mj-lt"/>
              </a:rPr>
              <a:t> get </a:t>
            </a:r>
            <a:r>
              <a:rPr lang="en-US" altLang="en-US" sz="1800" dirty="0" err="1">
                <a:solidFill>
                  <a:srgbClr val="303030"/>
                </a:solidFill>
                <a:latin typeface="+mj-lt"/>
              </a:rPr>
              <a:t>pod,svc</a:t>
            </a:r>
            <a:r>
              <a:rPr lang="en-US" altLang="en-US" sz="1800" dirty="0">
                <a:solidFill>
                  <a:srgbClr val="303030"/>
                </a:solidFill>
                <a:latin typeface="+mj-lt"/>
              </a:rPr>
              <a:t> -n </a:t>
            </a:r>
            <a:r>
              <a:rPr lang="en-US" altLang="en-US" sz="1800" dirty="0" err="1">
                <a:solidFill>
                  <a:srgbClr val="303030"/>
                </a:solidFill>
                <a:latin typeface="+mj-lt"/>
              </a:rPr>
              <a:t>kube</a:t>
            </a:r>
            <a:r>
              <a:rPr lang="en-US" altLang="en-US" sz="1800" dirty="0">
                <a:solidFill>
                  <a:srgbClr val="303030"/>
                </a:solidFill>
                <a:latin typeface="+mj-lt"/>
              </a:rPr>
              <a:t>-system</a:t>
            </a:r>
            <a:endParaRPr lang="en-US" altLang="en-US" sz="1800" dirty="0">
              <a:solidFill>
                <a:schemeClr val="tx1"/>
              </a:solidFill>
              <a:latin typeface="+mj-lt"/>
            </a:endParaRPr>
          </a:p>
          <a:p>
            <a:pPr lvl="0" algn="l" eaLnBrk="0" fontAlgn="base" hangingPunct="0">
              <a:spcBef>
                <a:spcPct val="0"/>
              </a:spcBef>
              <a:spcAft>
                <a:spcPct val="0"/>
              </a:spcAft>
            </a:pPr>
            <a:br>
              <a:rPr lang="en-US" altLang="en-US" sz="1800" dirty="0">
                <a:solidFill>
                  <a:schemeClr val="tx1"/>
                </a:solidFill>
                <a:latin typeface="+mj-lt"/>
              </a:rPr>
            </a:br>
            <a:endParaRPr lang="en-US" altLang="en-US" sz="1800" dirty="0">
              <a:solidFill>
                <a:schemeClr val="tx1"/>
              </a:solidFill>
              <a:latin typeface="+mj-lt"/>
            </a:endParaRPr>
          </a:p>
        </p:txBody>
      </p:sp>
    </p:spTree>
    <p:extLst>
      <p:ext uri="{BB962C8B-B14F-4D97-AF65-F5344CB8AC3E}">
        <p14:creationId xmlns:p14="http://schemas.microsoft.com/office/powerpoint/2010/main" val="2446513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Enable Addons</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0657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Enable Addons</a:t>
            </a:r>
          </a:p>
          <a:p>
            <a:pPr marL="342900" indent="-342900" algn="l">
              <a:buClr>
                <a:srgbClr val="0070C0"/>
              </a:buClr>
              <a:buSzPct val="80000"/>
              <a:buFont typeface="+mj-lt"/>
              <a:buAutoNum type="arabicPeriod" startAt="4"/>
            </a:pPr>
            <a:r>
              <a:rPr lang="en-US" altLang="en-US" sz="1800" dirty="0" err="1">
                <a:solidFill>
                  <a:srgbClr val="000000"/>
                </a:solidFill>
                <a:latin typeface="Roboto"/>
              </a:rPr>
              <a:t>DisAable</a:t>
            </a:r>
            <a:r>
              <a:rPr lang="en-US" altLang="en-US" sz="1800" dirty="0">
                <a:solidFill>
                  <a:srgbClr val="000000"/>
                </a:solidFill>
                <a:latin typeface="Roboto"/>
              </a:rPr>
              <a:t> </a:t>
            </a:r>
            <a:r>
              <a:rPr lang="en-US" altLang="en-US" sz="1800" dirty="0">
                <a:solidFill>
                  <a:srgbClr val="303030"/>
                </a:solidFill>
                <a:latin typeface="Roboto Mono"/>
              </a:rPr>
              <a:t>metrics-server</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lvl="0" algn="l" eaLnBrk="0" fontAlgn="base" hangingPunct="0">
              <a:spcBef>
                <a:spcPct val="0"/>
              </a:spcBef>
              <a:spcAft>
                <a:spcPct val="0"/>
              </a:spcAft>
            </a:pPr>
            <a:r>
              <a:rPr lang="en-US" altLang="en-US" sz="1800" dirty="0">
                <a:solidFill>
                  <a:srgbClr val="303030"/>
                </a:solidFill>
                <a:latin typeface="Roboto Mono"/>
              </a:rPr>
              <a:t>&gt; </a:t>
            </a:r>
            <a:r>
              <a:rPr lang="en-US" altLang="en-US" sz="1800" dirty="0" err="1">
                <a:solidFill>
                  <a:srgbClr val="303030"/>
                </a:solidFill>
                <a:latin typeface="Roboto Mono"/>
              </a:rPr>
              <a:t>minikube</a:t>
            </a:r>
            <a:r>
              <a:rPr lang="en-US" altLang="en-US" sz="1800" dirty="0">
                <a:solidFill>
                  <a:srgbClr val="303030"/>
                </a:solidFill>
                <a:latin typeface="Roboto Mono"/>
              </a:rPr>
              <a:t> addons disable metrics-server</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7B78CDA8-0355-4E40-87EE-FA737BDFE3BE}"/>
              </a:ext>
            </a:extLst>
          </p:cNvPr>
          <p:cNvPicPr>
            <a:picLocks noChangeAspect="1"/>
          </p:cNvPicPr>
          <p:nvPr/>
        </p:nvPicPr>
        <p:blipFill>
          <a:blip r:embed="rId3"/>
          <a:stretch>
            <a:fillRect/>
          </a:stretch>
        </p:blipFill>
        <p:spPr>
          <a:xfrm>
            <a:off x="1331640" y="2478475"/>
            <a:ext cx="5505450" cy="390525"/>
          </a:xfrm>
          <a:prstGeom prst="rect">
            <a:avLst/>
          </a:prstGeom>
          <a:ln>
            <a:solidFill>
              <a:srgbClr val="C00000"/>
            </a:solidFill>
          </a:ln>
        </p:spPr>
      </p:pic>
    </p:spTree>
    <p:extLst>
      <p:ext uri="{BB962C8B-B14F-4D97-AF65-F5344CB8AC3E}">
        <p14:creationId xmlns:p14="http://schemas.microsoft.com/office/powerpoint/2010/main" val="3504535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6.6 Cleanup</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3836207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6.1 Create Server.js and </a:t>
            </a:r>
            <a:r>
              <a:rPr lang="en-US" altLang="zh-TW" sz="4800" b="1" dirty="0" err="1">
                <a:solidFill>
                  <a:srgbClr val="FFFF00"/>
                </a:solidFill>
              </a:rPr>
              <a:t>Dockerfile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276056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Create Server.js and </a:t>
            </a:r>
            <a:r>
              <a:rPr lang="en-US" altLang="zh-TW" b="1" dirty="0" err="1">
                <a:solidFill>
                  <a:srgbClr val="FFFF00"/>
                </a:solidFill>
              </a:rPr>
              <a:t>Dockerfile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Create </a:t>
            </a:r>
            <a:r>
              <a:rPr lang="en-US" altLang="zh-TW" sz="1800" dirty="0" err="1">
                <a:solidFill>
                  <a:schemeClr val="tx1"/>
                </a:solidFill>
                <a:latin typeface="+mj-lt"/>
              </a:rPr>
              <a:t>Dockerfile</a:t>
            </a:r>
            <a:endParaRPr lang="en-US" altLang="zh-TW"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BD1DC569-3E19-4C85-BC96-89E8AF4C7532}"/>
              </a:ext>
            </a:extLst>
          </p:cNvPr>
          <p:cNvPicPr>
            <a:picLocks noChangeAspect="1"/>
          </p:cNvPicPr>
          <p:nvPr/>
        </p:nvPicPr>
        <p:blipFill>
          <a:blip r:embed="rId3"/>
          <a:stretch>
            <a:fillRect/>
          </a:stretch>
        </p:blipFill>
        <p:spPr>
          <a:xfrm>
            <a:off x="2483768" y="1907079"/>
            <a:ext cx="2838450" cy="1409700"/>
          </a:xfrm>
          <a:prstGeom prst="rect">
            <a:avLst/>
          </a:prstGeom>
          <a:ln>
            <a:solidFill>
              <a:srgbClr val="C00000"/>
            </a:solidFill>
          </a:ln>
        </p:spPr>
      </p:pic>
    </p:spTree>
    <p:extLst>
      <p:ext uri="{BB962C8B-B14F-4D97-AF65-F5344CB8AC3E}">
        <p14:creationId xmlns:p14="http://schemas.microsoft.com/office/powerpoint/2010/main" val="106135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Create Server.js and </a:t>
            </a:r>
            <a:r>
              <a:rPr lang="en-US" altLang="zh-TW" b="1" dirty="0" err="1">
                <a:solidFill>
                  <a:srgbClr val="FFFF00"/>
                </a:solidFill>
              </a:rPr>
              <a:t>Dockerfile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latin typeface="+mj-lt"/>
              </a:rPr>
              <a:t>Create Server.js</a:t>
            </a:r>
            <a:endParaRPr lang="en-US" altLang="zh-TW"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A04453C-E5E1-48F7-87FA-031AC0D1D71D}"/>
              </a:ext>
            </a:extLst>
          </p:cNvPr>
          <p:cNvPicPr>
            <a:picLocks noChangeAspect="1"/>
          </p:cNvPicPr>
          <p:nvPr/>
        </p:nvPicPr>
        <p:blipFill>
          <a:blip r:embed="rId3"/>
          <a:stretch>
            <a:fillRect/>
          </a:stretch>
        </p:blipFill>
        <p:spPr>
          <a:xfrm>
            <a:off x="1562100" y="1916249"/>
            <a:ext cx="4991100" cy="2286000"/>
          </a:xfrm>
          <a:prstGeom prst="rect">
            <a:avLst/>
          </a:prstGeom>
          <a:solidFill>
            <a:schemeClr val="accent2"/>
          </a:solidFill>
          <a:ln>
            <a:solidFill>
              <a:srgbClr val="C00000"/>
            </a:solidFill>
          </a:ln>
        </p:spPr>
      </p:pic>
    </p:spTree>
    <p:extLst>
      <p:ext uri="{BB962C8B-B14F-4D97-AF65-F5344CB8AC3E}">
        <p14:creationId xmlns:p14="http://schemas.microsoft.com/office/powerpoint/2010/main" val="86242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6.2 Create Minikube Cluster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218240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6.2 Create Minikube Cluster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8296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&gt; </a:t>
            </a:r>
            <a:r>
              <a:rPr lang="en-US" altLang="zh-TW" sz="1800" dirty="0" err="1">
                <a:solidFill>
                  <a:schemeClr val="tx1"/>
                </a:solidFill>
                <a:latin typeface="+mj-lt"/>
              </a:rPr>
              <a:t>minikube</a:t>
            </a:r>
            <a:r>
              <a:rPr lang="en-US" altLang="zh-TW" sz="1800" dirty="0">
                <a:solidFill>
                  <a:schemeClr val="tx1"/>
                </a:solidFill>
                <a:latin typeface="+mj-lt"/>
              </a:rPr>
              <a:t> start</a:t>
            </a:r>
          </a:p>
          <a:p>
            <a:pPr marL="342900" indent="-342900" algn="l">
              <a:buClr>
                <a:srgbClr val="0070C0"/>
              </a:buClr>
              <a:buSzPct val="80000"/>
              <a:buFont typeface="Wingdings" pitchFamily="2" charset="2"/>
              <a:buChar char="u"/>
            </a:pPr>
            <a:r>
              <a:rPr lang="en-US" altLang="zh-TW" sz="1800" dirty="0">
                <a:solidFill>
                  <a:schemeClr val="tx1"/>
                </a:solidFill>
                <a:latin typeface="+mj-lt"/>
              </a:rPr>
              <a:t>&gt; </a:t>
            </a:r>
            <a:r>
              <a:rPr lang="en-US" altLang="zh-TW" sz="1800" dirty="0" err="1">
                <a:solidFill>
                  <a:schemeClr val="tx1"/>
                </a:solidFill>
                <a:latin typeface="+mj-lt"/>
              </a:rPr>
              <a:t>minikube</a:t>
            </a:r>
            <a:r>
              <a:rPr lang="en-US" altLang="zh-TW" sz="1800" dirty="0">
                <a:solidFill>
                  <a:schemeClr val="tx1"/>
                </a:solidFill>
                <a:latin typeface="+mj-lt"/>
              </a:rPr>
              <a:t> status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DFD411F4-B90F-4E55-B0A8-25C82E88CB05}"/>
              </a:ext>
            </a:extLst>
          </p:cNvPr>
          <p:cNvPicPr>
            <a:picLocks noChangeAspect="1"/>
          </p:cNvPicPr>
          <p:nvPr/>
        </p:nvPicPr>
        <p:blipFill>
          <a:blip r:embed="rId3"/>
          <a:stretch>
            <a:fillRect/>
          </a:stretch>
        </p:blipFill>
        <p:spPr>
          <a:xfrm>
            <a:off x="1187624" y="2332758"/>
            <a:ext cx="5476875" cy="2095500"/>
          </a:xfrm>
          <a:prstGeom prst="rect">
            <a:avLst/>
          </a:prstGeom>
          <a:ln>
            <a:solidFill>
              <a:srgbClr val="C00000"/>
            </a:solidFill>
          </a:ln>
        </p:spPr>
      </p:pic>
      <p:pic>
        <p:nvPicPr>
          <p:cNvPr id="10" name="Picture 9">
            <a:extLst>
              <a:ext uri="{FF2B5EF4-FFF2-40B4-BE49-F238E27FC236}">
                <a16:creationId xmlns:a16="http://schemas.microsoft.com/office/drawing/2014/main" id="{D50EC171-1811-4D67-9082-CD1A353B619D}"/>
              </a:ext>
            </a:extLst>
          </p:cNvPr>
          <p:cNvPicPr>
            <a:picLocks noChangeAspect="1"/>
          </p:cNvPicPr>
          <p:nvPr/>
        </p:nvPicPr>
        <p:blipFill>
          <a:blip r:embed="rId4"/>
          <a:stretch>
            <a:fillRect/>
          </a:stretch>
        </p:blipFill>
        <p:spPr>
          <a:xfrm>
            <a:off x="1203173" y="4815925"/>
            <a:ext cx="3819525" cy="1095375"/>
          </a:xfrm>
          <a:prstGeom prst="rect">
            <a:avLst/>
          </a:prstGeom>
          <a:ln>
            <a:solidFill>
              <a:srgbClr val="C00000"/>
            </a:solidFill>
          </a:ln>
        </p:spPr>
      </p:pic>
    </p:spTree>
    <p:extLst>
      <p:ext uri="{BB962C8B-B14F-4D97-AF65-F5344CB8AC3E}">
        <p14:creationId xmlns:p14="http://schemas.microsoft.com/office/powerpoint/2010/main" val="302413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Create Deployment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20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&gt; </a:t>
            </a:r>
            <a:r>
              <a:rPr lang="en-US" altLang="zh-TW" sz="1800" dirty="0" err="1">
                <a:solidFill>
                  <a:schemeClr val="tx1"/>
                </a:solidFill>
                <a:latin typeface="+mj-lt"/>
              </a:rPr>
              <a:t>minikube</a:t>
            </a:r>
            <a:r>
              <a:rPr lang="en-US" altLang="zh-TW" sz="1800" dirty="0">
                <a:solidFill>
                  <a:schemeClr val="tx1"/>
                </a:solidFill>
                <a:latin typeface="+mj-lt"/>
              </a:rPr>
              <a:t> dashboard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https://kubernetes.io/docs/tutorials/hello-minikube/</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8" name="Picture 27">
            <a:extLst>
              <a:ext uri="{FF2B5EF4-FFF2-40B4-BE49-F238E27FC236}">
                <a16:creationId xmlns:a16="http://schemas.microsoft.com/office/drawing/2014/main" id="{EBBB01A3-3E1A-4D81-A2BB-8251FB692661}"/>
              </a:ext>
            </a:extLst>
          </p:cNvPr>
          <p:cNvPicPr>
            <a:picLocks noChangeAspect="1"/>
          </p:cNvPicPr>
          <p:nvPr/>
        </p:nvPicPr>
        <p:blipFill>
          <a:blip r:embed="rId3"/>
          <a:stretch>
            <a:fillRect/>
          </a:stretch>
        </p:blipFill>
        <p:spPr>
          <a:xfrm>
            <a:off x="1475656" y="1928358"/>
            <a:ext cx="6084168" cy="4200442"/>
          </a:xfrm>
          <a:prstGeom prst="rect">
            <a:avLst/>
          </a:prstGeom>
          <a:ln>
            <a:solidFill>
              <a:srgbClr val="C00000"/>
            </a:solidFill>
          </a:ln>
        </p:spPr>
      </p:pic>
    </p:spTree>
    <p:extLst>
      <p:ext uri="{BB962C8B-B14F-4D97-AF65-F5344CB8AC3E}">
        <p14:creationId xmlns:p14="http://schemas.microsoft.com/office/powerpoint/2010/main" val="141215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 Create a Deployment </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226107370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TotalTime>
  <Words>879</Words>
  <Application>Microsoft Office PowerPoint</Application>
  <PresentationFormat>On-screen Show (4:3)</PresentationFormat>
  <Paragraphs>176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Roboto</vt:lpstr>
      <vt:lpstr>Roboto Mono</vt:lpstr>
      <vt:lpstr>Wingdings</vt:lpstr>
      <vt:lpstr>Office 佈景主題</vt:lpstr>
      <vt:lpstr>6 Hello World</vt:lpstr>
      <vt:lpstr>6 Hello World</vt:lpstr>
      <vt:lpstr>6.1 Create Server.js and Dockerfile</vt:lpstr>
      <vt:lpstr>6.1 Create Server.js and Dockerfile</vt:lpstr>
      <vt:lpstr>6.1 Create Server.js and Dockerfile</vt:lpstr>
      <vt:lpstr>6.2 Create Minikube Cluster</vt:lpstr>
      <vt:lpstr>6.2 Create Minikube Cluster</vt:lpstr>
      <vt:lpstr>6.3 Create Deployment</vt:lpstr>
      <vt:lpstr>6.4 Create a Deployment </vt:lpstr>
      <vt:lpstr>6.3 Create Deployment</vt:lpstr>
      <vt:lpstr>6.3 Create Deployment</vt:lpstr>
      <vt:lpstr>6.3 Create Deployment</vt:lpstr>
      <vt:lpstr>6.3 Create Deployment</vt:lpstr>
      <vt:lpstr>6.3 Create Deployment</vt:lpstr>
      <vt:lpstr>6.4 Create a Service</vt:lpstr>
      <vt:lpstr>6.4 Create a Service</vt:lpstr>
      <vt:lpstr>6.4 Create a Service</vt:lpstr>
      <vt:lpstr>6.4 Create a Service</vt:lpstr>
      <vt:lpstr>6.4 Create a Service</vt:lpstr>
      <vt:lpstr>6.4 Create a Service</vt:lpstr>
      <vt:lpstr>6.5 Enable Addons</vt:lpstr>
      <vt:lpstr>6.5 Enable Addons</vt:lpstr>
      <vt:lpstr>6.5 Enable Addons</vt:lpstr>
      <vt:lpstr>6.5 Enable Addons</vt:lpstr>
      <vt:lpstr>6.6 Cleanup</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304</cp:revision>
  <dcterms:created xsi:type="dcterms:W3CDTF">2018-09-28T16:40:41Z</dcterms:created>
  <dcterms:modified xsi:type="dcterms:W3CDTF">2020-04-25T14:17:37Z</dcterms:modified>
</cp:coreProperties>
</file>