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6" r:id="rId4"/>
    <p:sldId id="267" r:id="rId5"/>
    <p:sldId id="268" r:id="rId6"/>
    <p:sldId id="269" r:id="rId7"/>
    <p:sldId id="264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78" r:id="rId17"/>
    <p:sldId id="279" r:id="rId18"/>
    <p:sldId id="265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85" r:id="rId28"/>
    <p:sldId id="289" r:id="rId29"/>
    <p:sldId id="290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3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Kubernetes Concept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766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can scale it up to 2,000. With another command,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run --replica=2000 my-web-server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0A9880-F45D-415B-9752-30741D2A4F6B}"/>
              </a:ext>
            </a:extLst>
          </p:cNvPr>
          <p:cNvSpPr/>
          <p:nvPr/>
        </p:nvSpPr>
        <p:spPr>
          <a:xfrm>
            <a:off x="468741" y="395803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505A5C-A58A-4E1E-82A1-841488A9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5428620"/>
            <a:ext cx="646534" cy="3776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92C55D2-5C0D-4E12-B669-A12333A8E98C}"/>
              </a:ext>
            </a:extLst>
          </p:cNvPr>
          <p:cNvSpPr/>
          <p:nvPr/>
        </p:nvSpPr>
        <p:spPr>
          <a:xfrm>
            <a:off x="756774" y="5830242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F9A464-8412-40E7-97FF-99498DB2CA79}"/>
              </a:ext>
            </a:extLst>
          </p:cNvPr>
          <p:cNvSpPr/>
          <p:nvPr/>
        </p:nvSpPr>
        <p:spPr>
          <a:xfrm>
            <a:off x="1153375" y="414907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1ECA4-71EE-41D4-B5E8-D7378F04F4F6}"/>
              </a:ext>
            </a:extLst>
          </p:cNvPr>
          <p:cNvSpPr/>
          <p:nvPr/>
        </p:nvSpPr>
        <p:spPr>
          <a:xfrm>
            <a:off x="2714712" y="388442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083E1C-1C05-437E-BEC7-3659C279D5B0}"/>
              </a:ext>
            </a:extLst>
          </p:cNvPr>
          <p:cNvSpPr/>
          <p:nvPr/>
        </p:nvSpPr>
        <p:spPr>
          <a:xfrm>
            <a:off x="3002745" y="575663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70916A-3C5E-4933-9F8A-75F8FD4212F0}"/>
              </a:ext>
            </a:extLst>
          </p:cNvPr>
          <p:cNvSpPr/>
          <p:nvPr/>
        </p:nvSpPr>
        <p:spPr>
          <a:xfrm>
            <a:off x="2843808" y="407547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7F4749-E641-4D46-B87E-75BDABF510B8}"/>
              </a:ext>
            </a:extLst>
          </p:cNvPr>
          <p:cNvSpPr/>
          <p:nvPr/>
        </p:nvSpPr>
        <p:spPr>
          <a:xfrm>
            <a:off x="2521738" y="3764062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35EC2-63EE-4226-9BCD-16D2D1A561CE}"/>
              </a:ext>
            </a:extLst>
          </p:cNvPr>
          <p:cNvSpPr/>
          <p:nvPr/>
        </p:nvSpPr>
        <p:spPr>
          <a:xfrm>
            <a:off x="4796929" y="6225047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B04A62-7E68-4B2A-AE47-AB2510EED1DF}"/>
              </a:ext>
            </a:extLst>
          </p:cNvPr>
          <p:cNvSpPr/>
          <p:nvPr/>
        </p:nvSpPr>
        <p:spPr>
          <a:xfrm>
            <a:off x="3131840" y="407707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CC7BD9-32A2-488C-92FA-B9E016607547}"/>
              </a:ext>
            </a:extLst>
          </p:cNvPr>
          <p:cNvSpPr/>
          <p:nvPr/>
        </p:nvSpPr>
        <p:spPr>
          <a:xfrm>
            <a:off x="3827893" y="407686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A0D623-EBE8-4DA0-998F-17F28C1C03CB}"/>
              </a:ext>
            </a:extLst>
          </p:cNvPr>
          <p:cNvSpPr/>
          <p:nvPr/>
        </p:nvSpPr>
        <p:spPr>
          <a:xfrm>
            <a:off x="3326593" y="400506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676EA9-7048-46DB-BCEF-6CEEA8BB8AA6}"/>
              </a:ext>
            </a:extLst>
          </p:cNvPr>
          <p:cNvSpPr/>
          <p:nvPr/>
        </p:nvSpPr>
        <p:spPr>
          <a:xfrm>
            <a:off x="2843808" y="455454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48753D-C0A4-49FE-BE96-73249EA000DC}"/>
              </a:ext>
            </a:extLst>
          </p:cNvPr>
          <p:cNvSpPr/>
          <p:nvPr/>
        </p:nvSpPr>
        <p:spPr>
          <a:xfrm>
            <a:off x="3131840" y="455615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6B6248-2CDB-4E4C-B9A1-795FFB2934B9}"/>
              </a:ext>
            </a:extLst>
          </p:cNvPr>
          <p:cNvSpPr/>
          <p:nvPr/>
        </p:nvSpPr>
        <p:spPr>
          <a:xfrm>
            <a:off x="3827893" y="455594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96964B-0883-48C9-8407-7C6C5ED2D7D5}"/>
              </a:ext>
            </a:extLst>
          </p:cNvPr>
          <p:cNvSpPr/>
          <p:nvPr/>
        </p:nvSpPr>
        <p:spPr>
          <a:xfrm>
            <a:off x="3326593" y="448414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F364CC-F3C4-48C5-8FA9-06E6D240EF72}"/>
              </a:ext>
            </a:extLst>
          </p:cNvPr>
          <p:cNvSpPr/>
          <p:nvPr/>
        </p:nvSpPr>
        <p:spPr>
          <a:xfrm>
            <a:off x="2796807" y="425135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2B648B-B5A6-4112-B59A-BB0CF97A8A03}"/>
              </a:ext>
            </a:extLst>
          </p:cNvPr>
          <p:cNvSpPr/>
          <p:nvPr/>
        </p:nvSpPr>
        <p:spPr>
          <a:xfrm>
            <a:off x="4551649" y="388442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4A347E-8245-454B-8FB4-5B5995C365FC}"/>
              </a:ext>
            </a:extLst>
          </p:cNvPr>
          <p:cNvSpPr/>
          <p:nvPr/>
        </p:nvSpPr>
        <p:spPr>
          <a:xfrm>
            <a:off x="4839682" y="575663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63F864-0E2A-49BD-8DD3-129D142C724A}"/>
              </a:ext>
            </a:extLst>
          </p:cNvPr>
          <p:cNvSpPr/>
          <p:nvPr/>
        </p:nvSpPr>
        <p:spPr>
          <a:xfrm>
            <a:off x="4680745" y="407547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7C4E806-9191-4572-A65E-D004D2100E2A}"/>
              </a:ext>
            </a:extLst>
          </p:cNvPr>
          <p:cNvSpPr/>
          <p:nvPr/>
        </p:nvSpPr>
        <p:spPr>
          <a:xfrm>
            <a:off x="4968777" y="407707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885304-F7FE-41D7-889E-3466B4595713}"/>
              </a:ext>
            </a:extLst>
          </p:cNvPr>
          <p:cNvSpPr/>
          <p:nvPr/>
        </p:nvSpPr>
        <p:spPr>
          <a:xfrm>
            <a:off x="5664830" y="407686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292FD2-B2E2-40BB-AA4B-1DF2A5E4BFBF}"/>
              </a:ext>
            </a:extLst>
          </p:cNvPr>
          <p:cNvSpPr/>
          <p:nvPr/>
        </p:nvSpPr>
        <p:spPr>
          <a:xfrm>
            <a:off x="5163530" y="400506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BE492B9-C537-469B-A999-E1087E67D806}"/>
              </a:ext>
            </a:extLst>
          </p:cNvPr>
          <p:cNvSpPr/>
          <p:nvPr/>
        </p:nvSpPr>
        <p:spPr>
          <a:xfrm>
            <a:off x="4680745" y="455454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E37566-AE0F-4315-897E-657CB598DE83}"/>
              </a:ext>
            </a:extLst>
          </p:cNvPr>
          <p:cNvSpPr/>
          <p:nvPr/>
        </p:nvSpPr>
        <p:spPr>
          <a:xfrm>
            <a:off x="4968777" y="455615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CD497E-AD3B-4DC7-81F1-7B4C26CD8E99}"/>
              </a:ext>
            </a:extLst>
          </p:cNvPr>
          <p:cNvSpPr/>
          <p:nvPr/>
        </p:nvSpPr>
        <p:spPr>
          <a:xfrm>
            <a:off x="5664830" y="455594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FF51A0-FC79-4720-A205-2DBC75BEA981}"/>
              </a:ext>
            </a:extLst>
          </p:cNvPr>
          <p:cNvSpPr/>
          <p:nvPr/>
        </p:nvSpPr>
        <p:spPr>
          <a:xfrm>
            <a:off x="5163530" y="448414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6749B6-AEB1-4F3B-8AD2-5834D3DDE6E9}"/>
              </a:ext>
            </a:extLst>
          </p:cNvPr>
          <p:cNvSpPr/>
          <p:nvPr/>
        </p:nvSpPr>
        <p:spPr>
          <a:xfrm>
            <a:off x="4633744" y="425135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A7B6A5-74E7-47C7-8D29-DDC67D40D3E4}"/>
              </a:ext>
            </a:extLst>
          </p:cNvPr>
          <p:cNvSpPr/>
          <p:nvPr/>
        </p:nvSpPr>
        <p:spPr>
          <a:xfrm>
            <a:off x="6348833" y="388093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4953DA-FDE3-4F55-898B-DE0FC613DCB9}"/>
              </a:ext>
            </a:extLst>
          </p:cNvPr>
          <p:cNvSpPr/>
          <p:nvPr/>
        </p:nvSpPr>
        <p:spPr>
          <a:xfrm>
            <a:off x="6636866" y="5753149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7554E7-FBF4-4DBA-A278-F8E42D167D31}"/>
              </a:ext>
            </a:extLst>
          </p:cNvPr>
          <p:cNvSpPr/>
          <p:nvPr/>
        </p:nvSpPr>
        <p:spPr>
          <a:xfrm>
            <a:off x="6477929" y="407198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F79954-B615-4C99-B12A-68764D0B754C}"/>
              </a:ext>
            </a:extLst>
          </p:cNvPr>
          <p:cNvSpPr/>
          <p:nvPr/>
        </p:nvSpPr>
        <p:spPr>
          <a:xfrm>
            <a:off x="6765961" y="407358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046C784-C4DB-4418-81A4-FD1BFE9C71C3}"/>
              </a:ext>
            </a:extLst>
          </p:cNvPr>
          <p:cNvSpPr/>
          <p:nvPr/>
        </p:nvSpPr>
        <p:spPr>
          <a:xfrm>
            <a:off x="7462014" y="407338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0B8600-F554-47BD-9DBA-021705523263}"/>
              </a:ext>
            </a:extLst>
          </p:cNvPr>
          <p:cNvSpPr/>
          <p:nvPr/>
        </p:nvSpPr>
        <p:spPr>
          <a:xfrm>
            <a:off x="6960714" y="4001580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CA57FE2-737F-4287-B6FD-8D3FAE4EFF9D}"/>
              </a:ext>
            </a:extLst>
          </p:cNvPr>
          <p:cNvSpPr/>
          <p:nvPr/>
        </p:nvSpPr>
        <p:spPr>
          <a:xfrm>
            <a:off x="6477929" y="455106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B9F207-84EF-4A07-B9E7-34B5EB9691E1}"/>
              </a:ext>
            </a:extLst>
          </p:cNvPr>
          <p:cNvSpPr/>
          <p:nvPr/>
        </p:nvSpPr>
        <p:spPr>
          <a:xfrm>
            <a:off x="6765961" y="455266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8F596A7-AEDF-42C7-92C6-C83C864CC06C}"/>
              </a:ext>
            </a:extLst>
          </p:cNvPr>
          <p:cNvSpPr/>
          <p:nvPr/>
        </p:nvSpPr>
        <p:spPr>
          <a:xfrm>
            <a:off x="7462014" y="455246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F4CD72-55D8-4BFB-8202-4D81DFB00EFC}"/>
              </a:ext>
            </a:extLst>
          </p:cNvPr>
          <p:cNvSpPr/>
          <p:nvPr/>
        </p:nvSpPr>
        <p:spPr>
          <a:xfrm>
            <a:off x="6960714" y="448065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0B303C-49EF-4010-A340-21900B1724ED}"/>
              </a:ext>
            </a:extLst>
          </p:cNvPr>
          <p:cNvSpPr/>
          <p:nvPr/>
        </p:nvSpPr>
        <p:spPr>
          <a:xfrm>
            <a:off x="6430928" y="4247867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421B07D-45C0-41F4-B357-961CC979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42" y="5380269"/>
            <a:ext cx="646534" cy="3776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DC09EFD-AF23-4CDC-BBE3-5F721631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77" y="5348313"/>
            <a:ext cx="646534" cy="3776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45245FE-EB5A-4702-866E-81350828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25" y="5387732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00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can be even configured to do this automatically so that instances and the infrastructure itself can scale up and down the user load.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can upgrade these 2,000 instances of the application in a rolling upgrade fashion one at time with a single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rolling-update my-web-server –image-web-server:2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2389CA-4532-4BB5-B4B1-724CA91E1F08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A338085-AB98-4D1F-AA02-302ABD2E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727CB4-39AA-44A4-BF01-582790072A11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BF7955-E195-410B-96D1-5F8EC4AF8C8B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B3102E-9EAE-4113-86DD-C6604648D926}"/>
              </a:ext>
            </a:extLst>
          </p:cNvPr>
          <p:cNvSpPr/>
          <p:nvPr/>
        </p:nvSpPr>
        <p:spPr>
          <a:xfrm>
            <a:off x="2714712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603265-FE6E-460E-AE11-D8A93ADF0804}"/>
              </a:ext>
            </a:extLst>
          </p:cNvPr>
          <p:cNvSpPr/>
          <p:nvPr/>
        </p:nvSpPr>
        <p:spPr>
          <a:xfrm>
            <a:off x="3002745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2FD3E7-B13F-4A3C-BC2D-A6110C0F761F}"/>
              </a:ext>
            </a:extLst>
          </p:cNvPr>
          <p:cNvSpPr/>
          <p:nvPr/>
        </p:nvSpPr>
        <p:spPr>
          <a:xfrm>
            <a:off x="2843808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22147-FABE-468B-973A-F981D1C30B8D}"/>
              </a:ext>
            </a:extLst>
          </p:cNvPr>
          <p:cNvSpPr/>
          <p:nvPr/>
        </p:nvSpPr>
        <p:spPr>
          <a:xfrm>
            <a:off x="2521738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03C97C-49F1-4EA0-94BE-EB9DA06344A5}"/>
              </a:ext>
            </a:extLst>
          </p:cNvPr>
          <p:cNvSpPr/>
          <p:nvPr/>
        </p:nvSpPr>
        <p:spPr>
          <a:xfrm>
            <a:off x="4796929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3371F3-554F-4432-845E-65B4A69D6CD8}"/>
              </a:ext>
            </a:extLst>
          </p:cNvPr>
          <p:cNvSpPr/>
          <p:nvPr/>
        </p:nvSpPr>
        <p:spPr>
          <a:xfrm>
            <a:off x="3131840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8309BC-5F23-4074-BE2C-18C9BC0413D8}"/>
              </a:ext>
            </a:extLst>
          </p:cNvPr>
          <p:cNvSpPr/>
          <p:nvPr/>
        </p:nvSpPr>
        <p:spPr>
          <a:xfrm>
            <a:off x="3827893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0C355F-6416-45FD-BFC7-558557F53144}"/>
              </a:ext>
            </a:extLst>
          </p:cNvPr>
          <p:cNvSpPr/>
          <p:nvPr/>
        </p:nvSpPr>
        <p:spPr>
          <a:xfrm>
            <a:off x="3326593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49EAF92-BD80-4610-8787-0C41A9604FA4}"/>
              </a:ext>
            </a:extLst>
          </p:cNvPr>
          <p:cNvSpPr/>
          <p:nvPr/>
        </p:nvSpPr>
        <p:spPr>
          <a:xfrm>
            <a:off x="2843808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6CDD3D-6530-4955-A495-49A3D2ED2C5E}"/>
              </a:ext>
            </a:extLst>
          </p:cNvPr>
          <p:cNvSpPr/>
          <p:nvPr/>
        </p:nvSpPr>
        <p:spPr>
          <a:xfrm>
            <a:off x="3131840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898033A-D34B-4162-81C4-F3685AC6FB7E}"/>
              </a:ext>
            </a:extLst>
          </p:cNvPr>
          <p:cNvSpPr/>
          <p:nvPr/>
        </p:nvSpPr>
        <p:spPr>
          <a:xfrm>
            <a:off x="3827893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3F197A-51BF-406A-A51B-5A4DB684D478}"/>
              </a:ext>
            </a:extLst>
          </p:cNvPr>
          <p:cNvSpPr/>
          <p:nvPr/>
        </p:nvSpPr>
        <p:spPr>
          <a:xfrm>
            <a:off x="3326593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F4938-87C7-4B8A-A3F0-6BFBC7CD428D}"/>
              </a:ext>
            </a:extLst>
          </p:cNvPr>
          <p:cNvSpPr/>
          <p:nvPr/>
        </p:nvSpPr>
        <p:spPr>
          <a:xfrm>
            <a:off x="2796807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3389A-49CF-42F5-9018-AE89BFD2DB0F}"/>
              </a:ext>
            </a:extLst>
          </p:cNvPr>
          <p:cNvSpPr/>
          <p:nvPr/>
        </p:nvSpPr>
        <p:spPr>
          <a:xfrm>
            <a:off x="4551649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F43637-AD6E-44DE-952A-3799A2D0A6A1}"/>
              </a:ext>
            </a:extLst>
          </p:cNvPr>
          <p:cNvSpPr/>
          <p:nvPr/>
        </p:nvSpPr>
        <p:spPr>
          <a:xfrm>
            <a:off x="4839682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F3BFEC-FA1C-43DF-97B8-CA0570FA6587}"/>
              </a:ext>
            </a:extLst>
          </p:cNvPr>
          <p:cNvSpPr/>
          <p:nvPr/>
        </p:nvSpPr>
        <p:spPr>
          <a:xfrm>
            <a:off x="4680745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D203C6-7715-4B40-9D70-73E996D54131}"/>
              </a:ext>
            </a:extLst>
          </p:cNvPr>
          <p:cNvSpPr/>
          <p:nvPr/>
        </p:nvSpPr>
        <p:spPr>
          <a:xfrm>
            <a:off x="4968777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FB1A44-6502-411C-AC07-66A966440220}"/>
              </a:ext>
            </a:extLst>
          </p:cNvPr>
          <p:cNvSpPr/>
          <p:nvPr/>
        </p:nvSpPr>
        <p:spPr>
          <a:xfrm>
            <a:off x="5664830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9EFF7E-FD9E-4BA9-88CD-641151EF74A6}"/>
              </a:ext>
            </a:extLst>
          </p:cNvPr>
          <p:cNvSpPr/>
          <p:nvPr/>
        </p:nvSpPr>
        <p:spPr>
          <a:xfrm>
            <a:off x="5163530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220AEA-D2D5-4D1E-A573-BEA79968D101}"/>
              </a:ext>
            </a:extLst>
          </p:cNvPr>
          <p:cNvSpPr/>
          <p:nvPr/>
        </p:nvSpPr>
        <p:spPr>
          <a:xfrm>
            <a:off x="4680745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1166185-0DE2-4CC7-9AA2-B9FE5297638E}"/>
              </a:ext>
            </a:extLst>
          </p:cNvPr>
          <p:cNvSpPr/>
          <p:nvPr/>
        </p:nvSpPr>
        <p:spPr>
          <a:xfrm>
            <a:off x="4968777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F0DB239-9692-443F-96AD-1B846433EF10}"/>
              </a:ext>
            </a:extLst>
          </p:cNvPr>
          <p:cNvSpPr/>
          <p:nvPr/>
        </p:nvSpPr>
        <p:spPr>
          <a:xfrm>
            <a:off x="5664830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3C5C89-C121-4482-B8CE-38073F4D2837}"/>
              </a:ext>
            </a:extLst>
          </p:cNvPr>
          <p:cNvSpPr/>
          <p:nvPr/>
        </p:nvSpPr>
        <p:spPr>
          <a:xfrm>
            <a:off x="5163530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8A2B73-B2F2-4A1D-A537-459F4977B1FA}"/>
              </a:ext>
            </a:extLst>
          </p:cNvPr>
          <p:cNvSpPr/>
          <p:nvPr/>
        </p:nvSpPr>
        <p:spPr>
          <a:xfrm>
            <a:off x="4633744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D7934F-F78B-48E4-8067-682DE9E863B6}"/>
              </a:ext>
            </a:extLst>
          </p:cNvPr>
          <p:cNvSpPr/>
          <p:nvPr/>
        </p:nvSpPr>
        <p:spPr>
          <a:xfrm>
            <a:off x="6348833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0D7A5E-A9BD-4782-86FC-6A8985164B1E}"/>
              </a:ext>
            </a:extLst>
          </p:cNvPr>
          <p:cNvSpPr/>
          <p:nvPr/>
        </p:nvSpPr>
        <p:spPr>
          <a:xfrm>
            <a:off x="6636866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8B9E66-10E0-4CE9-BA60-6AB893BFB32B}"/>
              </a:ext>
            </a:extLst>
          </p:cNvPr>
          <p:cNvSpPr/>
          <p:nvPr/>
        </p:nvSpPr>
        <p:spPr>
          <a:xfrm>
            <a:off x="6477929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48B43C5-EBB7-44DD-9E66-BCE60C239074}"/>
              </a:ext>
            </a:extLst>
          </p:cNvPr>
          <p:cNvSpPr/>
          <p:nvPr/>
        </p:nvSpPr>
        <p:spPr>
          <a:xfrm>
            <a:off x="6765961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0F4D9B-4792-4F09-A0BD-97DEB13EEC47}"/>
              </a:ext>
            </a:extLst>
          </p:cNvPr>
          <p:cNvSpPr/>
          <p:nvPr/>
        </p:nvSpPr>
        <p:spPr>
          <a:xfrm>
            <a:off x="7462014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56C088-EDAB-4321-93A2-47DF213D76AF}"/>
              </a:ext>
            </a:extLst>
          </p:cNvPr>
          <p:cNvSpPr/>
          <p:nvPr/>
        </p:nvSpPr>
        <p:spPr>
          <a:xfrm>
            <a:off x="6960714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9970D3F-376C-45E1-A81A-E49E29635784}"/>
              </a:ext>
            </a:extLst>
          </p:cNvPr>
          <p:cNvSpPr/>
          <p:nvPr/>
        </p:nvSpPr>
        <p:spPr>
          <a:xfrm>
            <a:off x="6477929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ACEA938-C537-4959-A4FB-235F4F38EB2E}"/>
              </a:ext>
            </a:extLst>
          </p:cNvPr>
          <p:cNvSpPr/>
          <p:nvPr/>
        </p:nvSpPr>
        <p:spPr>
          <a:xfrm>
            <a:off x="6765961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117651-6883-4D4E-9DB5-154C5FFA2BE6}"/>
              </a:ext>
            </a:extLst>
          </p:cNvPr>
          <p:cNvSpPr/>
          <p:nvPr/>
        </p:nvSpPr>
        <p:spPr>
          <a:xfrm>
            <a:off x="7462014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DBF8E9-3F96-4ED8-AAFE-84C348A96241}"/>
              </a:ext>
            </a:extLst>
          </p:cNvPr>
          <p:cNvSpPr/>
          <p:nvPr/>
        </p:nvSpPr>
        <p:spPr>
          <a:xfrm>
            <a:off x="6960714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7AE3B8-9AD7-495B-A51F-DE786503884E}"/>
              </a:ext>
            </a:extLst>
          </p:cNvPr>
          <p:cNvSpPr/>
          <p:nvPr/>
        </p:nvSpPr>
        <p:spPr>
          <a:xfrm>
            <a:off x="6430928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BC3FC-8D96-40FD-BAC4-459D750EE70B}"/>
              </a:ext>
            </a:extLst>
          </p:cNvPr>
          <p:cNvSpPr/>
          <p:nvPr/>
        </p:nvSpPr>
        <p:spPr>
          <a:xfrm>
            <a:off x="3183533" y="6093297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EBA865-96E9-4ECD-99C0-293BBB0E1FB7}"/>
              </a:ext>
            </a:extLst>
          </p:cNvPr>
          <p:cNvSpPr/>
          <p:nvPr/>
        </p:nvSpPr>
        <p:spPr>
          <a:xfrm>
            <a:off x="4802733" y="6078760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5762D88-B20B-4C4B-8202-8033FCCC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42" y="4908283"/>
            <a:ext cx="646534" cy="37764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E9FC080-3764-4E20-9673-C2CE11D7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77" y="4876327"/>
            <a:ext cx="646534" cy="37764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34034D6-4A59-41F0-A33E-818CB739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25" y="4915746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2884117"/>
            <a:ext cx="1982186" cy="2076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2389CA-4532-4BB5-B4B1-724CA91E1F08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A338085-AB98-4D1F-AA02-302ABD2E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727CB4-39AA-44A4-BF01-582790072A11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BF7955-E195-410B-96D1-5F8EC4AF8C8B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B3102E-9EAE-4113-86DD-C6604648D926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603265-FE6E-460E-AE11-D8A93ADF0804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2FD3E7-B13F-4A3C-BC2D-A6110C0F761F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22147-FABE-468B-973A-F981D1C30B8D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03C97C-49F1-4EA0-94BE-EB9DA06344A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3371F3-554F-4432-845E-65B4A69D6CD8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8309BC-5F23-4074-BE2C-18C9BC0413D8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0C355F-6416-45FD-BFC7-558557F53144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49EAF92-BD80-4610-8787-0C41A9604FA4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6CDD3D-6530-4955-A495-49A3D2ED2C5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898033A-D34B-4162-81C4-F3685AC6FB7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3F197A-51BF-406A-A51B-5A4DB684D478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F4938-87C7-4B8A-A3F0-6BFBC7CD428D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3389A-49CF-42F5-9018-AE89BFD2DB0F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F43637-AD6E-44DE-952A-3799A2D0A6A1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F3BFEC-FA1C-43DF-97B8-CA0570FA6587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D203C6-7715-4B40-9D70-73E996D54131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FB1A44-6502-411C-AC07-66A96644022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9EFF7E-FD9E-4BA9-88CD-641151EF74A6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220AEA-D2D5-4D1E-A573-BEA79968D101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1166185-0DE2-4CC7-9AA2-B9FE5297638E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F0DB239-9692-443F-96AD-1B846433EF10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3C5C89-C121-4482-B8CE-38073F4D2837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8A2B73-B2F2-4A1D-A537-459F4977B1FA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D7934F-F78B-48E4-8067-682DE9E863B6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0D7A5E-A9BD-4782-86FC-6A8985164B1E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8B9E66-10E0-4CE9-BA60-6AB893BFB32B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48B43C5-EBB7-44DD-9E66-BCE60C23907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0F4D9B-4792-4F09-A0BD-97DEB13EEC47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56C088-EDAB-4321-93A2-47DF213D76AF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9970D3F-376C-45E1-A81A-E49E29635784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ACEA938-C537-4959-A4FB-235F4F38EB2E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117651-6883-4D4E-9DB5-154C5FFA2BE6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DBF8E9-3F96-4ED8-AAFE-84C348A96241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7AE3B8-9AD7-495B-A51F-DE786503884E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BC3FC-8D96-40FD-BAC4-459D750EE70B}"/>
              </a:ext>
            </a:extLst>
          </p:cNvPr>
          <p:cNvSpPr/>
          <p:nvPr/>
        </p:nvSpPr>
        <p:spPr>
          <a:xfrm>
            <a:off x="3499694" y="6093297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EBA865-96E9-4ECD-99C0-293BBB0E1FB7}"/>
              </a:ext>
            </a:extLst>
          </p:cNvPr>
          <p:cNvSpPr/>
          <p:nvPr/>
        </p:nvSpPr>
        <p:spPr>
          <a:xfrm>
            <a:off x="5118894" y="6078760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87" name="副標題 2">
            <a:extLst>
              <a:ext uri="{FF2B5EF4-FFF2-40B4-BE49-F238E27FC236}">
                <a16:creationId xmlns:a16="http://schemas.microsoft.com/office/drawing/2014/main" id="{BB1B6453-DAC8-43E9-BB66-F34D77B63076}"/>
              </a:ext>
            </a:extLst>
          </p:cNvPr>
          <p:cNvSpPr txBox="1">
            <a:spLocks/>
          </p:cNvSpPr>
          <p:nvPr/>
        </p:nvSpPr>
        <p:spPr>
          <a:xfrm>
            <a:off x="3148028" y="1744370"/>
            <a:ext cx="560043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</a:t>
            </a:r>
            <a:r>
              <a:rPr lang="en-US" altLang="zh-TW" sz="12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200" b="1" dirty="0">
                <a:solidFill>
                  <a:schemeClr val="tx1"/>
                </a:solidFill>
              </a:rPr>
              <a:t> run --replica=1000 my-web-server</a:t>
            </a:r>
          </a:p>
        </p:txBody>
      </p:sp>
      <p:sp>
        <p:nvSpPr>
          <p:cNvPr id="88" name="副標題 2">
            <a:extLst>
              <a:ext uri="{FF2B5EF4-FFF2-40B4-BE49-F238E27FC236}">
                <a16:creationId xmlns:a16="http://schemas.microsoft.com/office/drawing/2014/main" id="{2992ADB5-6844-4B18-8D95-2B31FEA9FFEE}"/>
              </a:ext>
            </a:extLst>
          </p:cNvPr>
          <p:cNvSpPr txBox="1">
            <a:spLocks/>
          </p:cNvSpPr>
          <p:nvPr/>
        </p:nvSpPr>
        <p:spPr>
          <a:xfrm>
            <a:off x="3140083" y="2224382"/>
            <a:ext cx="5600436" cy="31045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</a:t>
            </a:r>
            <a:r>
              <a:rPr lang="en-US" altLang="zh-TW" sz="12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200" b="1" dirty="0">
                <a:solidFill>
                  <a:schemeClr val="tx1"/>
                </a:solidFill>
              </a:rPr>
              <a:t> run --replica=2000 my-web-server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49D6CE9-43DF-4990-89FA-67FCD8C2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6243C249-AEAF-428C-A90D-B6BDA8FED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569" y="1738602"/>
            <a:ext cx="339514" cy="32321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C2F348E-BE2A-4CB2-8A3F-87D2CB6E2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454" y="2204864"/>
            <a:ext cx="339514" cy="323218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0A356586-3819-4544-A0B4-63BE197D87CF}"/>
              </a:ext>
            </a:extLst>
          </p:cNvPr>
          <p:cNvSpPr/>
          <p:nvPr/>
        </p:nvSpPr>
        <p:spPr>
          <a:xfrm>
            <a:off x="4320530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5893626-D6DB-46A3-AEFF-0F0A0745CECE}"/>
              </a:ext>
            </a:extLst>
          </p:cNvPr>
          <p:cNvSpPr/>
          <p:nvPr/>
        </p:nvSpPr>
        <p:spPr>
          <a:xfrm>
            <a:off x="4320530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09B1882-4CF4-44D6-86EF-C157F1BCECFD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AC6A267-22AA-4680-9CB0-1EAE37329DC6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574BA24-ADAA-4C89-8954-0E79E4DDE2E9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202CC7-0CC1-4F72-895C-D5F7D78FBAD1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B10A92F-3B5E-4717-80AE-6D24648A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96" y="4849413"/>
            <a:ext cx="646534" cy="37764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60CFB64-2BAB-4DF9-8B30-89D4780E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31" y="4817457"/>
            <a:ext cx="646534" cy="37764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659EBC11-1E05-4255-932A-F15039DF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79" y="4856876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2884117"/>
            <a:ext cx="1982186" cy="2076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2389CA-4532-4BB5-B4B1-724CA91E1F08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A338085-AB98-4D1F-AA02-302ABD2E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727CB4-39AA-44A4-BF01-582790072A11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BF7955-E195-410B-96D1-5F8EC4AF8C8B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B3102E-9EAE-4113-86DD-C6604648D926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603265-FE6E-460E-AE11-D8A93ADF0804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2FD3E7-B13F-4A3C-BC2D-A6110C0F761F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22147-FABE-468B-973A-F981D1C30B8D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03C97C-49F1-4EA0-94BE-EB9DA06344A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3371F3-554F-4432-845E-65B4A69D6CD8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8309BC-5F23-4074-BE2C-18C9BC0413D8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0C355F-6416-45FD-BFC7-558557F53144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49EAF92-BD80-4610-8787-0C41A9604FA4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6CDD3D-6530-4955-A495-49A3D2ED2C5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898033A-D34B-4162-81C4-F3685AC6FB7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3F197A-51BF-406A-A51B-5A4DB684D478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F4938-87C7-4B8A-A3F0-6BFBC7CD428D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3389A-49CF-42F5-9018-AE89BFD2DB0F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F43637-AD6E-44DE-952A-3799A2D0A6A1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F3BFEC-FA1C-43DF-97B8-CA0570FA6587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D203C6-7715-4B40-9D70-73E996D54131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FB1A44-6502-411C-AC07-66A96644022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9EFF7E-FD9E-4BA9-88CD-641151EF74A6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220AEA-D2D5-4D1E-A573-BEA79968D101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1166185-0DE2-4CC7-9AA2-B9FE5297638E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F0DB239-9692-443F-96AD-1B846433EF10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3C5C89-C121-4482-B8CE-38073F4D2837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8A2B73-B2F2-4A1D-A537-459F4977B1FA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D7934F-F78B-48E4-8067-682DE9E863B6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0D7A5E-A9BD-4782-86FC-6A8985164B1E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8B9E66-10E0-4CE9-BA60-6AB893BFB32B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48B43C5-EBB7-44DD-9E66-BCE60C23907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0F4D9B-4792-4F09-A0BD-97DEB13EEC47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56C088-EDAB-4321-93A2-47DF213D76AF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9970D3F-376C-45E1-A81A-E49E29635784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ACEA938-C537-4959-A4FB-235F4F38EB2E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117651-6883-4D4E-9DB5-154C5FFA2BE6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DBF8E9-3F96-4ED8-AAFE-84C348A96241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7AE3B8-9AD7-495B-A51F-DE786503884E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BC3FC-8D96-40FD-BAC4-459D750EE70B}"/>
              </a:ext>
            </a:extLst>
          </p:cNvPr>
          <p:cNvSpPr/>
          <p:nvPr/>
        </p:nvSpPr>
        <p:spPr>
          <a:xfrm>
            <a:off x="3499694" y="6093297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EBA865-96E9-4ECD-99C0-293BBB0E1FB7}"/>
              </a:ext>
            </a:extLst>
          </p:cNvPr>
          <p:cNvSpPr/>
          <p:nvPr/>
        </p:nvSpPr>
        <p:spPr>
          <a:xfrm>
            <a:off x="5118894" y="6078760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86" name="副標題 2">
            <a:extLst>
              <a:ext uri="{FF2B5EF4-FFF2-40B4-BE49-F238E27FC236}">
                <a16:creationId xmlns:a16="http://schemas.microsoft.com/office/drawing/2014/main" id="{6FD2DB48-C590-4DF2-A930-BD19E1D7E312}"/>
              </a:ext>
            </a:extLst>
          </p:cNvPr>
          <p:cNvSpPr txBox="1">
            <a:spLocks/>
          </p:cNvSpPr>
          <p:nvPr/>
        </p:nvSpPr>
        <p:spPr>
          <a:xfrm>
            <a:off x="3140083" y="2860545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</a:t>
            </a:r>
            <a:r>
              <a:rPr lang="en-US" altLang="zh-TW" sz="12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200" b="1" dirty="0">
                <a:solidFill>
                  <a:schemeClr val="tx1"/>
                </a:solidFill>
              </a:rPr>
              <a:t>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–image-web-server:2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49D6CE9-43DF-4990-89FA-67FCD8C2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B6B1D564-CC97-40FB-BE05-13586160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5" y="2817750"/>
            <a:ext cx="339514" cy="323218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AA577065-0275-425F-A374-ED5B15625EB6}"/>
              </a:ext>
            </a:extLst>
          </p:cNvPr>
          <p:cNvSpPr/>
          <p:nvPr/>
        </p:nvSpPr>
        <p:spPr>
          <a:xfrm>
            <a:off x="43925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C41A13-DFF3-4CB7-9D58-3B28A25F16FA}"/>
              </a:ext>
            </a:extLst>
          </p:cNvPr>
          <p:cNvSpPr/>
          <p:nvPr/>
        </p:nvSpPr>
        <p:spPr>
          <a:xfrm>
            <a:off x="43925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695426B-FBE0-46D0-93C5-FCB27F481EED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4A9F67D-619F-40AD-916B-86A94E9B2ADF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37C7BF-F8E5-4977-B341-1A70D49A2E21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BCE1BE-2E12-4B8C-A3FB-E27F2368417A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副標題 2">
            <a:extLst>
              <a:ext uri="{FF2B5EF4-FFF2-40B4-BE49-F238E27FC236}">
                <a16:creationId xmlns:a16="http://schemas.microsoft.com/office/drawing/2014/main" id="{E1E06E7D-7552-4D5C-AF7E-F9AE5730C151}"/>
              </a:ext>
            </a:extLst>
          </p:cNvPr>
          <p:cNvSpPr txBox="1">
            <a:spLocks/>
          </p:cNvSpPr>
          <p:nvPr/>
        </p:nvSpPr>
        <p:spPr>
          <a:xfrm>
            <a:off x="361811" y="1237169"/>
            <a:ext cx="8352928" cy="9574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something goes wrong, if can help you to </a:t>
            </a:r>
            <a:r>
              <a:rPr lang="en-US" altLang="zh-TW" sz="1800" b="1" dirty="0">
                <a:solidFill>
                  <a:srgbClr val="C00000"/>
                </a:solidFill>
              </a:rPr>
              <a:t>roll back </a:t>
            </a:r>
            <a:r>
              <a:rPr lang="en-US" altLang="zh-TW" sz="1800" dirty="0">
                <a:solidFill>
                  <a:schemeClr val="tx1"/>
                </a:solidFill>
              </a:rPr>
              <a:t>these images with single command 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D6C4F8F-1FEA-4012-A696-D833D5C3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1" y="4828737"/>
            <a:ext cx="646534" cy="37764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46BA853-3ECA-42EF-91B9-50674C17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6" y="4796781"/>
            <a:ext cx="646534" cy="37764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1D71F01A-D7F7-4BD9-8319-C40C7B9F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04" y="4836200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5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5105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can hep you test new features of your application by only upgrading a percentage of these instances through A, B testing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Kubernetes open architecture provides for many different networks and storage vendors. You can think of a plugin for Kubernetes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62" name="副標題 2">
            <a:extLst>
              <a:ext uri="{FF2B5EF4-FFF2-40B4-BE49-F238E27FC236}">
                <a16:creationId xmlns:a16="http://schemas.microsoft.com/office/drawing/2014/main" id="{4FD72558-04EC-404E-BC1B-96B47B531760}"/>
              </a:ext>
            </a:extLst>
          </p:cNvPr>
          <p:cNvSpPr txBox="1">
            <a:spLocks/>
          </p:cNvSpPr>
          <p:nvPr/>
        </p:nvSpPr>
        <p:spPr>
          <a:xfrm>
            <a:off x="539552" y="2884117"/>
            <a:ext cx="1982186" cy="207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>
                <a:solidFill>
                  <a:schemeClr val="tx1"/>
                </a:solidFill>
              </a:rPr>
              <a:t>&gt; docker run my-web-server</a:t>
            </a:r>
            <a:endParaRPr lang="en-US" altLang="zh-TW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4328A2-DB0C-49D6-9E73-A5E1FD52D86F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3A4E352-2302-4917-BC04-BD4EA2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CBC1769-F076-4739-82B0-031C34061FB0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069DA8A-C968-49E3-8884-E83BC9AF4957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D0BC1A7-DF7E-49CA-A699-009F707A7F05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CFE255-CCCC-49A0-9840-967BBDC5BECD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39D6DE4-ABF5-467F-970A-325D1366240A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3F932E-CBDD-4C5B-8C7C-DA9BDB983506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B3E77E-8648-40C3-A6F8-F3E5ECB0DEA1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34BB8D-F62A-4924-AFBB-035315B563DB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834B1A-14A5-42E1-AC8D-E9D77573530F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CA0FE0-4756-41A4-889D-4981E31B3B0F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D3A075C-DBC7-4609-BF8D-BBC8998D256E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17DC15-7A1A-42CC-A555-9FEE34470421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716A33-124F-40B6-AD6E-37DAACC1B967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F80C9D-FF17-400F-8478-E8968A7C05CD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2F6150-C405-43F1-BD7D-A74E1E59032E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04A917A-90D8-42BF-B309-2B4FEE779BF0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9BDE21-F6FC-4F4C-B88C-14133CB360A6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894EFE5-BE65-4368-8735-1B7FDB0F0CA5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2DE7E3A-2545-4C70-9EDA-8B9FBEE8080F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8FF52B-C678-4424-9187-689551A532A4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9744C7-0D95-452C-9E39-48EE164B4046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026C8AA-6AD7-46A8-A2BC-BA69B3D89BA6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E93D49-C50D-4ABB-B961-809D8404AFA6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265246-1816-4BB0-AC12-D656BFA215BE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E8BD49-3AFC-465A-8DBD-110B94ED2D3F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60BD0E8-6718-4993-ADA0-23C89D868BE6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8A857E4-36D0-4959-BD22-0B38C0B63F7B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CC528-E9AE-4EF3-9176-E9A84B77B893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92D42C-451C-49EE-BC76-754A40DD611E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D919A4F-D5C1-4338-8AAA-C4FBBD29B7B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116E925-501D-41D0-A2D9-04FB4D4B0C03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B06304-2929-4E14-9CCE-8DBCF825D8BC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3EE4207-10EA-4EA6-9B7F-61F4641A821D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53ED1C9-FB12-426F-A6A4-87D5F08B1B07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99A32C8-5A2B-48B7-A7A3-DDD0619C1245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DA9421-9CF9-451F-A955-1C351A0DEAEC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F648B-DD91-4EFB-86F7-CEC79191AD53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E5D26B-AC7A-486C-A65B-4096C428FF54}"/>
              </a:ext>
            </a:extLst>
          </p:cNvPr>
          <p:cNvSpPr/>
          <p:nvPr/>
        </p:nvSpPr>
        <p:spPr>
          <a:xfrm>
            <a:off x="3499694" y="6093297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060B693-19C4-45F7-BD81-2B1585CC80DA}"/>
              </a:ext>
            </a:extLst>
          </p:cNvPr>
          <p:cNvSpPr/>
          <p:nvPr/>
        </p:nvSpPr>
        <p:spPr>
          <a:xfrm>
            <a:off x="5118894" y="6078760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129" name="副標題 2">
            <a:extLst>
              <a:ext uri="{FF2B5EF4-FFF2-40B4-BE49-F238E27FC236}">
                <a16:creationId xmlns:a16="http://schemas.microsoft.com/office/drawing/2014/main" id="{29B22582-2AA3-490B-B7F9-06350B9726F2}"/>
              </a:ext>
            </a:extLst>
          </p:cNvPr>
          <p:cNvSpPr txBox="1">
            <a:spLocks/>
          </p:cNvSpPr>
          <p:nvPr/>
        </p:nvSpPr>
        <p:spPr>
          <a:xfrm>
            <a:off x="3140083" y="2860545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</a:t>
            </a:r>
            <a:r>
              <a:rPr lang="en-US" altLang="zh-TW" sz="12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200" b="1" dirty="0">
                <a:solidFill>
                  <a:schemeClr val="tx1"/>
                </a:solidFill>
              </a:rPr>
              <a:t>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--rollback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5197468-E33D-4167-AF25-188833C7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5691A8D2-26BC-49EB-BF5E-7FD148004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5" y="2817750"/>
            <a:ext cx="339514" cy="323218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BB00F5CA-9C45-4FB4-A564-4E552ADC6A55}"/>
              </a:ext>
            </a:extLst>
          </p:cNvPr>
          <p:cNvSpPr/>
          <p:nvPr/>
        </p:nvSpPr>
        <p:spPr>
          <a:xfrm>
            <a:off x="43925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3E93903-AD74-4118-9656-43A27E32121A}"/>
              </a:ext>
            </a:extLst>
          </p:cNvPr>
          <p:cNvSpPr/>
          <p:nvPr/>
        </p:nvSpPr>
        <p:spPr>
          <a:xfrm>
            <a:off x="43925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154B44-E991-4C0F-AAB0-0E14CFB79DC4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C91DDDF-4B8D-462D-AF7C-0B96643ACFC2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E6F518E-F2E4-4ACD-99B4-3A3BD44E2C8B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4575EA4-473B-42CB-94A0-4CDE5842ADDF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4CE93E2-38A7-4423-946E-23EF35FD2BEB}"/>
              </a:ext>
            </a:extLst>
          </p:cNvPr>
          <p:cNvSpPr/>
          <p:nvPr/>
        </p:nvSpPr>
        <p:spPr>
          <a:xfrm>
            <a:off x="3159968" y="4381605"/>
            <a:ext cx="482785" cy="3902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E5C3EC3-2D40-4B81-95CE-929BB6069BEC}"/>
              </a:ext>
            </a:extLst>
          </p:cNvPr>
          <p:cNvSpPr/>
          <p:nvPr/>
        </p:nvSpPr>
        <p:spPr>
          <a:xfrm>
            <a:off x="6126971" y="4436508"/>
            <a:ext cx="826056" cy="447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4373B12-4C2D-47C3-990A-E555D7B4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1" y="4828737"/>
            <a:ext cx="646534" cy="377648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285A98B-8ED6-4765-A824-F5AEDB7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6" y="4796781"/>
            <a:ext cx="646534" cy="37764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0F6F0732-C8CB-4760-9DB3-8F1C6136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04" y="4836200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62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What is difference of Docker and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Kubernetes use Docker to host the application in the form of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3" name="副標題 2">
            <a:extLst>
              <a:ext uri="{FF2B5EF4-FFF2-40B4-BE49-F238E27FC236}">
                <a16:creationId xmlns:a16="http://schemas.microsoft.com/office/drawing/2014/main" id="{C49FAEE1-0497-45C6-812B-362D3432DF85}"/>
              </a:ext>
            </a:extLst>
          </p:cNvPr>
          <p:cNvSpPr txBox="1">
            <a:spLocks/>
          </p:cNvSpPr>
          <p:nvPr/>
        </p:nvSpPr>
        <p:spPr>
          <a:xfrm>
            <a:off x="539552" y="2884117"/>
            <a:ext cx="1982186" cy="207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>
                <a:solidFill>
                  <a:schemeClr val="tx1"/>
                </a:solidFill>
              </a:rPr>
              <a:t>&gt; docker run my-web-server</a:t>
            </a:r>
            <a:endParaRPr lang="en-US" altLang="zh-TW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37AE29-203D-4495-9CE0-A93DCC7FB625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02C2A9A-5A0E-4900-970F-61982D8C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426424E-AFA8-448D-B7FA-8B85AB6D5709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367CA6-AC52-448A-80C7-88D0AFD35CA4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984C96-A83E-44C7-9B48-6D740A949BB1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83F8BE-5EFA-4483-975A-7F5DD96A791A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CFF024-28F2-46F0-8484-B1D168567FBE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5A5E3-3488-4A2E-850D-82A242D547E9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C63060C-115D-4E2E-BC46-FFEDABAB2B6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DDA481-ED52-416F-9F02-6494CD8A6DD2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3E5176-07E6-44D2-AD36-F5D757B84E2B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D23047-B045-461B-A14D-FA9466C834DE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810AD4-CD54-4A59-881B-8A23058AC436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C20BD53-ECE7-48C1-8CF5-F456D9552FC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74CF9E-B2F0-4001-8D22-48D7BB265CB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D8E00D-59A8-4533-9296-E2E68369684A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96FAFA-D1F9-4BE8-A135-AD62A08965A9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5BAE5A-880C-47E6-80BE-44DD60464CAA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D905C4-8AFE-456B-8416-456058CDEAA0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423147-756E-405D-95B4-DC7BD9628A0B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C71C2D-1A18-494F-B312-4E4BBEDC28D8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731E5F-E377-4990-B751-79AF6BA7194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F82C39-10C0-4A30-8A47-868EC3946E38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5A00601-6381-4E86-86CA-0D5A45E95D57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D372BD0-BDAF-406A-98B3-C0F13D8BE231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E596AD0-AA56-4C8B-AB9D-A7FFF8FCC6B1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4D77AEB-CC68-4406-89F6-1D5870715A96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21941D-FA2F-402B-8ED7-CBADDB5CE945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829709-30CA-46A8-843A-F5318CD5A8FF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4ACECE8-99F9-4E56-9110-80AF85D2140C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1CA93F3-D7FE-4C27-8C3E-7CCD1F850289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0B8BA29-5AE8-4DF7-B394-453634A074E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1CF0A7B-8DAF-431E-9134-1560A299F56D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7F78988-792A-408D-875A-3590896980E0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9F98B2B-8F27-4C33-8FF4-A78FA19A9407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FEFA55-2E5B-42AB-B2DC-949EBBBB0B96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DA5E223-A3DA-4481-B3FE-1CAEE75B3A97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916C9C9-C6ED-4759-BAC1-6C0B66435599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6907BBF-8994-433A-AA11-578F015075AB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01E2E4-EC8E-454D-B7A7-5E736FEDE977}"/>
              </a:ext>
            </a:extLst>
          </p:cNvPr>
          <p:cNvSpPr/>
          <p:nvPr/>
        </p:nvSpPr>
        <p:spPr>
          <a:xfrm>
            <a:off x="5479691" y="6082302"/>
            <a:ext cx="1293230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E9BA4DC-4A3A-4B5E-9A6D-9618CF9CC70B}"/>
              </a:ext>
            </a:extLst>
          </p:cNvPr>
          <p:cNvSpPr/>
          <p:nvPr/>
        </p:nvSpPr>
        <p:spPr>
          <a:xfrm>
            <a:off x="6836520" y="6078760"/>
            <a:ext cx="1551904" cy="335790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160" name="副標題 2">
            <a:extLst>
              <a:ext uri="{FF2B5EF4-FFF2-40B4-BE49-F238E27FC236}">
                <a16:creationId xmlns:a16="http://schemas.microsoft.com/office/drawing/2014/main" id="{C3BEB5CA-BCB8-4FFE-AD69-DBD7550F9D26}"/>
              </a:ext>
            </a:extLst>
          </p:cNvPr>
          <p:cNvSpPr txBox="1">
            <a:spLocks/>
          </p:cNvSpPr>
          <p:nvPr/>
        </p:nvSpPr>
        <p:spPr>
          <a:xfrm>
            <a:off x="3140083" y="2860545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</a:t>
            </a:r>
            <a:r>
              <a:rPr lang="en-US" altLang="zh-TW" sz="12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200" b="1" dirty="0">
                <a:solidFill>
                  <a:schemeClr val="tx1"/>
                </a:solidFill>
              </a:rPr>
              <a:t>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--rollback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AB4481F4-6847-499A-84B8-075A1074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DCA6B2-F3FA-48E5-AF1A-64FA5708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5" y="2817750"/>
            <a:ext cx="339514" cy="323218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0C244B95-D349-42E7-8C20-6A1C0389FAE1}"/>
              </a:ext>
            </a:extLst>
          </p:cNvPr>
          <p:cNvSpPr/>
          <p:nvPr/>
        </p:nvSpPr>
        <p:spPr>
          <a:xfrm>
            <a:off x="43925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10F77A4-312E-4708-88AB-5F6194B674B4}"/>
              </a:ext>
            </a:extLst>
          </p:cNvPr>
          <p:cNvSpPr/>
          <p:nvPr/>
        </p:nvSpPr>
        <p:spPr>
          <a:xfrm>
            <a:off x="43925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E91FAD8-AB03-467D-9ED5-9D91A6696469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60CDC26-E4E8-4CBC-BE26-FBD77A613BAB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8A4AD9-F521-449D-A639-E0087037F55A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0B893-6B86-4EFF-B67A-1247584FFF57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FAE492C-BE6E-414D-A1E5-16660CA8CF78}"/>
              </a:ext>
            </a:extLst>
          </p:cNvPr>
          <p:cNvSpPr/>
          <p:nvPr/>
        </p:nvSpPr>
        <p:spPr>
          <a:xfrm>
            <a:off x="3159968" y="4381605"/>
            <a:ext cx="482785" cy="3902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C7B975E-B0DE-4A30-BF87-12E354838456}"/>
              </a:ext>
            </a:extLst>
          </p:cNvPr>
          <p:cNvSpPr/>
          <p:nvPr/>
        </p:nvSpPr>
        <p:spPr>
          <a:xfrm>
            <a:off x="6126971" y="4436508"/>
            <a:ext cx="826056" cy="447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D74BDD-518C-4997-9FB7-F2FF9BE9DAB8}"/>
              </a:ext>
            </a:extLst>
          </p:cNvPr>
          <p:cNvSpPr/>
          <p:nvPr/>
        </p:nvSpPr>
        <p:spPr>
          <a:xfrm>
            <a:off x="3787054" y="6116879"/>
            <a:ext cx="748114" cy="33579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Security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86885C-E4B6-4680-8D23-82263185A89E}"/>
              </a:ext>
            </a:extLst>
          </p:cNvPr>
          <p:cNvSpPr/>
          <p:nvPr/>
        </p:nvSpPr>
        <p:spPr>
          <a:xfrm>
            <a:off x="4615049" y="6101217"/>
            <a:ext cx="741897" cy="335790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Network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11E0203-DC32-4B48-A577-01FBDB2418B6}"/>
              </a:ext>
            </a:extLst>
          </p:cNvPr>
          <p:cNvSpPr/>
          <p:nvPr/>
        </p:nvSpPr>
        <p:spPr>
          <a:xfrm>
            <a:off x="2933896" y="6128184"/>
            <a:ext cx="748114" cy="3357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Storage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DAA7ADC6-FBC0-468F-A7B9-3191505B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1" y="4828737"/>
            <a:ext cx="646534" cy="37764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5CA49948-E670-4F5B-BB36-536ACE1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6" y="4796781"/>
            <a:ext cx="646534" cy="37764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54775D5-4498-4F97-9220-6C847F4E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04" y="4836200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056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supports a variety of authentication and authorization mechanism.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All major cloud service provider have native support for Kubernetes.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3" name="副標題 2">
            <a:extLst>
              <a:ext uri="{FF2B5EF4-FFF2-40B4-BE49-F238E27FC236}">
                <a16:creationId xmlns:a16="http://schemas.microsoft.com/office/drawing/2014/main" id="{C49FAEE1-0497-45C6-812B-362D3432DF85}"/>
              </a:ext>
            </a:extLst>
          </p:cNvPr>
          <p:cNvSpPr txBox="1">
            <a:spLocks/>
          </p:cNvSpPr>
          <p:nvPr/>
        </p:nvSpPr>
        <p:spPr>
          <a:xfrm>
            <a:off x="539552" y="2884117"/>
            <a:ext cx="1982186" cy="207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>
                <a:solidFill>
                  <a:schemeClr val="tx1"/>
                </a:solidFill>
              </a:rPr>
              <a:t>&gt; docker run my-web-server</a:t>
            </a:r>
            <a:endParaRPr lang="en-US" altLang="zh-TW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37AE29-203D-4495-9CE0-A93DCC7FB625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02C2A9A-5A0E-4900-970F-61982D8C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426424E-AFA8-448D-B7FA-8B85AB6D5709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367CA6-AC52-448A-80C7-88D0AFD35CA4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984C96-A83E-44C7-9B48-6D740A949BB1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83F8BE-5EFA-4483-975A-7F5DD96A791A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CFF024-28F2-46F0-8484-B1D168567FBE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5A5E3-3488-4A2E-850D-82A242D547E9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C63060C-115D-4E2E-BC46-FFEDABAB2B6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DDA481-ED52-416F-9F02-6494CD8A6DD2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3E5176-07E6-44D2-AD36-F5D757B84E2B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D23047-B045-461B-A14D-FA9466C834DE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810AD4-CD54-4A59-881B-8A23058AC436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C20BD53-ECE7-48C1-8CF5-F456D9552FC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74CF9E-B2F0-4001-8D22-48D7BB265CB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D8E00D-59A8-4533-9296-E2E68369684A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96FAFA-D1F9-4BE8-A135-AD62A08965A9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5BAE5A-880C-47E6-80BE-44DD60464CAA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D905C4-8AFE-456B-8416-456058CDEAA0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423147-756E-405D-95B4-DC7BD9628A0B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C71C2D-1A18-494F-B312-4E4BBEDC28D8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731E5F-E377-4990-B751-79AF6BA7194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F82C39-10C0-4A30-8A47-868EC3946E38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5A00601-6381-4E86-86CA-0D5A45E95D57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D372BD0-BDAF-406A-98B3-C0F13D8BE231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E596AD0-AA56-4C8B-AB9D-A7FFF8FCC6B1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4D77AEB-CC68-4406-89F6-1D5870715A96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21941D-FA2F-402B-8ED7-CBADDB5CE945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829709-30CA-46A8-843A-F5318CD5A8FF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4ACECE8-99F9-4E56-9110-80AF85D2140C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1CA93F3-D7FE-4C27-8C3E-7CCD1F850289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0B8BA29-5AE8-4DF7-B394-453634A074E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1CF0A7B-8DAF-431E-9134-1560A299F56D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7F78988-792A-408D-875A-3590896980E0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9F98B2B-8F27-4C33-8FF4-A78FA19A9407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FEFA55-2E5B-42AB-B2DC-949EBBBB0B96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DA5E223-A3DA-4481-B3FE-1CAEE75B3A97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916C9C9-C6ED-4759-BAC1-6C0B66435599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6907BBF-8994-433A-AA11-578F015075AB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01E2E4-EC8E-454D-B7A7-5E736FEDE977}"/>
              </a:ext>
            </a:extLst>
          </p:cNvPr>
          <p:cNvSpPr/>
          <p:nvPr/>
        </p:nvSpPr>
        <p:spPr>
          <a:xfrm>
            <a:off x="5479691" y="6082302"/>
            <a:ext cx="1293230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E9BA4DC-4A3A-4B5E-9A6D-9618CF9CC70B}"/>
              </a:ext>
            </a:extLst>
          </p:cNvPr>
          <p:cNvSpPr/>
          <p:nvPr/>
        </p:nvSpPr>
        <p:spPr>
          <a:xfrm>
            <a:off x="6836520" y="6078760"/>
            <a:ext cx="1551904" cy="335790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</a:t>
            </a:r>
            <a:r>
              <a:rPr lang="en-US" sz="1200" b="1" dirty="0" err="1"/>
              <a:t>AutoScalers</a:t>
            </a:r>
            <a:endParaRPr lang="en-US" sz="1200" b="1" dirty="0"/>
          </a:p>
        </p:txBody>
      </p:sp>
      <p:sp>
        <p:nvSpPr>
          <p:cNvPr id="160" name="副標題 2">
            <a:extLst>
              <a:ext uri="{FF2B5EF4-FFF2-40B4-BE49-F238E27FC236}">
                <a16:creationId xmlns:a16="http://schemas.microsoft.com/office/drawing/2014/main" id="{C3BEB5CA-BCB8-4FFE-AD69-DBD7550F9D26}"/>
              </a:ext>
            </a:extLst>
          </p:cNvPr>
          <p:cNvSpPr txBox="1">
            <a:spLocks/>
          </p:cNvSpPr>
          <p:nvPr/>
        </p:nvSpPr>
        <p:spPr>
          <a:xfrm>
            <a:off x="3140083" y="2860545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</a:t>
            </a:r>
            <a:r>
              <a:rPr lang="en-US" altLang="zh-TW" sz="12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200" b="1" dirty="0">
                <a:solidFill>
                  <a:schemeClr val="tx1"/>
                </a:solidFill>
              </a:rPr>
              <a:t>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--rollback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AB4481F4-6847-499A-84B8-075A1074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DCA6B2-F3FA-48E5-AF1A-64FA5708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5" y="2817750"/>
            <a:ext cx="339514" cy="323218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0C244B95-D349-42E7-8C20-6A1C0389FAE1}"/>
              </a:ext>
            </a:extLst>
          </p:cNvPr>
          <p:cNvSpPr/>
          <p:nvPr/>
        </p:nvSpPr>
        <p:spPr>
          <a:xfrm>
            <a:off x="43925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10F77A4-312E-4708-88AB-5F6194B674B4}"/>
              </a:ext>
            </a:extLst>
          </p:cNvPr>
          <p:cNvSpPr/>
          <p:nvPr/>
        </p:nvSpPr>
        <p:spPr>
          <a:xfrm>
            <a:off x="43925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E91FAD8-AB03-467D-9ED5-9D91A6696469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60CDC26-E4E8-4CBC-BE26-FBD77A613BAB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8A4AD9-F521-449D-A639-E0087037F55A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0B893-6B86-4EFF-B67A-1247584FFF57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FAE492C-BE6E-414D-A1E5-16660CA8CF78}"/>
              </a:ext>
            </a:extLst>
          </p:cNvPr>
          <p:cNvSpPr/>
          <p:nvPr/>
        </p:nvSpPr>
        <p:spPr>
          <a:xfrm>
            <a:off x="3159968" y="4381605"/>
            <a:ext cx="482785" cy="3902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C7B975E-B0DE-4A30-BF87-12E354838456}"/>
              </a:ext>
            </a:extLst>
          </p:cNvPr>
          <p:cNvSpPr/>
          <p:nvPr/>
        </p:nvSpPr>
        <p:spPr>
          <a:xfrm>
            <a:off x="6126971" y="4436508"/>
            <a:ext cx="826056" cy="447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D74BDD-518C-4997-9FB7-F2FF9BE9DAB8}"/>
              </a:ext>
            </a:extLst>
          </p:cNvPr>
          <p:cNvSpPr/>
          <p:nvPr/>
        </p:nvSpPr>
        <p:spPr>
          <a:xfrm>
            <a:off x="3787054" y="6116879"/>
            <a:ext cx="748114" cy="33579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Security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86885C-E4B6-4680-8D23-82263185A89E}"/>
              </a:ext>
            </a:extLst>
          </p:cNvPr>
          <p:cNvSpPr/>
          <p:nvPr/>
        </p:nvSpPr>
        <p:spPr>
          <a:xfrm>
            <a:off x="4615049" y="6101217"/>
            <a:ext cx="741897" cy="335790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Network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11E0203-DC32-4B48-A577-01FBDB2418B6}"/>
              </a:ext>
            </a:extLst>
          </p:cNvPr>
          <p:cNvSpPr/>
          <p:nvPr/>
        </p:nvSpPr>
        <p:spPr>
          <a:xfrm>
            <a:off x="2933896" y="6128184"/>
            <a:ext cx="748114" cy="3357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Storage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DAA7ADC6-FBC0-468F-A7B9-3191505B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1" y="4828737"/>
            <a:ext cx="646534" cy="37764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5CA49948-E670-4F5B-BB36-536ACE1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6" y="4796781"/>
            <a:ext cx="646534" cy="37764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54775D5-4498-4F97-9220-6C847F4E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04" y="4836200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5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Kubernetes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8352928" cy="23402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cluster consists of a set of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Let start with a node. A node is a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software are installed on a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Kubernetes software are a set of tools.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 Node is a worker machine and that is where the containers will be launched by Kubernetes.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3923928" y="388602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22" y="5758231"/>
            <a:ext cx="344454" cy="32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F53A9-5347-4D73-AB6D-B561EB6B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457" y="4052209"/>
            <a:ext cx="477117" cy="553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5AED6-0D52-4FDC-A0BD-6E271BEF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63" y="4052209"/>
            <a:ext cx="477117" cy="5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352928" cy="11679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 cluster is a set of nodes grouped together even if one node fails, you have your application still accessible from the other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2207003" y="308403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97" y="4956243"/>
            <a:ext cx="344454" cy="3279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4223227" y="3023053"/>
            <a:ext cx="1584176" cy="2279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21" y="4895260"/>
            <a:ext cx="344454" cy="32792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6156176" y="3010810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70" y="4883017"/>
            <a:ext cx="344454" cy="32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532" y="3305183"/>
            <a:ext cx="477117" cy="553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45" y="3150686"/>
            <a:ext cx="477117" cy="5538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56" y="3138936"/>
            <a:ext cx="477117" cy="553894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1835696" y="2807030"/>
            <a:ext cx="6347971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608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run a single instance of application with a simple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</a:t>
            </a:r>
            <a:r>
              <a:rPr lang="en-US" altLang="zh-TW" sz="1800" b="1" dirty="0" err="1">
                <a:solidFill>
                  <a:schemeClr val="tx1"/>
                </a:solidFill>
              </a:rPr>
              <a:t>nodejs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number of users increase and that instance is no loner to handle to load?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deploy additional instance of your application by running the multiple 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</a:t>
            </a:r>
            <a:r>
              <a:rPr lang="en-US" altLang="zh-TW" sz="1800" b="1" dirty="0" err="1">
                <a:solidFill>
                  <a:schemeClr val="tx1"/>
                </a:solidFill>
              </a:rPr>
              <a:t>nodejs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</a:t>
            </a:r>
            <a:r>
              <a:rPr lang="en-US" altLang="zh-TW" sz="1800" b="1" dirty="0" err="1">
                <a:solidFill>
                  <a:schemeClr val="tx1"/>
                </a:solidFill>
              </a:rPr>
              <a:t>nodejs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have to close watch on the load and performance of your application and deploy additional instances.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 only that, you have to watch the health of these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the container is failed, you should able to detect that and run the docker run command again to deploy another instance of that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352928" cy="1977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have a cluster but who is responsible for managing this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Where is the information about the members of the cluster stored.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are the nodes monitored?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a node fails, how do you move the workload of the failed nodes to anther worker node?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1774955" y="3949255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49" y="5821462"/>
            <a:ext cx="344454" cy="3279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3791179" y="388827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773" y="5760479"/>
            <a:ext cx="344454" cy="32792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5796136" y="387602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30" y="5748236"/>
            <a:ext cx="344454" cy="32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84" y="4170402"/>
            <a:ext cx="477117" cy="553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05" y="4015905"/>
            <a:ext cx="477117" cy="5538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708" y="4004155"/>
            <a:ext cx="477117" cy="553894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1560061" y="3678007"/>
            <a:ext cx="6059939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352928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That is the master comes 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master is a node with Kubernetes control plane components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master watches over the nodes in the cluster and is responsible for the actual orchestration of containers on the worker nodes.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3563888" y="388602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82" y="5758231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5292080" y="388827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674" y="5760479"/>
            <a:ext cx="344454" cy="3279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7020272" y="387602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66" y="5748236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17" y="4107171"/>
            <a:ext cx="477117" cy="5538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41" y="4015905"/>
            <a:ext cx="477117" cy="5538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09" y="4004155"/>
            <a:ext cx="477117" cy="553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611560" y="3678007"/>
            <a:ext cx="8198567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C12E5-1727-4133-B298-F155494105AA}"/>
              </a:ext>
            </a:extLst>
          </p:cNvPr>
          <p:cNvSpPr/>
          <p:nvPr/>
        </p:nvSpPr>
        <p:spPr>
          <a:xfrm>
            <a:off x="1006624" y="381569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C30CD2-BF3B-4C7C-9B44-6E31F791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18" y="5687906"/>
            <a:ext cx="344454" cy="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5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the install the Kubernetes on the system, you are actually installing the following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An API Server, an </a:t>
            </a:r>
            <a:r>
              <a:rPr lang="en-US" altLang="zh-TW" sz="1800" b="1" dirty="0" err="1">
                <a:solidFill>
                  <a:schemeClr val="tx1"/>
                </a:solidFill>
              </a:rPr>
              <a:t>etcd</a:t>
            </a:r>
            <a:r>
              <a:rPr lang="en-US" altLang="zh-TW" sz="1800" b="1" dirty="0">
                <a:solidFill>
                  <a:schemeClr val="tx1"/>
                </a:solidFill>
              </a:rPr>
              <a:t> server, a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kubelet</a:t>
            </a:r>
            <a:r>
              <a:rPr lang="en-US" altLang="zh-TW" sz="1800" b="1" dirty="0">
                <a:solidFill>
                  <a:schemeClr val="tx1"/>
                </a:solidFill>
              </a:rPr>
              <a:t>, container runtime engine like docker, a bunch of controller, and the scheduler.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API server acts as the front end for Kubernetes, the user management devices command line interfaces all talk to API server, interact with the Kubernetes cluster.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32188C-BF69-4238-9D3B-C08B05887F23}"/>
              </a:ext>
            </a:extLst>
          </p:cNvPr>
          <p:cNvSpPr/>
          <p:nvPr/>
        </p:nvSpPr>
        <p:spPr>
          <a:xfrm>
            <a:off x="2422590" y="4831778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F3271-E4BA-428D-AFE7-FE597EA3D88E}"/>
              </a:ext>
            </a:extLst>
          </p:cNvPr>
          <p:cNvSpPr/>
          <p:nvPr/>
        </p:nvSpPr>
        <p:spPr>
          <a:xfrm>
            <a:off x="2441340" y="5592897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855BE2-6A01-4AF5-AEBC-570CC9E459BE}"/>
              </a:ext>
            </a:extLst>
          </p:cNvPr>
          <p:cNvSpPr/>
          <p:nvPr/>
        </p:nvSpPr>
        <p:spPr>
          <a:xfrm>
            <a:off x="5472578" y="5520533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715FD9-03D9-43A8-A536-52FE3462D961}"/>
              </a:ext>
            </a:extLst>
          </p:cNvPr>
          <p:cNvSpPr/>
          <p:nvPr/>
        </p:nvSpPr>
        <p:spPr>
          <a:xfrm>
            <a:off x="5522884" y="4819553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205756-0653-4B01-B6C9-7D1C6A743B68}"/>
              </a:ext>
            </a:extLst>
          </p:cNvPr>
          <p:cNvSpPr/>
          <p:nvPr/>
        </p:nvSpPr>
        <p:spPr>
          <a:xfrm>
            <a:off x="3956959" y="5562743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AA01DA-1735-4ABC-909B-A80E2EEC9A74}"/>
              </a:ext>
            </a:extLst>
          </p:cNvPr>
          <p:cNvSpPr/>
          <p:nvPr/>
        </p:nvSpPr>
        <p:spPr>
          <a:xfrm>
            <a:off x="3932601" y="4831778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83502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835292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Next is </a:t>
            </a:r>
            <a:r>
              <a:rPr lang="en-US" altLang="zh-TW" sz="1800" b="1" dirty="0" err="1">
                <a:solidFill>
                  <a:schemeClr val="tx1"/>
                </a:solidFill>
              </a:rPr>
              <a:t>etcd</a:t>
            </a:r>
            <a:r>
              <a:rPr lang="en-US" altLang="zh-TW" sz="1800" b="1" dirty="0">
                <a:solidFill>
                  <a:schemeClr val="tx1"/>
                </a:solidFill>
              </a:rPr>
              <a:t> key value store.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etcd</a:t>
            </a:r>
            <a:r>
              <a:rPr lang="en-US" altLang="zh-TW" sz="1800" b="1" dirty="0">
                <a:solidFill>
                  <a:schemeClr val="tx1"/>
                </a:solidFill>
              </a:rPr>
              <a:t> is a distributed reliable key value stored by Kubernetes to store all data used to manage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Think this way, when you have multiple nodes and multiple masters in your cluster, let </a:t>
            </a:r>
            <a:r>
              <a:rPr lang="en-US" altLang="zh-TW" sz="1800" b="1" dirty="0" err="1">
                <a:solidFill>
                  <a:schemeClr val="tx1"/>
                </a:solidFill>
              </a:rPr>
              <a:t>etcd</a:t>
            </a:r>
            <a:r>
              <a:rPr lang="en-US" altLang="zh-TW" sz="1800" b="1" dirty="0">
                <a:solidFill>
                  <a:schemeClr val="tx1"/>
                </a:solidFill>
              </a:rPr>
              <a:t> stores all that information on all the nodes in the cluster in a distributed manner.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etcd</a:t>
            </a:r>
            <a:r>
              <a:rPr lang="en-US" altLang="zh-TW" sz="1800" b="1" dirty="0">
                <a:solidFill>
                  <a:schemeClr val="tx1"/>
                </a:solidFill>
              </a:rPr>
              <a:t> is responsible for implementing logs within the cluster to ensure there is no conflict between the masters.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2422590" y="4831778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2441340" y="5592897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5478526" y="5539035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5458617" y="4777661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3979261" y="5592897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3932601" y="4831778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305049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8352928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scheduler is responsible for distributing work for containers across multiple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scheduler looks for newly created containers assigns them to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2422590" y="4831778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2441340" y="5592897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5434063" y="5517232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5434063" y="4831778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3932601" y="5525515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3932601" y="4831778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12561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controller are the brain behind orchestration.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controller are responsible for noticing and responding when nodes containers or endpoint goes down.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controller makes decisions to bring up new containers in such cases.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2422590" y="4831778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2441340" y="5592897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5444640" y="5562673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5460046" y="4776804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3932601" y="5592897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3932601" y="4831778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9524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container runtime is underlying software that we used to run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our case, the container runtime happens to be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2291608" y="4438703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2310358" y="5199822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5313658" y="5169598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5329064" y="4383729"/>
            <a:ext cx="1224136" cy="5682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3801619" y="5199822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3801619" y="4438703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570403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kubelet</a:t>
            </a:r>
            <a:r>
              <a:rPr lang="en-US" altLang="zh-TW" sz="1800" b="1" dirty="0">
                <a:solidFill>
                  <a:schemeClr val="tx1"/>
                </a:solidFill>
              </a:rPr>
              <a:t> is the agent that runs on each node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agent is responsible for making sure that a containers are running on the nodes as expected.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2291608" y="4438703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2310358" y="5199822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5313658" y="5169598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5329064" y="4383729"/>
            <a:ext cx="1224136" cy="5682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3801619" y="5199822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3801619" y="4438703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750048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1401"/>
            <a:ext cx="8352928" cy="47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want to know about one of the command-line utilities known as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or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</a:t>
            </a:r>
            <a:r>
              <a:rPr lang="en-US" altLang="zh-TW" sz="1800" b="1" dirty="0">
                <a:solidFill>
                  <a:schemeClr val="tx1"/>
                </a:solidFill>
              </a:rPr>
              <a:t>-control tool.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tool is the Kubernetes CLI which is used to deploy and manage application on a Kubernetes cluster to get cluster related information,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statis</a:t>
            </a:r>
            <a:r>
              <a:rPr lang="en-US" altLang="zh-TW" sz="1800" b="1" dirty="0">
                <a:solidFill>
                  <a:schemeClr val="tx1"/>
                </a:solidFill>
              </a:rPr>
              <a:t> with the node in the cluster and many other things.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kubctl</a:t>
            </a:r>
            <a:r>
              <a:rPr lang="en-US" altLang="zh-TW" sz="1800" b="1" dirty="0">
                <a:solidFill>
                  <a:schemeClr val="tx1"/>
                </a:solidFill>
              </a:rPr>
              <a:t> run hello-</a:t>
            </a:r>
            <a:r>
              <a:rPr lang="en-US" altLang="zh-TW" sz="1800" b="1" dirty="0" err="1">
                <a:solidFill>
                  <a:schemeClr val="tx1"/>
                </a:solidFill>
              </a:rPr>
              <a:t>minikube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Is used to deploy an application on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cluster-info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Is used to view information about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get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Is used to list all the nodes in the 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2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1401"/>
            <a:ext cx="8352928" cy="1387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 run hundreds of instances of your application across hundreds of node, all we need a single Kubernetes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kuberctl</a:t>
            </a:r>
            <a:r>
              <a:rPr lang="en-US" altLang="zh-TW" sz="1800" b="1" dirty="0">
                <a:solidFill>
                  <a:schemeClr val="tx1"/>
                </a:solidFill>
              </a:rPr>
              <a:t> </a:t>
            </a:r>
            <a:r>
              <a:rPr lang="en-US" altLang="zh-TW" sz="1800" b="1">
                <a:solidFill>
                  <a:schemeClr val="tx1"/>
                </a:solidFill>
              </a:rPr>
              <a:t>run my-web-app --image</a:t>
            </a:r>
            <a:r>
              <a:rPr lang="en-US" altLang="zh-TW" sz="1800" b="1" dirty="0">
                <a:solidFill>
                  <a:schemeClr val="tx1"/>
                </a:solidFill>
              </a:rPr>
              <a:t>=</a:t>
            </a:r>
            <a:r>
              <a:rPr lang="en-US" altLang="zh-TW" sz="1800" b="1">
                <a:solidFill>
                  <a:schemeClr val="tx1"/>
                </a:solidFill>
              </a:rPr>
              <a:t>my-web-app -</a:t>
            </a:r>
            <a:r>
              <a:rPr lang="en-US" altLang="zh-TW" sz="1800" b="1" dirty="0">
                <a:solidFill>
                  <a:schemeClr val="tx1"/>
                </a:solidFill>
              </a:rPr>
              <a:t>-</a:t>
            </a:r>
            <a:r>
              <a:rPr lang="en-US" altLang="zh-TW" sz="1800" b="1">
                <a:solidFill>
                  <a:schemeClr val="tx1"/>
                </a:solidFill>
              </a:rPr>
              <a:t>replicas</a:t>
            </a:r>
            <a:r>
              <a:rPr lang="en-US" altLang="zh-TW" sz="1800" b="1" dirty="0">
                <a:solidFill>
                  <a:schemeClr val="tx1"/>
                </a:solidFill>
              </a:rPr>
              <a:t>=100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0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about the health of the docker host itself?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if the host crashes and is inaccessible?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container hosted on that host become inaccessible too.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do you do in order to solve these issues?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need a dedicated engineer who can sit and monitor the state performance and health of the containers and take necessary action to remediate the situation.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have large applications deployed with tens of thousands of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That is not a practical approach.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Even you build your own script and that will help you to tackle these issues to some extent.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754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orchestration </a:t>
            </a:r>
            <a:r>
              <a:rPr lang="en-US" altLang="zh-TW" sz="1800" dirty="0">
                <a:solidFill>
                  <a:schemeClr val="tx1"/>
                </a:solidFill>
              </a:rPr>
              <a:t>is just a solution for the health of containers host. It consists a set of tools and scripts that can help host containers in a production environment. Typically, the container orchestration solution consists of multiple docker hosts that can host containers.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&gt; docker service create --replicas=100 </a:t>
            </a:r>
            <a:r>
              <a:rPr lang="en-US" altLang="zh-TW" sz="1800" b="1" dirty="0" err="1">
                <a:solidFill>
                  <a:srgbClr val="C00000"/>
                </a:solidFill>
              </a:rPr>
              <a:t>nodejs</a:t>
            </a:r>
            <a:endParaRPr lang="en-US" altLang="zh-TW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That way, if one fails, the application is still accessible though the others.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Container orchestration solution easily allows you to </a:t>
            </a:r>
            <a:r>
              <a:rPr lang="en-US" altLang="zh-TW" sz="1800" b="1" dirty="0">
                <a:solidFill>
                  <a:srgbClr val="C00000"/>
                </a:solidFill>
              </a:rPr>
              <a:t>deploy hundreds of thousands of instances </a:t>
            </a:r>
            <a:r>
              <a:rPr lang="en-US" altLang="zh-TW" sz="1800" dirty="0">
                <a:solidFill>
                  <a:schemeClr val="tx1"/>
                </a:solidFill>
              </a:rPr>
              <a:t>of your application with single commands.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3C450-D955-46BF-B2F7-D8823CD1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621398"/>
            <a:ext cx="2038350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885DA-2EE8-41EE-81BF-1618EFEA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61" y="4612562"/>
            <a:ext cx="2038350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DA3C5-CF65-43BA-BC27-896C5EB8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54" y="4619334"/>
            <a:ext cx="2038350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08B3E8-6869-4EDE-8EAE-DB884EDD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990" y="4619334"/>
            <a:ext cx="20383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960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&gt; docker service create --replicas=100 </a:t>
            </a:r>
            <a:r>
              <a:rPr lang="en-US" altLang="zh-TW" sz="1800" b="1" dirty="0" err="1">
                <a:solidFill>
                  <a:srgbClr val="C00000"/>
                </a:solidFill>
              </a:rPr>
              <a:t>nodejs</a:t>
            </a:r>
            <a:endParaRPr lang="en-US" altLang="zh-TW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command is for docker swarm.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Some orchestration solutions can help you automatically scale up the number of instances when users increase and scale down the number of instances when the demand decreases.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Some solution can even help you in automatically adding additional hosts to support the user load and not just clustering and scaling.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container orchestration solutions also provide for advanced networking between these containers across different hosts as well as load balancing user requests across different host.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They also provide support for sharing storage between host as well as support for configuration management and security within the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80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multiple container orchestration available today.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39587-DE5B-4428-9613-8858304A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08" y="2060848"/>
            <a:ext cx="1145774" cy="9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AC3B72-6502-4380-B557-0546B6CD685F}"/>
              </a:ext>
            </a:extLst>
          </p:cNvPr>
          <p:cNvSpPr/>
          <p:nvPr/>
        </p:nvSpPr>
        <p:spPr>
          <a:xfrm>
            <a:off x="827584" y="3055931"/>
            <a:ext cx="1763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Swarm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E7149-A3F0-41AE-A439-397BDC82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165" y="2060848"/>
            <a:ext cx="992526" cy="9448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1BBC74-B569-48AD-97A0-24F72DD5C202}"/>
              </a:ext>
            </a:extLst>
          </p:cNvPr>
          <p:cNvSpPr/>
          <p:nvPr/>
        </p:nvSpPr>
        <p:spPr>
          <a:xfrm>
            <a:off x="3131840" y="3049652"/>
            <a:ext cx="1403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C9D80-048E-48E5-AD33-3EC2F99BE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51" y="2238589"/>
            <a:ext cx="1536494" cy="7032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A61D-FEA7-4A96-AD9E-583D9B6B79D7}"/>
              </a:ext>
            </a:extLst>
          </p:cNvPr>
          <p:cNvSpPr/>
          <p:nvPr/>
        </p:nvSpPr>
        <p:spPr>
          <a:xfrm>
            <a:off x="5296151" y="3041546"/>
            <a:ext cx="1763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MESOS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AF4656C9-67A1-467A-9AD2-BE9744627E7E}"/>
              </a:ext>
            </a:extLst>
          </p:cNvPr>
          <p:cNvSpPr txBox="1">
            <a:spLocks/>
          </p:cNvSpPr>
          <p:nvPr/>
        </p:nvSpPr>
        <p:spPr>
          <a:xfrm>
            <a:off x="358058" y="3633076"/>
            <a:ext cx="8352928" cy="26474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has Docker Swarm, Google has Kubernetes, and Apache has MESOS.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Swarm is really easy to setup and get started it. Docker Swarm lacks some of advanced auto scaling features required for complex production grade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MESOS, on the other hand, is quite difficult to setup and get started but support many advanced features.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is among the most popular of all, a little bit difficult to set up and get started up but provides a lot of options to customize deployment and support for many different vendors.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1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Docker vs.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464B6-285A-47DC-A931-156FD4C3C92F}"/>
              </a:ext>
            </a:extLst>
          </p:cNvPr>
          <p:cNvSpPr/>
          <p:nvPr/>
        </p:nvSpPr>
        <p:spPr>
          <a:xfrm>
            <a:off x="468741" y="3717031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is now support on all public cloud service providers, like GCP (Google Cloud Platform), Azure, and AWS.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Kubernetes project is one of the top ranked projects on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Docker, you are able to run a single instance of application using docker CLI. By running docker run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DF8381-17D7-424C-9148-07D77F7E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5187619"/>
            <a:ext cx="646534" cy="3776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327892-A2B2-4E84-8EC3-B0355FC604A5}"/>
              </a:ext>
            </a:extLst>
          </p:cNvPr>
          <p:cNvSpPr/>
          <p:nvPr/>
        </p:nvSpPr>
        <p:spPr>
          <a:xfrm>
            <a:off x="756774" y="5589241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A486B2-8323-4C25-82E3-6A025EE8BAA8}"/>
              </a:ext>
            </a:extLst>
          </p:cNvPr>
          <p:cNvSpPr/>
          <p:nvPr/>
        </p:nvSpPr>
        <p:spPr>
          <a:xfrm>
            <a:off x="1153375" y="390807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3209AC4F-F572-47EC-B4B4-D7B6BBB506B8}"/>
              </a:ext>
            </a:extLst>
          </p:cNvPr>
          <p:cNvSpPr txBox="1">
            <a:spLocks/>
          </p:cNvSpPr>
          <p:nvPr/>
        </p:nvSpPr>
        <p:spPr>
          <a:xfrm>
            <a:off x="2340951" y="3717941"/>
            <a:ext cx="6479522" cy="6471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Which is great. Running an application has never been so easy before.</a:t>
            </a:r>
          </a:p>
        </p:txBody>
      </p:sp>
    </p:spTree>
    <p:extLst>
      <p:ext uri="{BB962C8B-B14F-4D97-AF65-F5344CB8AC3E}">
        <p14:creationId xmlns:p14="http://schemas.microsoft.com/office/powerpoint/2010/main" val="395832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16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Kubernetes, using the Kubernetes CLI, known as </a:t>
            </a:r>
            <a:r>
              <a:rPr lang="en-US" altLang="zh-TW" sz="1800" dirty="0" err="1">
                <a:solidFill>
                  <a:schemeClr val="tx1"/>
                </a:solidFill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</a:rPr>
              <a:t>Kube</a:t>
            </a:r>
            <a:r>
              <a:rPr lang="en-US" altLang="zh-TW" sz="1800" dirty="0">
                <a:solidFill>
                  <a:schemeClr val="tx1"/>
                </a:solidFill>
              </a:rPr>
              <a:t>-Control), you can run a 1,000 instances of the same application with a single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kubectl</a:t>
            </a:r>
            <a:r>
              <a:rPr lang="en-US" altLang="zh-TW" sz="1800" b="1" dirty="0">
                <a:solidFill>
                  <a:schemeClr val="tx1"/>
                </a:solidFill>
              </a:rPr>
              <a:t> run --replica=1000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E6A8A-C58D-4B60-BA0F-001F4E0C4DFB}"/>
              </a:ext>
            </a:extLst>
          </p:cNvPr>
          <p:cNvSpPr/>
          <p:nvPr/>
        </p:nvSpPr>
        <p:spPr>
          <a:xfrm>
            <a:off x="468741" y="395803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90EB4-4E51-41EC-ADB8-C5D32299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5428620"/>
            <a:ext cx="646534" cy="3776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D365EA-6344-4390-B9A2-557995889030}"/>
              </a:ext>
            </a:extLst>
          </p:cNvPr>
          <p:cNvSpPr/>
          <p:nvPr/>
        </p:nvSpPr>
        <p:spPr>
          <a:xfrm>
            <a:off x="756774" y="5830242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A415E-801F-4765-95C6-4656AFD2FC28}"/>
              </a:ext>
            </a:extLst>
          </p:cNvPr>
          <p:cNvSpPr/>
          <p:nvPr/>
        </p:nvSpPr>
        <p:spPr>
          <a:xfrm>
            <a:off x="1153375" y="414907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FD36B-5C0A-4DE2-9B24-35B4D26B36B9}"/>
              </a:ext>
            </a:extLst>
          </p:cNvPr>
          <p:cNvSpPr/>
          <p:nvPr/>
        </p:nvSpPr>
        <p:spPr>
          <a:xfrm>
            <a:off x="2714712" y="388442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66EF-638F-4FA0-A16A-0A3BFC886F2A}"/>
              </a:ext>
            </a:extLst>
          </p:cNvPr>
          <p:cNvSpPr/>
          <p:nvPr/>
        </p:nvSpPr>
        <p:spPr>
          <a:xfrm>
            <a:off x="3002745" y="575663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CA55E6-9338-4DCF-AEA7-8C553C891D25}"/>
              </a:ext>
            </a:extLst>
          </p:cNvPr>
          <p:cNvSpPr/>
          <p:nvPr/>
        </p:nvSpPr>
        <p:spPr>
          <a:xfrm>
            <a:off x="2843808" y="407547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EB025-F7D7-4E88-8AC9-28E058FFA318}"/>
              </a:ext>
            </a:extLst>
          </p:cNvPr>
          <p:cNvSpPr/>
          <p:nvPr/>
        </p:nvSpPr>
        <p:spPr>
          <a:xfrm>
            <a:off x="2521738" y="3764062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6CDF9-EE82-4CCC-B72F-02D0671F400A}"/>
              </a:ext>
            </a:extLst>
          </p:cNvPr>
          <p:cNvSpPr/>
          <p:nvPr/>
        </p:nvSpPr>
        <p:spPr>
          <a:xfrm>
            <a:off x="4796929" y="6225047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FE6D7F-9320-41BD-9A6B-E18024C3DC56}"/>
              </a:ext>
            </a:extLst>
          </p:cNvPr>
          <p:cNvSpPr/>
          <p:nvPr/>
        </p:nvSpPr>
        <p:spPr>
          <a:xfrm>
            <a:off x="3131840" y="407707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7DB02D-5917-4571-91F3-F1E7EA97DAEF}"/>
              </a:ext>
            </a:extLst>
          </p:cNvPr>
          <p:cNvSpPr/>
          <p:nvPr/>
        </p:nvSpPr>
        <p:spPr>
          <a:xfrm>
            <a:off x="3827893" y="407686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AFB595-8FEE-4FBA-848E-13A0845A8BAC}"/>
              </a:ext>
            </a:extLst>
          </p:cNvPr>
          <p:cNvSpPr/>
          <p:nvPr/>
        </p:nvSpPr>
        <p:spPr>
          <a:xfrm>
            <a:off x="3326593" y="400506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BE99C7-9240-4A91-BDE6-BAB096A0CDBE}"/>
              </a:ext>
            </a:extLst>
          </p:cNvPr>
          <p:cNvSpPr/>
          <p:nvPr/>
        </p:nvSpPr>
        <p:spPr>
          <a:xfrm>
            <a:off x="2843808" y="455454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39077D-36CA-4113-B8C4-F7E504C856D7}"/>
              </a:ext>
            </a:extLst>
          </p:cNvPr>
          <p:cNvSpPr/>
          <p:nvPr/>
        </p:nvSpPr>
        <p:spPr>
          <a:xfrm>
            <a:off x="3131840" y="455615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5C057A-6591-4615-A58D-13C4DB1A9C99}"/>
              </a:ext>
            </a:extLst>
          </p:cNvPr>
          <p:cNvSpPr/>
          <p:nvPr/>
        </p:nvSpPr>
        <p:spPr>
          <a:xfrm>
            <a:off x="3827893" y="455594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06C9E-C0AA-4099-9F25-3997110647F8}"/>
              </a:ext>
            </a:extLst>
          </p:cNvPr>
          <p:cNvSpPr/>
          <p:nvPr/>
        </p:nvSpPr>
        <p:spPr>
          <a:xfrm>
            <a:off x="3326593" y="448414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774C73-D258-400D-AAAC-F604302E2A1B}"/>
              </a:ext>
            </a:extLst>
          </p:cNvPr>
          <p:cNvSpPr/>
          <p:nvPr/>
        </p:nvSpPr>
        <p:spPr>
          <a:xfrm>
            <a:off x="2796807" y="425135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152AACA-AAE2-4FF0-BC0E-0FB67648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42" y="5380269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2510</Words>
  <Application>Microsoft Office PowerPoint</Application>
  <PresentationFormat>On-screen Show (4:3)</PresentationFormat>
  <Paragraphs>424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3 Kubernetes Concept</vt:lpstr>
      <vt:lpstr>3 Kubernetes Concept</vt:lpstr>
      <vt:lpstr>3 Kubernetes Concept</vt:lpstr>
      <vt:lpstr>3 Kubernetes Concept</vt:lpstr>
      <vt:lpstr>3 Kubernetes Concept</vt:lpstr>
      <vt:lpstr>3 Kubernetes Concept</vt:lpstr>
      <vt:lpstr>3.1 Docker vs. Kubernetes</vt:lpstr>
      <vt:lpstr>3.1 Docker vs. Kubernetes</vt:lpstr>
      <vt:lpstr>3.1 Docker vs. Kubernetes</vt:lpstr>
      <vt:lpstr>3.1 Docker vs. Kubernetes</vt:lpstr>
      <vt:lpstr>3.1 Docker vs. Kubernetes</vt:lpstr>
      <vt:lpstr>3.1 Docker vs. Kubernetes</vt:lpstr>
      <vt:lpstr>3.1 Docker vs. Kubernetes</vt:lpstr>
      <vt:lpstr>3.1 Docker vs. Kubernetes</vt:lpstr>
      <vt:lpstr>3.1 Docker vs. Kubernetes</vt:lpstr>
      <vt:lpstr>3.1 Docker vs. Kubernetes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3.2 Kubernetes Architecture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460</cp:revision>
  <dcterms:created xsi:type="dcterms:W3CDTF">2018-09-28T16:40:41Z</dcterms:created>
  <dcterms:modified xsi:type="dcterms:W3CDTF">2020-04-24T01:55:07Z</dcterms:modified>
</cp:coreProperties>
</file>