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8" r:id="rId3"/>
    <p:sldId id="264" r:id="rId4"/>
    <p:sldId id="271" r:id="rId5"/>
    <p:sldId id="272" r:id="rId6"/>
    <p:sldId id="275" r:id="rId7"/>
    <p:sldId id="270" r:id="rId8"/>
    <p:sldId id="294" r:id="rId9"/>
    <p:sldId id="273" r:id="rId10"/>
    <p:sldId id="295" r:id="rId11"/>
    <p:sldId id="274" r:id="rId12"/>
    <p:sldId id="276" r:id="rId13"/>
    <p:sldId id="296" r:id="rId14"/>
    <p:sldId id="278" r:id="rId15"/>
    <p:sldId id="277" r:id="rId16"/>
    <p:sldId id="297" r:id="rId17"/>
    <p:sldId id="279" r:id="rId18"/>
    <p:sldId id="280" r:id="rId19"/>
    <p:sldId id="298" r:id="rId20"/>
    <p:sldId id="282" r:id="rId21"/>
    <p:sldId id="281" r:id="rId22"/>
    <p:sldId id="299" r:id="rId23"/>
    <p:sldId id="283" r:id="rId24"/>
    <p:sldId id="284" r:id="rId25"/>
    <p:sldId id="285" r:id="rId26"/>
    <p:sldId id="287" r:id="rId27"/>
    <p:sldId id="300" r:id="rId28"/>
    <p:sldId id="288" r:id="rId29"/>
    <p:sldId id="286" r:id="rId30"/>
    <p:sldId id="289" r:id="rId31"/>
    <p:sldId id="301" r:id="rId32"/>
    <p:sldId id="290" r:id="rId33"/>
    <p:sldId id="302" r:id="rId34"/>
    <p:sldId id="292" r:id="rId35"/>
    <p:sldId id="293" r:id="rId36"/>
    <p:sldId id="259" r:id="rId37"/>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6" autoAdjust="0"/>
    <p:restoredTop sz="96806" autoAdjust="0"/>
  </p:normalViewPr>
  <p:slideViewPr>
    <p:cSldViewPr>
      <p:cViewPr varScale="1">
        <p:scale>
          <a:sx n="86" d="100"/>
          <a:sy n="86" d="100"/>
        </p:scale>
        <p:origin x="1140"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2020/4/24</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2020/4/24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2020/4/24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2020/4/24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2020/4/24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2020/4/24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2020/4/24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2020/4/24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2020/4/24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2020/4/24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2020/4/24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2020/4/24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2020/4/24</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youtube.com/watch?v=8C_SCDbUJTg&amp;list=PL2We04F3Y_43dAehLMT5GxJhtk3mJtkl5&amp;index=4"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8C_SCDbUJTg&amp;list=PL2We04F3Y_43dAehLMT5GxJhtk3mJtkl5&amp;index=4" TargetMode="External"/><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8C_SCDbUJTg&amp;list=PL2We04F3Y_43dAehLMT5GxJhtk3mJtkl5&amp;index=4" TargetMode="External"/><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8C_SCDbUJTg&amp;list=PL2We04F3Y_43dAehLMT5GxJhtk3mJtkl5&amp;index=4" TargetMode="External"/><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8C_SCDbUJTg&amp;list=PL2We04F3Y_43dAehLMT5GxJhtk3mJtkl5&amp;index=4" TargetMode="External"/><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https://www.youtube.com/watch?v=8C_SCDbUJTg&amp;list=PL2We04F3Y_43dAehLMT5GxJhtk3mJtkl5&amp;index=4"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8C_SCDbUJTg&amp;list=PL2We04F3Y_43dAehLMT5GxJhtk3mJtkl5&amp;index=4"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www.youtube.com/watch?v=8C_SCDbUJTg&amp;list=PL2We04F3Y_43dAehLMT5GxJhtk3mJtkl5&amp;index=4" TargetMode="External"/><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www.youtube.com/watch?v=8C_SCDbUJTg&amp;list=PL2We04F3Y_43dAehLMT5GxJhtk3mJtkl5&amp;index=4" TargetMode="External"/><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www.youtube.com/watch?v=8C_SCDbUJTg&amp;list=PL2We04F3Y_43dAehLMT5GxJhtk3mJtkl5&amp;index=4" TargetMode="External"/><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www.youtube.com/watch?v=8C_SCDbUJTg&amp;list=PL2We04F3Y_43dAehLMT5GxJhtk3mJtkl5&amp;index=4" TargetMode="External"/><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s://www.youtube.com/watch?v=8C_SCDbUJTg&amp;list=PL2We04F3Y_43dAehLMT5GxJhtk3mJtkl5&amp;index=4" TargetMode="External"/><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s://www.youtube.com/watch?v=8C_SCDbUJTg&amp;list=PL2We04F3Y_43dAehLMT5GxJhtk3mJtkl5&amp;index=4" TargetMode="External"/><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youtube.com/watch?v=8C_SCDbUJTg&amp;list=PL2We04F3Y_43dAehLMT5GxJhtk3mJtkl5&amp;index=4" TargetMode="Externa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youtube.com/watch?v=8C_SCDbUJTg&amp;list=PL2We04F3Y_43dAehLMT5GxJhtk3mJtkl5&amp;index=4" TargetMode="Externa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youtube.com/watch?v=8C_SCDbUJTg&amp;list=PL2We04F3Y_43dAehLMT5GxJhtk3mJtkl5&amp;index=4" TargetMode="Externa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youtube.com/watch?v=8C_SCDbUJTg&amp;list=PL2We04F3Y_43dAehLMT5GxJhtk3mJtkl5&amp;index=4" TargetMode="Externa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hyperlink" Target="https://www.youtube.com/watch?v=8C_SCDbUJTg&amp;list=PL2We04F3Y_43dAehLMT5GxJhtk3mJtkl5&amp;index=4" TargetMode="External"/><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hyperlink" Target="https://www.youtube.com/watch?v=8C_SCDbUJTg&amp;list=PL2We04F3Y_43dAehLMT5GxJhtk3mJtkl5&amp;index=4" TargetMode="External"/><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watch?v=8C_SCDbUJTg&amp;list=PL2We04F3Y_43dAehLMT5GxJhtk3mJtkl5&amp;index=4"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8C_SCDbUJTg&amp;list=PL2We04F3Y_43dAehLMT5GxJhtk3mJtkl5&amp;index=4"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8C_SCDbUJTg&amp;list=PL2We04F3Y_43dAehLMT5GxJhtk3mJtkl5&amp;index=4"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8C_SCDbUJTg&amp;list=PL2We04F3Y_43dAehLMT5GxJhtk3mJtkl5&amp;index=4"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watch?v=8C_SCDbUJTg&amp;list=PL2We04F3Y_43dAehLMT5GxJhtk3mJtkl5&amp;index=4"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4 Kubernetes Architecture</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6BAFC81C-41D2-47DC-8418-60D9E99180AB}"/>
              </a:ext>
            </a:extLst>
          </p:cNvPr>
          <p:cNvPicPr>
            <a:picLocks noChangeAspect="1"/>
          </p:cNvPicPr>
          <p:nvPr/>
        </p:nvPicPr>
        <p:blipFill>
          <a:blip r:embed="rId2"/>
          <a:stretch>
            <a:fillRect/>
          </a:stretch>
        </p:blipFill>
        <p:spPr>
          <a:xfrm>
            <a:off x="3923928" y="3640095"/>
            <a:ext cx="992526" cy="94488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4.3 Master Nodes</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7" name="Picture 6">
            <a:extLst>
              <a:ext uri="{FF2B5EF4-FFF2-40B4-BE49-F238E27FC236}">
                <a16:creationId xmlns:a16="http://schemas.microsoft.com/office/drawing/2014/main" id="{6BAFC81C-41D2-47DC-8418-60D9E99180AB}"/>
              </a:ext>
            </a:extLst>
          </p:cNvPr>
          <p:cNvPicPr>
            <a:picLocks noChangeAspect="1"/>
          </p:cNvPicPr>
          <p:nvPr/>
        </p:nvPicPr>
        <p:blipFill>
          <a:blip r:embed="rId2"/>
          <a:stretch>
            <a:fillRect/>
          </a:stretch>
        </p:blipFill>
        <p:spPr>
          <a:xfrm>
            <a:off x="3923928" y="3640095"/>
            <a:ext cx="992526" cy="944885"/>
          </a:xfrm>
          <a:prstGeom prst="rect">
            <a:avLst/>
          </a:prstGeom>
        </p:spPr>
      </p:pic>
    </p:spTree>
    <p:extLst>
      <p:ext uri="{BB962C8B-B14F-4D97-AF65-F5344CB8AC3E}">
        <p14:creationId xmlns:p14="http://schemas.microsoft.com/office/powerpoint/2010/main" val="4155198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4.3 Master Nodes</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123212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Master Nodes</a:t>
            </a:r>
          </a:p>
          <a:p>
            <a:pPr marL="342900" indent="-342900" algn="l">
              <a:buClr>
                <a:srgbClr val="0070C0"/>
              </a:buClr>
              <a:buSzPct val="80000"/>
              <a:buFont typeface="Wingdings" pitchFamily="2" charset="2"/>
              <a:buChar char="u"/>
            </a:pPr>
            <a:r>
              <a:rPr lang="en-US" altLang="zh-TW" sz="1800" b="1" dirty="0">
                <a:solidFill>
                  <a:schemeClr val="tx1"/>
                </a:solidFill>
              </a:rPr>
              <a:t>The master node is responsible for managing the Kubernetes cluster, storing information regarding the different nodes, planning which container goes where, monitoring the nodes, and etc.</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https://www.youtube.com/watch?v=8C_SCDbUJTg&amp;list=PL2We04F3Y_43dAehLMT5GxJhtk3mJtkl5&amp;index=4</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7" name="Picture 6">
            <a:extLst>
              <a:ext uri="{FF2B5EF4-FFF2-40B4-BE49-F238E27FC236}">
                <a16:creationId xmlns:a16="http://schemas.microsoft.com/office/drawing/2014/main" id="{370B9615-F371-470F-9CBA-3046C82E778F}"/>
              </a:ext>
            </a:extLst>
          </p:cNvPr>
          <p:cNvPicPr>
            <a:picLocks noChangeAspect="1"/>
          </p:cNvPicPr>
          <p:nvPr/>
        </p:nvPicPr>
        <p:blipFill>
          <a:blip r:embed="rId3"/>
          <a:stretch>
            <a:fillRect/>
          </a:stretch>
        </p:blipFill>
        <p:spPr>
          <a:xfrm>
            <a:off x="4074126" y="2749730"/>
            <a:ext cx="4760218" cy="3529747"/>
          </a:xfrm>
          <a:prstGeom prst="rect">
            <a:avLst/>
          </a:prstGeom>
          <a:ln>
            <a:solidFill>
              <a:srgbClr val="C00000"/>
            </a:solidFill>
          </a:ln>
        </p:spPr>
      </p:pic>
      <p:sp>
        <p:nvSpPr>
          <p:cNvPr id="10" name="Rectangle: Rounded Corners 9">
            <a:extLst>
              <a:ext uri="{FF2B5EF4-FFF2-40B4-BE49-F238E27FC236}">
                <a16:creationId xmlns:a16="http://schemas.microsoft.com/office/drawing/2014/main" id="{BD2E5A91-9601-4D2B-A246-E7923302B726}"/>
              </a:ext>
            </a:extLst>
          </p:cNvPr>
          <p:cNvSpPr/>
          <p:nvPr/>
        </p:nvSpPr>
        <p:spPr>
          <a:xfrm>
            <a:off x="4716016" y="2889643"/>
            <a:ext cx="2016224" cy="504056"/>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Master Nodes:</a:t>
            </a:r>
          </a:p>
          <a:p>
            <a:r>
              <a:rPr lang="en-US" sz="1000" dirty="0">
                <a:solidFill>
                  <a:schemeClr val="bg1"/>
                </a:solidFill>
              </a:rPr>
              <a:t>Manage, Plan, Schedule, Monitor Nodes</a:t>
            </a:r>
          </a:p>
        </p:txBody>
      </p:sp>
      <p:sp>
        <p:nvSpPr>
          <p:cNvPr id="11" name="Rectangle: Rounded Corners 10">
            <a:extLst>
              <a:ext uri="{FF2B5EF4-FFF2-40B4-BE49-F238E27FC236}">
                <a16:creationId xmlns:a16="http://schemas.microsoft.com/office/drawing/2014/main" id="{5DD2D1B1-8E13-4D98-B8FD-119C82D6B618}"/>
              </a:ext>
            </a:extLst>
          </p:cNvPr>
          <p:cNvSpPr/>
          <p:nvPr/>
        </p:nvSpPr>
        <p:spPr>
          <a:xfrm>
            <a:off x="6937920" y="3657143"/>
            <a:ext cx="1882552" cy="46873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Worker Nodes:</a:t>
            </a:r>
          </a:p>
          <a:p>
            <a:r>
              <a:rPr lang="en-US" sz="1000" b="1" dirty="0">
                <a:solidFill>
                  <a:schemeClr val="bg1"/>
                </a:solidFill>
              </a:rPr>
              <a:t>Host Application Containers</a:t>
            </a:r>
          </a:p>
        </p:txBody>
      </p:sp>
      <p:sp>
        <p:nvSpPr>
          <p:cNvPr id="12" name="副標題 2">
            <a:extLst>
              <a:ext uri="{FF2B5EF4-FFF2-40B4-BE49-F238E27FC236}">
                <a16:creationId xmlns:a16="http://schemas.microsoft.com/office/drawing/2014/main" id="{21C5B8F7-A744-4EFF-8F73-3A37795A0DEC}"/>
              </a:ext>
            </a:extLst>
          </p:cNvPr>
          <p:cNvSpPr txBox="1">
            <a:spLocks/>
          </p:cNvSpPr>
          <p:nvPr/>
        </p:nvSpPr>
        <p:spPr>
          <a:xfrm>
            <a:off x="443260" y="2653252"/>
            <a:ext cx="3552676" cy="2071892"/>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zh-TW" sz="1800" b="1" dirty="0">
                <a:solidFill>
                  <a:schemeClr val="tx1"/>
                </a:solidFill>
              </a:rPr>
              <a:t>The master node does all of these using a set of components together known as the control  plane components (or Control-plane node). </a:t>
            </a:r>
          </a:p>
          <a:p>
            <a:pPr marL="342900" indent="-342900" algn="l">
              <a:buClr>
                <a:srgbClr val="0070C0"/>
              </a:buClr>
              <a:buSzPct val="80000"/>
              <a:buFont typeface="Wingdings" pitchFamily="2" charset="2"/>
              <a:buChar char="u"/>
            </a:pPr>
            <a:r>
              <a:rPr lang="en-US" altLang="zh-TW" sz="1800" b="1" dirty="0">
                <a:solidFill>
                  <a:schemeClr val="tx1"/>
                </a:solidFill>
              </a:rPr>
              <a:t>We will look at each of these components.</a:t>
            </a:r>
          </a:p>
        </p:txBody>
      </p:sp>
    </p:spTree>
    <p:extLst>
      <p:ext uri="{BB962C8B-B14F-4D97-AF65-F5344CB8AC3E}">
        <p14:creationId xmlns:p14="http://schemas.microsoft.com/office/powerpoint/2010/main" val="3191457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5A58AB5-B2C8-459F-8CC2-694D50353AE3}"/>
              </a:ext>
            </a:extLst>
          </p:cNvPr>
          <p:cNvPicPr>
            <a:picLocks noChangeAspect="1"/>
          </p:cNvPicPr>
          <p:nvPr/>
        </p:nvPicPr>
        <p:blipFill>
          <a:blip r:embed="rId2"/>
          <a:stretch>
            <a:fillRect/>
          </a:stretch>
        </p:blipFill>
        <p:spPr>
          <a:xfrm>
            <a:off x="4283968" y="2644903"/>
            <a:ext cx="4459323" cy="3448393"/>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4.3 Master Nodes</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123212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Master Nodes</a:t>
            </a:r>
          </a:p>
          <a:p>
            <a:pPr marL="342900" indent="-342900" algn="l">
              <a:buClr>
                <a:srgbClr val="0070C0"/>
              </a:buClr>
              <a:buSzPct val="80000"/>
              <a:buFont typeface="Wingdings" pitchFamily="2" charset="2"/>
              <a:buChar char="u"/>
            </a:pPr>
            <a:r>
              <a:rPr lang="en-US" altLang="zh-TW" sz="1800" b="1" dirty="0">
                <a:solidFill>
                  <a:schemeClr val="tx1"/>
                </a:solidFill>
              </a:rPr>
              <a:t>Now, there are many containers being loaded and unloaded from the ships on a daily basis. SO you need to maintain information about the different ship. </a:t>
            </a:r>
          </a:p>
          <a:p>
            <a:pPr marL="342900" indent="-342900" algn="l">
              <a:buClr>
                <a:srgbClr val="0070C0"/>
              </a:buClr>
              <a:buSzPct val="80000"/>
              <a:buFont typeface="Wingdings" pitchFamily="2" charset="2"/>
              <a:buChar char="u"/>
            </a:pPr>
            <a:r>
              <a:rPr lang="en-US" altLang="zh-TW" sz="1800" b="1" dirty="0">
                <a:solidFill>
                  <a:schemeClr val="tx1"/>
                </a:solidFill>
              </a:rPr>
              <a:t>What containers is on which ship and what time it was loaded, and etc.</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https://www.youtube.com/watch?v=8C_SCDbUJTg&amp;list=PL2We04F3Y_43dAehLMT5GxJhtk3mJtkl5&amp;index=4</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
        <p:nvSpPr>
          <p:cNvPr id="10" name="Rectangle: Rounded Corners 9">
            <a:extLst>
              <a:ext uri="{FF2B5EF4-FFF2-40B4-BE49-F238E27FC236}">
                <a16:creationId xmlns:a16="http://schemas.microsoft.com/office/drawing/2014/main" id="{BD2E5A91-9601-4D2B-A246-E7923302B726}"/>
              </a:ext>
            </a:extLst>
          </p:cNvPr>
          <p:cNvSpPr/>
          <p:nvPr/>
        </p:nvSpPr>
        <p:spPr>
          <a:xfrm>
            <a:off x="5436096" y="2768250"/>
            <a:ext cx="1944216" cy="504056"/>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Master Nodes:</a:t>
            </a:r>
          </a:p>
          <a:p>
            <a:r>
              <a:rPr lang="en-US" sz="1000" dirty="0">
                <a:solidFill>
                  <a:schemeClr val="bg1"/>
                </a:solidFill>
              </a:rPr>
              <a:t>Manage, Plan, Schedule, Monitor Nodes</a:t>
            </a:r>
          </a:p>
        </p:txBody>
      </p:sp>
      <p:sp>
        <p:nvSpPr>
          <p:cNvPr id="12" name="副標題 2">
            <a:extLst>
              <a:ext uri="{FF2B5EF4-FFF2-40B4-BE49-F238E27FC236}">
                <a16:creationId xmlns:a16="http://schemas.microsoft.com/office/drawing/2014/main" id="{21C5B8F7-A744-4EFF-8F73-3A37795A0DEC}"/>
              </a:ext>
            </a:extLst>
          </p:cNvPr>
          <p:cNvSpPr txBox="1">
            <a:spLocks/>
          </p:cNvSpPr>
          <p:nvPr/>
        </p:nvSpPr>
        <p:spPr>
          <a:xfrm>
            <a:off x="443260" y="2653252"/>
            <a:ext cx="3552676" cy="619054"/>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zh-TW" sz="1800" b="1" dirty="0">
                <a:solidFill>
                  <a:schemeClr val="tx1"/>
                </a:solidFill>
              </a:rPr>
              <a:t>All of these are stored in a highly available key </a:t>
            </a:r>
          </a:p>
        </p:txBody>
      </p:sp>
    </p:spTree>
    <p:extLst>
      <p:ext uri="{BB962C8B-B14F-4D97-AF65-F5344CB8AC3E}">
        <p14:creationId xmlns:p14="http://schemas.microsoft.com/office/powerpoint/2010/main" val="3663310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4.4 ECTD Cluster</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pic>
        <p:nvPicPr>
          <p:cNvPr id="7" name="Picture 6">
            <a:extLst>
              <a:ext uri="{FF2B5EF4-FFF2-40B4-BE49-F238E27FC236}">
                <a16:creationId xmlns:a16="http://schemas.microsoft.com/office/drawing/2014/main" id="{6BAFC81C-41D2-47DC-8418-60D9E99180AB}"/>
              </a:ext>
            </a:extLst>
          </p:cNvPr>
          <p:cNvPicPr>
            <a:picLocks noChangeAspect="1"/>
          </p:cNvPicPr>
          <p:nvPr/>
        </p:nvPicPr>
        <p:blipFill>
          <a:blip r:embed="rId2"/>
          <a:stretch>
            <a:fillRect/>
          </a:stretch>
        </p:blipFill>
        <p:spPr>
          <a:xfrm>
            <a:off x="3923928" y="3640095"/>
            <a:ext cx="992526" cy="944885"/>
          </a:xfrm>
          <a:prstGeom prst="rect">
            <a:avLst/>
          </a:prstGeom>
        </p:spPr>
      </p:pic>
    </p:spTree>
    <p:extLst>
      <p:ext uri="{BB962C8B-B14F-4D97-AF65-F5344CB8AC3E}">
        <p14:creationId xmlns:p14="http://schemas.microsoft.com/office/powerpoint/2010/main" val="4175725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1DFC1F6-7790-4599-B5AC-D53DEA22409E}"/>
              </a:ext>
            </a:extLst>
          </p:cNvPr>
          <p:cNvPicPr>
            <a:picLocks noChangeAspect="1"/>
          </p:cNvPicPr>
          <p:nvPr/>
        </p:nvPicPr>
        <p:blipFill>
          <a:blip r:embed="rId2"/>
          <a:stretch>
            <a:fillRect/>
          </a:stretch>
        </p:blipFill>
        <p:spPr>
          <a:xfrm>
            <a:off x="4016131" y="2447170"/>
            <a:ext cx="4804341" cy="3909181"/>
          </a:xfrm>
          <a:prstGeom prst="rect">
            <a:avLst/>
          </a:prstGeom>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4.4 ECTD Cluster</a:t>
            </a:r>
            <a:endParaRPr lang="zh-TW" altLang="en-US" b="1" dirty="0">
              <a:solidFill>
                <a:srgbClr val="FFFF00"/>
              </a:solidFill>
            </a:endParaRPr>
          </a:p>
        </p:txBody>
      </p:sp>
      <p:sp>
        <p:nvSpPr>
          <p:cNvPr id="3" name="副標題 2"/>
          <p:cNvSpPr>
            <a:spLocks noGrp="1"/>
          </p:cNvSpPr>
          <p:nvPr>
            <p:ph type="subTitle" idx="1"/>
          </p:nvPr>
        </p:nvSpPr>
        <p:spPr>
          <a:xfrm>
            <a:off x="467544" y="1268761"/>
            <a:ext cx="8352928" cy="94664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ECTD Cluster</a:t>
            </a:r>
          </a:p>
          <a:p>
            <a:pPr marL="342900" indent="-342900" algn="l">
              <a:buClr>
                <a:srgbClr val="0070C0"/>
              </a:buClr>
              <a:buSzPct val="80000"/>
              <a:buFont typeface="Wingdings" pitchFamily="2" charset="2"/>
              <a:buChar char="u"/>
            </a:pPr>
            <a:r>
              <a:rPr lang="en-US" altLang="zh-TW" sz="1800" b="1" dirty="0">
                <a:solidFill>
                  <a:schemeClr val="tx1"/>
                </a:solidFill>
              </a:rPr>
              <a:t>All of these information are stored in a highly available key-value store called </a:t>
            </a:r>
            <a:r>
              <a:rPr lang="en-US" altLang="zh-TW" sz="1800" b="1" dirty="0" err="1">
                <a:solidFill>
                  <a:schemeClr val="tx1"/>
                </a:solidFill>
              </a:rPr>
              <a:t>etcd</a:t>
            </a:r>
            <a:r>
              <a:rPr lang="en-US" altLang="zh-TW" sz="1800" b="1" dirty="0">
                <a:solidFill>
                  <a:schemeClr val="tx1"/>
                </a:solidFill>
              </a:rPr>
              <a:t>.</a:t>
            </a:r>
          </a:p>
          <a:p>
            <a:pPr marL="342900" indent="-342900" algn="l">
              <a:buClr>
                <a:srgbClr val="0070C0"/>
              </a:buClr>
              <a:buSzPct val="80000"/>
              <a:buFont typeface="Wingdings" pitchFamily="2" charset="2"/>
              <a:buChar char="u"/>
            </a:pPr>
            <a:r>
              <a:rPr lang="en-US" altLang="zh-TW" sz="1800" b="1" dirty="0">
                <a:solidFill>
                  <a:schemeClr val="tx1"/>
                </a:solidFill>
              </a:rPr>
              <a:t>The </a:t>
            </a:r>
            <a:r>
              <a:rPr lang="en-US" altLang="zh-TW" sz="1800" b="1" dirty="0" err="1">
                <a:solidFill>
                  <a:schemeClr val="tx1"/>
                </a:solidFill>
              </a:rPr>
              <a:t>etcd</a:t>
            </a:r>
            <a:r>
              <a:rPr lang="en-US" altLang="zh-TW" sz="1800" b="1" dirty="0">
                <a:solidFill>
                  <a:schemeClr val="tx1"/>
                </a:solidFill>
              </a:rPr>
              <a:t> is a database that stores information in a key-value format.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https://www.youtube.com/watch?v=8C_SCDbUJTg&amp;list=PL2We04F3Y_43dAehLMT5GxJhtk3mJtkl5&amp;index=4</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sp>
        <p:nvSpPr>
          <p:cNvPr id="10" name="Rectangle: Rounded Corners 9">
            <a:extLst>
              <a:ext uri="{FF2B5EF4-FFF2-40B4-BE49-F238E27FC236}">
                <a16:creationId xmlns:a16="http://schemas.microsoft.com/office/drawing/2014/main" id="{BD2E5A91-9601-4D2B-A246-E7923302B726}"/>
              </a:ext>
            </a:extLst>
          </p:cNvPr>
          <p:cNvSpPr/>
          <p:nvPr/>
        </p:nvSpPr>
        <p:spPr>
          <a:xfrm>
            <a:off x="5278906" y="2447169"/>
            <a:ext cx="2389437" cy="504056"/>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Master Nodes:</a:t>
            </a:r>
          </a:p>
          <a:p>
            <a:r>
              <a:rPr lang="en-US" sz="1000" dirty="0">
                <a:solidFill>
                  <a:schemeClr val="bg1"/>
                </a:solidFill>
              </a:rPr>
              <a:t>Manage, Plan, Schedule, Monitor Nodes</a:t>
            </a:r>
          </a:p>
        </p:txBody>
      </p:sp>
      <p:sp>
        <p:nvSpPr>
          <p:cNvPr id="11" name="Rectangle: Rounded Corners 10">
            <a:extLst>
              <a:ext uri="{FF2B5EF4-FFF2-40B4-BE49-F238E27FC236}">
                <a16:creationId xmlns:a16="http://schemas.microsoft.com/office/drawing/2014/main" id="{07AAE93B-EE8F-4FAD-BC8F-2BEAA9468463}"/>
              </a:ext>
            </a:extLst>
          </p:cNvPr>
          <p:cNvSpPr/>
          <p:nvPr/>
        </p:nvSpPr>
        <p:spPr>
          <a:xfrm>
            <a:off x="5759116" y="5337211"/>
            <a:ext cx="794084" cy="504056"/>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ETCD</a:t>
            </a:r>
          </a:p>
          <a:p>
            <a:r>
              <a:rPr lang="en-US" sz="1200" b="1" dirty="0">
                <a:solidFill>
                  <a:schemeClr val="bg1"/>
                </a:solidFill>
              </a:rPr>
              <a:t>Cluster</a:t>
            </a:r>
            <a:endParaRPr lang="en-US" sz="1000" dirty="0">
              <a:solidFill>
                <a:schemeClr val="bg1"/>
              </a:solidFill>
            </a:endParaRPr>
          </a:p>
        </p:txBody>
      </p:sp>
      <p:sp>
        <p:nvSpPr>
          <p:cNvPr id="13" name="副標題 2">
            <a:extLst>
              <a:ext uri="{FF2B5EF4-FFF2-40B4-BE49-F238E27FC236}">
                <a16:creationId xmlns:a16="http://schemas.microsoft.com/office/drawing/2014/main" id="{D8A99231-92D2-421F-8E6D-8B07236E4B9D}"/>
              </a:ext>
            </a:extLst>
          </p:cNvPr>
          <p:cNvSpPr txBox="1">
            <a:spLocks/>
          </p:cNvSpPr>
          <p:nvPr/>
        </p:nvSpPr>
        <p:spPr>
          <a:xfrm>
            <a:off x="457200" y="2436295"/>
            <a:ext cx="3428257" cy="1136721"/>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zh-TW" sz="1800" b="1" dirty="0">
                <a:solidFill>
                  <a:schemeClr val="tx1"/>
                </a:solidFill>
              </a:rPr>
              <a:t>We will look more into what </a:t>
            </a:r>
            <a:r>
              <a:rPr lang="en-US" altLang="zh-TW" sz="1800" b="1" dirty="0" err="1">
                <a:solidFill>
                  <a:schemeClr val="tx1"/>
                </a:solidFill>
              </a:rPr>
              <a:t>etcd</a:t>
            </a:r>
            <a:r>
              <a:rPr lang="en-US" altLang="zh-TW" sz="1800" b="1" dirty="0">
                <a:solidFill>
                  <a:schemeClr val="tx1"/>
                </a:solidFill>
              </a:rPr>
              <a:t> cluster actually is, what data is stored in and how it stores the data in.</a:t>
            </a:r>
          </a:p>
        </p:txBody>
      </p:sp>
    </p:spTree>
    <p:extLst>
      <p:ext uri="{BB962C8B-B14F-4D97-AF65-F5344CB8AC3E}">
        <p14:creationId xmlns:p14="http://schemas.microsoft.com/office/powerpoint/2010/main" val="2045717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8DAAAB0-69A2-4591-A72B-DF8CE5886C39}"/>
              </a:ext>
            </a:extLst>
          </p:cNvPr>
          <p:cNvPicPr>
            <a:picLocks noChangeAspect="1"/>
          </p:cNvPicPr>
          <p:nvPr/>
        </p:nvPicPr>
        <p:blipFill>
          <a:blip r:embed="rId2"/>
          <a:stretch>
            <a:fillRect/>
          </a:stretch>
        </p:blipFill>
        <p:spPr>
          <a:xfrm>
            <a:off x="1819275" y="2986411"/>
            <a:ext cx="5505450" cy="3009900"/>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4.4 ECTD Cluster</a:t>
            </a:r>
            <a:endParaRPr lang="zh-TW" altLang="en-US" b="1" dirty="0">
              <a:solidFill>
                <a:srgbClr val="FFFF00"/>
              </a:solidFill>
            </a:endParaRPr>
          </a:p>
        </p:txBody>
      </p:sp>
      <p:sp>
        <p:nvSpPr>
          <p:cNvPr id="3" name="副標題 2"/>
          <p:cNvSpPr>
            <a:spLocks noGrp="1"/>
          </p:cNvSpPr>
          <p:nvPr>
            <p:ph type="subTitle" idx="1"/>
          </p:nvPr>
        </p:nvSpPr>
        <p:spPr>
          <a:xfrm>
            <a:off x="467544" y="1268761"/>
            <a:ext cx="8352928" cy="98821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ECTD Cluster</a:t>
            </a:r>
          </a:p>
          <a:p>
            <a:pPr marL="342900" indent="-342900" algn="l">
              <a:buClr>
                <a:srgbClr val="0070C0"/>
              </a:buClr>
              <a:buSzPct val="80000"/>
              <a:buFont typeface="Wingdings" pitchFamily="2" charset="2"/>
              <a:buChar char="u"/>
            </a:pPr>
            <a:r>
              <a:rPr lang="en-US" altLang="zh-TW" sz="1800" b="1" dirty="0">
                <a:solidFill>
                  <a:schemeClr val="tx1"/>
                </a:solidFill>
              </a:rPr>
              <a:t>When ships arrive, you load containers on them using cranes.</a:t>
            </a:r>
          </a:p>
          <a:p>
            <a:pPr marL="342900" indent="-342900" algn="l">
              <a:buClr>
                <a:srgbClr val="0070C0"/>
              </a:buClr>
              <a:buSzPct val="80000"/>
              <a:buFont typeface="Wingdings" pitchFamily="2" charset="2"/>
              <a:buChar char="u"/>
            </a:pPr>
            <a:r>
              <a:rPr lang="en-US" altLang="zh-TW" sz="1800" b="1" dirty="0">
                <a:solidFill>
                  <a:schemeClr val="tx1"/>
                </a:solidFill>
              </a:rPr>
              <a:t>The cranes identify the containers that need to be placed on ship.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https://www.youtube.com/watch?v=8C_SCDbUJTg&amp;list=PL2We04F3Y_43dAehLMT5GxJhtk3mJtkl5&amp;index=4</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sp>
        <p:nvSpPr>
          <p:cNvPr id="10" name="Rectangle: Rounded Corners 9">
            <a:extLst>
              <a:ext uri="{FF2B5EF4-FFF2-40B4-BE49-F238E27FC236}">
                <a16:creationId xmlns:a16="http://schemas.microsoft.com/office/drawing/2014/main" id="{BD2E5A91-9601-4D2B-A246-E7923302B726}"/>
              </a:ext>
            </a:extLst>
          </p:cNvPr>
          <p:cNvSpPr/>
          <p:nvPr/>
        </p:nvSpPr>
        <p:spPr>
          <a:xfrm>
            <a:off x="2699792" y="3122922"/>
            <a:ext cx="1944216" cy="504056"/>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Master Nodes:</a:t>
            </a:r>
          </a:p>
          <a:p>
            <a:r>
              <a:rPr lang="en-US" sz="1000" dirty="0">
                <a:solidFill>
                  <a:schemeClr val="bg1"/>
                </a:solidFill>
              </a:rPr>
              <a:t>Manage, Plan, Schedule, Monitor Nodes</a:t>
            </a:r>
          </a:p>
        </p:txBody>
      </p:sp>
      <p:sp>
        <p:nvSpPr>
          <p:cNvPr id="11" name="Rectangle: Rounded Corners 10">
            <a:extLst>
              <a:ext uri="{FF2B5EF4-FFF2-40B4-BE49-F238E27FC236}">
                <a16:creationId xmlns:a16="http://schemas.microsoft.com/office/drawing/2014/main" id="{07AAE93B-EE8F-4FAD-BC8F-2BEAA9468463}"/>
              </a:ext>
            </a:extLst>
          </p:cNvPr>
          <p:cNvSpPr/>
          <p:nvPr/>
        </p:nvSpPr>
        <p:spPr>
          <a:xfrm>
            <a:off x="2302750" y="4972091"/>
            <a:ext cx="901098" cy="617148"/>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ETCD</a:t>
            </a:r>
          </a:p>
          <a:p>
            <a:r>
              <a:rPr lang="en-US" sz="1200" b="1" dirty="0">
                <a:solidFill>
                  <a:schemeClr val="bg1"/>
                </a:solidFill>
              </a:rPr>
              <a:t>Cluster</a:t>
            </a:r>
            <a:endParaRPr lang="en-US" sz="1000" dirty="0">
              <a:solidFill>
                <a:schemeClr val="bg1"/>
              </a:solidFill>
            </a:endParaRPr>
          </a:p>
        </p:txBody>
      </p:sp>
      <p:sp>
        <p:nvSpPr>
          <p:cNvPr id="14" name="Rectangle: Rounded Corners 13">
            <a:extLst>
              <a:ext uri="{FF2B5EF4-FFF2-40B4-BE49-F238E27FC236}">
                <a16:creationId xmlns:a16="http://schemas.microsoft.com/office/drawing/2014/main" id="{E007E7BA-28C6-4B29-A2A6-8034FC11DAA8}"/>
              </a:ext>
            </a:extLst>
          </p:cNvPr>
          <p:cNvSpPr/>
          <p:nvPr/>
        </p:nvSpPr>
        <p:spPr>
          <a:xfrm>
            <a:off x="5442173" y="3040706"/>
            <a:ext cx="1882552" cy="46873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Worker Nodes:</a:t>
            </a:r>
          </a:p>
          <a:p>
            <a:r>
              <a:rPr lang="en-US" sz="1000" b="1" dirty="0">
                <a:solidFill>
                  <a:schemeClr val="bg1"/>
                </a:solidFill>
              </a:rPr>
              <a:t>Host Application Containers</a:t>
            </a:r>
          </a:p>
        </p:txBody>
      </p:sp>
    </p:spTree>
    <p:extLst>
      <p:ext uri="{BB962C8B-B14F-4D97-AF65-F5344CB8AC3E}">
        <p14:creationId xmlns:p14="http://schemas.microsoft.com/office/powerpoint/2010/main" val="2065826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4.5 </a:t>
            </a:r>
            <a:r>
              <a:rPr lang="en-US" altLang="zh-TW" sz="4800" b="1" dirty="0" err="1">
                <a:solidFill>
                  <a:srgbClr val="FFFF00"/>
                </a:solidFill>
              </a:rPr>
              <a:t>Kube</a:t>
            </a:r>
            <a:r>
              <a:rPr lang="en-US" altLang="zh-TW" sz="4800" b="1" dirty="0">
                <a:solidFill>
                  <a:srgbClr val="FFFF00"/>
                </a:solidFill>
              </a:rPr>
              <a:t> Scheduler</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pic>
        <p:nvPicPr>
          <p:cNvPr id="7" name="Picture 6">
            <a:extLst>
              <a:ext uri="{FF2B5EF4-FFF2-40B4-BE49-F238E27FC236}">
                <a16:creationId xmlns:a16="http://schemas.microsoft.com/office/drawing/2014/main" id="{6BAFC81C-41D2-47DC-8418-60D9E99180AB}"/>
              </a:ext>
            </a:extLst>
          </p:cNvPr>
          <p:cNvPicPr>
            <a:picLocks noChangeAspect="1"/>
          </p:cNvPicPr>
          <p:nvPr/>
        </p:nvPicPr>
        <p:blipFill>
          <a:blip r:embed="rId2"/>
          <a:stretch>
            <a:fillRect/>
          </a:stretch>
        </p:blipFill>
        <p:spPr>
          <a:xfrm>
            <a:off x="3923928" y="3640095"/>
            <a:ext cx="992526" cy="944885"/>
          </a:xfrm>
          <a:prstGeom prst="rect">
            <a:avLst/>
          </a:prstGeom>
        </p:spPr>
      </p:pic>
    </p:spTree>
    <p:extLst>
      <p:ext uri="{BB962C8B-B14F-4D97-AF65-F5344CB8AC3E}">
        <p14:creationId xmlns:p14="http://schemas.microsoft.com/office/powerpoint/2010/main" val="3518151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467544" y="1268760"/>
            <a:ext cx="8352928" cy="122169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err="1">
                <a:solidFill>
                  <a:schemeClr val="tx1"/>
                </a:solidFill>
              </a:rPr>
              <a:t>Kube</a:t>
            </a:r>
            <a:r>
              <a:rPr lang="en-US" altLang="zh-TW" sz="1800" b="1" dirty="0">
                <a:solidFill>
                  <a:schemeClr val="tx1"/>
                </a:solidFill>
              </a:rPr>
              <a:t> Scheduler</a:t>
            </a:r>
          </a:p>
          <a:p>
            <a:pPr marL="342900" indent="-342900" algn="l">
              <a:buClr>
                <a:srgbClr val="0070C0"/>
              </a:buClr>
              <a:buSzPct val="80000"/>
              <a:buFont typeface="Wingdings" pitchFamily="2" charset="2"/>
              <a:buChar char="u"/>
            </a:pPr>
            <a:r>
              <a:rPr lang="en-US" altLang="zh-TW" sz="1800" b="1" dirty="0">
                <a:solidFill>
                  <a:schemeClr val="tx1"/>
                </a:solidFill>
              </a:rPr>
              <a:t>It identifies the right ship based on its size, its capacity, the number of containers already on the ship and any other conditions, such as, the destination of the ship, the type of containers that it is allowed to carry, and etc. </a:t>
            </a:r>
          </a:p>
        </p:txBody>
      </p:sp>
      <p:pic>
        <p:nvPicPr>
          <p:cNvPr id="7" name="Picture 6">
            <a:extLst>
              <a:ext uri="{FF2B5EF4-FFF2-40B4-BE49-F238E27FC236}">
                <a16:creationId xmlns:a16="http://schemas.microsoft.com/office/drawing/2014/main" id="{87DDB4CE-DF36-4643-884A-C239CD895659}"/>
              </a:ext>
            </a:extLst>
          </p:cNvPr>
          <p:cNvPicPr>
            <a:picLocks noChangeAspect="1"/>
          </p:cNvPicPr>
          <p:nvPr/>
        </p:nvPicPr>
        <p:blipFill>
          <a:blip r:embed="rId2"/>
          <a:stretch>
            <a:fillRect/>
          </a:stretch>
        </p:blipFill>
        <p:spPr>
          <a:xfrm>
            <a:off x="4039868" y="2519980"/>
            <a:ext cx="4780604" cy="4004017"/>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4.5 </a:t>
            </a:r>
            <a:r>
              <a:rPr lang="en-US" altLang="zh-TW" b="1" dirty="0" err="1">
                <a:solidFill>
                  <a:srgbClr val="FFFF00"/>
                </a:solidFill>
              </a:rPr>
              <a:t>Kube</a:t>
            </a:r>
            <a:r>
              <a:rPr lang="en-US" altLang="zh-TW" b="1" dirty="0">
                <a:solidFill>
                  <a:srgbClr val="FFFF00"/>
                </a:solidFill>
              </a:rPr>
              <a:t> Scheduler</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https://www.youtube.com/watch?v=8C_SCDbUJTg&amp;list=PL2We04F3Y_43dAehLMT5GxJhtk3mJtkl5&amp;index=4</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sp>
        <p:nvSpPr>
          <p:cNvPr id="10" name="Rectangle: Rounded Corners 9">
            <a:extLst>
              <a:ext uri="{FF2B5EF4-FFF2-40B4-BE49-F238E27FC236}">
                <a16:creationId xmlns:a16="http://schemas.microsoft.com/office/drawing/2014/main" id="{BD2E5A91-9601-4D2B-A246-E7923302B726}"/>
              </a:ext>
            </a:extLst>
          </p:cNvPr>
          <p:cNvSpPr/>
          <p:nvPr/>
        </p:nvSpPr>
        <p:spPr>
          <a:xfrm>
            <a:off x="5126928" y="2468172"/>
            <a:ext cx="2133600" cy="522452"/>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Master Nodes:</a:t>
            </a:r>
          </a:p>
          <a:p>
            <a:r>
              <a:rPr lang="en-US" sz="1000" dirty="0">
                <a:solidFill>
                  <a:schemeClr val="bg1"/>
                </a:solidFill>
              </a:rPr>
              <a:t>Manage, Plan, Schedule, Monitor Nodes</a:t>
            </a:r>
          </a:p>
        </p:txBody>
      </p:sp>
      <p:sp>
        <p:nvSpPr>
          <p:cNvPr id="11" name="Rectangle: Rounded Corners 10">
            <a:extLst>
              <a:ext uri="{FF2B5EF4-FFF2-40B4-BE49-F238E27FC236}">
                <a16:creationId xmlns:a16="http://schemas.microsoft.com/office/drawing/2014/main" id="{07AAE93B-EE8F-4FAD-BC8F-2BEAA9468463}"/>
              </a:ext>
            </a:extLst>
          </p:cNvPr>
          <p:cNvSpPr/>
          <p:nvPr/>
        </p:nvSpPr>
        <p:spPr>
          <a:xfrm>
            <a:off x="4572000" y="4941168"/>
            <a:ext cx="864096" cy="746254"/>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ETCD</a:t>
            </a:r>
          </a:p>
          <a:p>
            <a:r>
              <a:rPr lang="en-US" sz="1200" b="1" dirty="0">
                <a:solidFill>
                  <a:schemeClr val="bg1"/>
                </a:solidFill>
              </a:rPr>
              <a:t>Cluster</a:t>
            </a:r>
            <a:endParaRPr lang="en-US" sz="1000" dirty="0">
              <a:solidFill>
                <a:schemeClr val="bg1"/>
              </a:solidFill>
            </a:endParaRPr>
          </a:p>
        </p:txBody>
      </p:sp>
      <p:sp>
        <p:nvSpPr>
          <p:cNvPr id="15" name="Rectangle: Rounded Corners 14">
            <a:extLst>
              <a:ext uri="{FF2B5EF4-FFF2-40B4-BE49-F238E27FC236}">
                <a16:creationId xmlns:a16="http://schemas.microsoft.com/office/drawing/2014/main" id="{DD5AB93A-01DF-4085-A683-15777B2F52CB}"/>
              </a:ext>
            </a:extLst>
          </p:cNvPr>
          <p:cNvSpPr/>
          <p:nvPr/>
        </p:nvSpPr>
        <p:spPr>
          <a:xfrm>
            <a:off x="6732240" y="5856183"/>
            <a:ext cx="1954560" cy="470644"/>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solidFill>
                  <a:schemeClr val="bg1"/>
                </a:solidFill>
              </a:rPr>
              <a:t>Kube</a:t>
            </a:r>
            <a:r>
              <a:rPr lang="en-US" sz="1200" b="1" dirty="0">
                <a:solidFill>
                  <a:schemeClr val="bg1"/>
                </a:solidFill>
              </a:rPr>
              <a:t>-scheduler</a:t>
            </a:r>
            <a:endParaRPr lang="en-US" sz="1000" dirty="0">
              <a:solidFill>
                <a:schemeClr val="bg1"/>
              </a:solidFill>
            </a:endParaRPr>
          </a:p>
        </p:txBody>
      </p:sp>
      <p:sp>
        <p:nvSpPr>
          <p:cNvPr id="17" name="副標題 2">
            <a:extLst>
              <a:ext uri="{FF2B5EF4-FFF2-40B4-BE49-F238E27FC236}">
                <a16:creationId xmlns:a16="http://schemas.microsoft.com/office/drawing/2014/main" id="{3E40C8D9-161D-4032-A1FE-689AB1C621C2}"/>
              </a:ext>
            </a:extLst>
          </p:cNvPr>
          <p:cNvSpPr txBox="1">
            <a:spLocks/>
          </p:cNvSpPr>
          <p:nvPr/>
        </p:nvSpPr>
        <p:spPr>
          <a:xfrm>
            <a:off x="510767" y="2598468"/>
            <a:ext cx="3269145" cy="3257715"/>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zh-TW" sz="1800" b="1" dirty="0">
                <a:solidFill>
                  <a:schemeClr val="tx1"/>
                </a:solidFill>
              </a:rPr>
              <a:t>Those are schedulers in a Kubernetes cluster.</a:t>
            </a:r>
          </a:p>
          <a:p>
            <a:pPr marL="342900" indent="-342900" algn="l">
              <a:buClr>
                <a:srgbClr val="0070C0"/>
              </a:buClr>
              <a:buSzPct val="80000"/>
              <a:buFont typeface="Wingdings" pitchFamily="2" charset="2"/>
              <a:buChar char="u"/>
            </a:pPr>
            <a:r>
              <a:rPr lang="en-US" altLang="zh-TW" sz="1800" b="1" dirty="0">
                <a:solidFill>
                  <a:schemeClr val="tx1"/>
                </a:solidFill>
              </a:rPr>
              <a:t>The scheduler identifies the right node to place on a container based on containers resource requirements, the worker nodes capacity, or any other policies or constraints, such as, </a:t>
            </a:r>
            <a:r>
              <a:rPr lang="en-US" altLang="zh-TW" sz="1800" b="1" dirty="0" err="1">
                <a:solidFill>
                  <a:schemeClr val="tx1"/>
                </a:solidFill>
              </a:rPr>
              <a:t>toleramce</a:t>
            </a:r>
            <a:r>
              <a:rPr lang="en-US" altLang="zh-TW" sz="1800" b="1" dirty="0">
                <a:solidFill>
                  <a:schemeClr val="tx1"/>
                </a:solidFill>
              </a:rPr>
              <a:t> or affinity rules that around them.</a:t>
            </a:r>
          </a:p>
        </p:txBody>
      </p:sp>
    </p:spTree>
    <p:extLst>
      <p:ext uri="{BB962C8B-B14F-4D97-AF65-F5344CB8AC3E}">
        <p14:creationId xmlns:p14="http://schemas.microsoft.com/office/powerpoint/2010/main" val="1661421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467544" y="1268759"/>
            <a:ext cx="8352928" cy="331236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err="1">
                <a:solidFill>
                  <a:schemeClr val="tx1"/>
                </a:solidFill>
              </a:rPr>
              <a:t>Kube</a:t>
            </a:r>
            <a:r>
              <a:rPr lang="en-US" altLang="zh-TW" sz="1800" b="1" dirty="0">
                <a:solidFill>
                  <a:schemeClr val="tx1"/>
                </a:solidFill>
              </a:rPr>
              <a:t> Scheduler</a:t>
            </a:r>
          </a:p>
          <a:p>
            <a:pPr marL="342900" indent="-342900" algn="l">
              <a:buClr>
                <a:srgbClr val="0070C0"/>
              </a:buClr>
              <a:buSzPct val="80000"/>
              <a:buFont typeface="Wingdings" pitchFamily="2" charset="2"/>
              <a:buChar char="u"/>
            </a:pPr>
            <a:r>
              <a:rPr lang="en-US" altLang="zh-TW" sz="1800" b="1" dirty="0">
                <a:solidFill>
                  <a:schemeClr val="tx1"/>
                </a:solidFill>
              </a:rPr>
              <a:t>There are different offices in the Dock that are assigned to special tasks or departments, for example, the operation team takes care of ship handling, traffic control, and etc. </a:t>
            </a:r>
          </a:p>
          <a:p>
            <a:pPr marL="342900" indent="-342900" algn="l">
              <a:buClr>
                <a:srgbClr val="0070C0"/>
              </a:buClr>
              <a:buSzPct val="80000"/>
              <a:buFont typeface="Wingdings" pitchFamily="2" charset="2"/>
              <a:buChar char="u"/>
            </a:pPr>
            <a:r>
              <a:rPr lang="en-US" altLang="zh-TW" sz="1800" b="1" dirty="0">
                <a:solidFill>
                  <a:schemeClr val="tx1"/>
                </a:solidFill>
              </a:rPr>
              <a:t>The offices deals with issues related to damages, the routes to different ships, and etc.</a:t>
            </a:r>
          </a:p>
          <a:p>
            <a:pPr marL="342900" indent="-342900" algn="l">
              <a:buClr>
                <a:srgbClr val="0070C0"/>
              </a:buClr>
              <a:buSzPct val="80000"/>
              <a:buFont typeface="Wingdings" pitchFamily="2" charset="2"/>
              <a:buChar char="u"/>
            </a:pPr>
            <a:r>
              <a:rPr lang="en-US" altLang="zh-TW" sz="1800" b="1" dirty="0">
                <a:solidFill>
                  <a:schemeClr val="tx1"/>
                </a:solidFill>
              </a:rPr>
              <a:t>The cargo team take care of containers when containers are damaged or destroyed. They make sure new containers are made available.</a:t>
            </a:r>
          </a:p>
          <a:p>
            <a:pPr marL="342900" indent="-342900" algn="l">
              <a:buClr>
                <a:srgbClr val="0070C0"/>
              </a:buClr>
              <a:buSzPct val="80000"/>
              <a:buFont typeface="Wingdings" pitchFamily="2" charset="2"/>
              <a:buChar char="u"/>
            </a:pPr>
            <a:r>
              <a:rPr lang="en-US" altLang="zh-TW" sz="1800" b="1" dirty="0">
                <a:solidFill>
                  <a:schemeClr val="tx1"/>
                </a:solidFill>
              </a:rPr>
              <a:t>We have these service offices that take care of IT and communications between different ships.</a:t>
            </a:r>
          </a:p>
        </p:txBody>
      </p:sp>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4.5 </a:t>
            </a:r>
            <a:r>
              <a:rPr lang="en-US" altLang="zh-TW" b="1" dirty="0" err="1">
                <a:solidFill>
                  <a:srgbClr val="FFFF00"/>
                </a:solidFill>
              </a:rPr>
              <a:t>Kube</a:t>
            </a:r>
            <a:r>
              <a:rPr lang="en-US" altLang="zh-TW" b="1" dirty="0">
                <a:solidFill>
                  <a:srgbClr val="FFFF00"/>
                </a:solidFill>
              </a:rPr>
              <a:t> Scheduler</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https://www.youtube.com/watch?v=8C_SCDbUJTg&amp;list=PL2We04F3Y_43dAehLMT5GxJhtk3mJtkl5&amp;index=4</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spTree>
    <p:extLst>
      <p:ext uri="{BB962C8B-B14F-4D97-AF65-F5344CB8AC3E}">
        <p14:creationId xmlns:p14="http://schemas.microsoft.com/office/powerpoint/2010/main" val="3914940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4.6 Node Controller</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pic>
        <p:nvPicPr>
          <p:cNvPr id="7" name="Picture 6">
            <a:extLst>
              <a:ext uri="{FF2B5EF4-FFF2-40B4-BE49-F238E27FC236}">
                <a16:creationId xmlns:a16="http://schemas.microsoft.com/office/drawing/2014/main" id="{6BAFC81C-41D2-47DC-8418-60D9E99180AB}"/>
              </a:ext>
            </a:extLst>
          </p:cNvPr>
          <p:cNvPicPr>
            <a:picLocks noChangeAspect="1"/>
          </p:cNvPicPr>
          <p:nvPr/>
        </p:nvPicPr>
        <p:blipFill>
          <a:blip r:embed="rId2"/>
          <a:stretch>
            <a:fillRect/>
          </a:stretch>
        </p:blipFill>
        <p:spPr>
          <a:xfrm>
            <a:off x="3923928" y="3640095"/>
            <a:ext cx="992526" cy="944885"/>
          </a:xfrm>
          <a:prstGeom prst="rect">
            <a:avLst/>
          </a:prstGeom>
        </p:spPr>
      </p:pic>
    </p:spTree>
    <p:extLst>
      <p:ext uri="{BB962C8B-B14F-4D97-AF65-F5344CB8AC3E}">
        <p14:creationId xmlns:p14="http://schemas.microsoft.com/office/powerpoint/2010/main" val="2085592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 Kubernetes Architecture</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31236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Kubernetes (or K8s) Architecture </a:t>
            </a:r>
          </a:p>
          <a:p>
            <a:pPr marL="342900" indent="-342900" algn="l">
              <a:buClr>
                <a:srgbClr val="0070C0"/>
              </a:buClr>
              <a:buSzPct val="80000"/>
              <a:buFont typeface="Wingdings" pitchFamily="2" charset="2"/>
              <a:buChar char="u"/>
            </a:pPr>
            <a:r>
              <a:rPr lang="en-US" altLang="zh-TW" sz="1800" b="1" dirty="0">
                <a:solidFill>
                  <a:schemeClr val="tx1"/>
                </a:solidFill>
              </a:rPr>
              <a:t>Cluster Architecture</a:t>
            </a:r>
          </a:p>
          <a:p>
            <a:pPr marL="342900" indent="-342900" algn="l">
              <a:buClr>
                <a:srgbClr val="0070C0"/>
              </a:buClr>
              <a:buSzPct val="80000"/>
              <a:buFont typeface="Wingdings" pitchFamily="2" charset="2"/>
              <a:buChar char="u"/>
            </a:pPr>
            <a:r>
              <a:rPr lang="en-US" altLang="zh-TW" sz="1800" b="1" dirty="0">
                <a:solidFill>
                  <a:schemeClr val="tx1"/>
                </a:solidFill>
              </a:rPr>
              <a:t>Basic ECTD</a:t>
            </a:r>
          </a:p>
          <a:p>
            <a:pPr marL="342900" indent="-342900" algn="l">
              <a:buClr>
                <a:srgbClr val="0070C0"/>
              </a:buClr>
              <a:buSzPct val="80000"/>
              <a:buFont typeface="Wingdings" pitchFamily="2" charset="2"/>
              <a:buChar char="u"/>
            </a:pPr>
            <a:r>
              <a:rPr lang="en-US" altLang="zh-TW" sz="1800" b="1" dirty="0">
                <a:solidFill>
                  <a:schemeClr val="tx1"/>
                </a:solidFill>
              </a:rPr>
              <a:t>ECTD in Kubernetes</a:t>
            </a:r>
          </a:p>
          <a:p>
            <a:pPr marL="342900" indent="-342900" algn="l">
              <a:buClr>
                <a:srgbClr val="0070C0"/>
              </a:buClr>
              <a:buSzPct val="80000"/>
              <a:buFont typeface="Wingdings" pitchFamily="2" charset="2"/>
              <a:buChar char="u"/>
            </a:pPr>
            <a:r>
              <a:rPr lang="en-US" altLang="zh-TW" sz="1800" b="1" dirty="0" err="1">
                <a:solidFill>
                  <a:schemeClr val="tx1"/>
                </a:solidFill>
              </a:rPr>
              <a:t>Kube</a:t>
            </a:r>
            <a:r>
              <a:rPr lang="en-US" altLang="zh-TW" sz="1800" b="1" dirty="0">
                <a:solidFill>
                  <a:schemeClr val="tx1"/>
                </a:solidFill>
              </a:rPr>
              <a:t> API Server</a:t>
            </a:r>
          </a:p>
          <a:p>
            <a:pPr marL="342900" indent="-342900" algn="l">
              <a:buClr>
                <a:srgbClr val="0070C0"/>
              </a:buClr>
              <a:buSzPct val="80000"/>
              <a:buFont typeface="Wingdings" pitchFamily="2" charset="2"/>
              <a:buChar char="u"/>
            </a:pPr>
            <a:r>
              <a:rPr lang="en-US" altLang="zh-TW" sz="1800" b="1" dirty="0">
                <a:solidFill>
                  <a:schemeClr val="tx1"/>
                </a:solidFill>
              </a:rPr>
              <a:t>Controller Managers</a:t>
            </a:r>
          </a:p>
          <a:p>
            <a:pPr marL="342900" indent="-342900" algn="l">
              <a:buClr>
                <a:srgbClr val="0070C0"/>
              </a:buClr>
              <a:buSzPct val="80000"/>
              <a:buFont typeface="Wingdings" pitchFamily="2" charset="2"/>
              <a:buChar char="u"/>
            </a:pPr>
            <a:r>
              <a:rPr lang="en-US" altLang="zh-TW" sz="1800" b="1" dirty="0" err="1">
                <a:solidFill>
                  <a:schemeClr val="tx1"/>
                </a:solidFill>
              </a:rPr>
              <a:t>Kube</a:t>
            </a:r>
            <a:r>
              <a:rPr lang="en-US" altLang="zh-TW" sz="1800" b="1" dirty="0">
                <a:solidFill>
                  <a:schemeClr val="tx1"/>
                </a:solidFill>
              </a:rPr>
              <a:t> schedule</a:t>
            </a:r>
          </a:p>
          <a:p>
            <a:pPr marL="342900" indent="-342900" algn="l">
              <a:buClr>
                <a:srgbClr val="0070C0"/>
              </a:buClr>
              <a:buSzPct val="80000"/>
              <a:buFont typeface="Wingdings" pitchFamily="2" charset="2"/>
              <a:buChar char="u"/>
            </a:pPr>
            <a:r>
              <a:rPr lang="en-US" altLang="zh-TW" sz="1800" b="1" dirty="0">
                <a:solidFill>
                  <a:schemeClr val="tx1"/>
                </a:solidFill>
              </a:rPr>
              <a:t>Kubelet</a:t>
            </a:r>
          </a:p>
          <a:p>
            <a:pPr marL="342900" indent="-342900" algn="l">
              <a:buClr>
                <a:srgbClr val="0070C0"/>
              </a:buClr>
              <a:buSzPct val="80000"/>
              <a:buFont typeface="Wingdings" pitchFamily="2" charset="2"/>
              <a:buChar char="u"/>
            </a:pPr>
            <a:r>
              <a:rPr lang="en-US" altLang="zh-TW" sz="1800" b="1" dirty="0">
                <a:solidFill>
                  <a:schemeClr val="tx1"/>
                </a:solidFill>
              </a:rPr>
              <a:t>Kube Proxy</a:t>
            </a:r>
            <a:endParaRPr lang="en-US" altLang="zh-TW" sz="1800" dirty="0">
              <a:solidFill>
                <a:schemeClr val="tx1"/>
              </a:solidFill>
            </a:endParaRP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https://www.youtube.com/watch?v=8C_SCDbUJTg&amp;list=PL2We04F3Y_43dAehLMT5GxJhtk3mJtkl5&amp;index=4</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467544" y="1268759"/>
            <a:ext cx="8352928" cy="93610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Node Controller</a:t>
            </a:r>
          </a:p>
          <a:p>
            <a:pPr marL="342900" indent="-342900" algn="l">
              <a:buClr>
                <a:srgbClr val="0070C0"/>
              </a:buClr>
              <a:buSzPct val="80000"/>
              <a:buFont typeface="Wingdings" pitchFamily="2" charset="2"/>
              <a:buChar char="u"/>
            </a:pPr>
            <a:r>
              <a:rPr lang="en-US" altLang="zh-TW" sz="1800" b="1" dirty="0">
                <a:solidFill>
                  <a:schemeClr val="tx1"/>
                </a:solidFill>
              </a:rPr>
              <a:t>Similarly, in Kubernetes, we have controller available that take care of different areas.</a:t>
            </a:r>
          </a:p>
        </p:txBody>
      </p:sp>
      <p:pic>
        <p:nvPicPr>
          <p:cNvPr id="15" name="Picture 14">
            <a:extLst>
              <a:ext uri="{FF2B5EF4-FFF2-40B4-BE49-F238E27FC236}">
                <a16:creationId xmlns:a16="http://schemas.microsoft.com/office/drawing/2014/main" id="{48B03FAB-CB2D-4FEF-BCA7-89E43D84C730}"/>
              </a:ext>
            </a:extLst>
          </p:cNvPr>
          <p:cNvPicPr>
            <a:picLocks noChangeAspect="1"/>
          </p:cNvPicPr>
          <p:nvPr/>
        </p:nvPicPr>
        <p:blipFill>
          <a:blip r:embed="rId2"/>
          <a:stretch>
            <a:fillRect/>
          </a:stretch>
        </p:blipFill>
        <p:spPr>
          <a:xfrm>
            <a:off x="4830210" y="2160247"/>
            <a:ext cx="3918254" cy="4304245"/>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4.6 Node Controller</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https://www.youtube.com/watch?v=8C_SCDbUJTg&amp;list=PL2We04F3Y_43dAehLMT5GxJhtk3mJtkl5&amp;index=4</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sp>
        <p:nvSpPr>
          <p:cNvPr id="9" name="Rectangle: Rounded Corners 8">
            <a:extLst>
              <a:ext uri="{FF2B5EF4-FFF2-40B4-BE49-F238E27FC236}">
                <a16:creationId xmlns:a16="http://schemas.microsoft.com/office/drawing/2014/main" id="{D7C9CD32-D8CC-453C-B2B1-C2E5C0CB25F2}"/>
              </a:ext>
            </a:extLst>
          </p:cNvPr>
          <p:cNvSpPr/>
          <p:nvPr/>
        </p:nvSpPr>
        <p:spPr>
          <a:xfrm>
            <a:off x="6000321" y="2132856"/>
            <a:ext cx="2361950" cy="595873"/>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Master Nodes:</a:t>
            </a:r>
          </a:p>
          <a:p>
            <a:r>
              <a:rPr lang="en-US" sz="1000" dirty="0">
                <a:solidFill>
                  <a:schemeClr val="bg1"/>
                </a:solidFill>
              </a:rPr>
              <a:t>Manage, Plan, Schedule, Monitor Nodes</a:t>
            </a:r>
          </a:p>
        </p:txBody>
      </p:sp>
      <p:sp>
        <p:nvSpPr>
          <p:cNvPr id="11" name="Rectangle: Rounded Corners 10">
            <a:extLst>
              <a:ext uri="{FF2B5EF4-FFF2-40B4-BE49-F238E27FC236}">
                <a16:creationId xmlns:a16="http://schemas.microsoft.com/office/drawing/2014/main" id="{F45BB51F-7775-4C65-9B3E-0E05DB5AC23F}"/>
              </a:ext>
            </a:extLst>
          </p:cNvPr>
          <p:cNvSpPr/>
          <p:nvPr/>
        </p:nvSpPr>
        <p:spPr>
          <a:xfrm>
            <a:off x="5880520" y="5733256"/>
            <a:ext cx="2088232" cy="470644"/>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solidFill>
                  <a:schemeClr val="bg1"/>
                </a:solidFill>
              </a:rPr>
              <a:t>Kube</a:t>
            </a:r>
            <a:r>
              <a:rPr lang="en-US" sz="1200" b="1" dirty="0">
                <a:solidFill>
                  <a:schemeClr val="bg1"/>
                </a:solidFill>
              </a:rPr>
              <a:t>-scheduler</a:t>
            </a:r>
            <a:endParaRPr lang="en-US" sz="1000" dirty="0">
              <a:solidFill>
                <a:schemeClr val="bg1"/>
              </a:solidFill>
            </a:endParaRPr>
          </a:p>
        </p:txBody>
      </p:sp>
      <p:sp>
        <p:nvSpPr>
          <p:cNvPr id="12" name="Rectangle: Rounded Corners 11">
            <a:extLst>
              <a:ext uri="{FF2B5EF4-FFF2-40B4-BE49-F238E27FC236}">
                <a16:creationId xmlns:a16="http://schemas.microsoft.com/office/drawing/2014/main" id="{E5C44794-6742-4A16-B77C-E697B5A83484}"/>
              </a:ext>
            </a:extLst>
          </p:cNvPr>
          <p:cNvSpPr/>
          <p:nvPr/>
        </p:nvSpPr>
        <p:spPr>
          <a:xfrm>
            <a:off x="6388802" y="4011464"/>
            <a:ext cx="2207766" cy="36512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Node-Controller</a:t>
            </a:r>
            <a:endParaRPr lang="en-US" sz="1000" dirty="0">
              <a:solidFill>
                <a:schemeClr val="bg1"/>
              </a:solidFill>
            </a:endParaRPr>
          </a:p>
        </p:txBody>
      </p:sp>
      <p:sp>
        <p:nvSpPr>
          <p:cNvPr id="13" name="Rectangle: Rounded Corners 12">
            <a:extLst>
              <a:ext uri="{FF2B5EF4-FFF2-40B4-BE49-F238E27FC236}">
                <a16:creationId xmlns:a16="http://schemas.microsoft.com/office/drawing/2014/main" id="{99519DD3-B34D-4481-B9EE-8AE9696FE822}"/>
              </a:ext>
            </a:extLst>
          </p:cNvPr>
          <p:cNvSpPr/>
          <p:nvPr/>
        </p:nvSpPr>
        <p:spPr>
          <a:xfrm>
            <a:off x="6414526" y="4395856"/>
            <a:ext cx="2207766" cy="36512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Replication-Controller</a:t>
            </a:r>
            <a:endParaRPr lang="en-US" sz="1000" dirty="0">
              <a:solidFill>
                <a:schemeClr val="bg1"/>
              </a:solidFill>
            </a:endParaRPr>
          </a:p>
        </p:txBody>
      </p:sp>
      <p:sp>
        <p:nvSpPr>
          <p:cNvPr id="14" name="Rectangle: Rounded Corners 13">
            <a:extLst>
              <a:ext uri="{FF2B5EF4-FFF2-40B4-BE49-F238E27FC236}">
                <a16:creationId xmlns:a16="http://schemas.microsoft.com/office/drawing/2014/main" id="{1D35F06A-99E9-44C5-83CC-3775AA535CC5}"/>
              </a:ext>
            </a:extLst>
          </p:cNvPr>
          <p:cNvSpPr/>
          <p:nvPr/>
        </p:nvSpPr>
        <p:spPr>
          <a:xfrm>
            <a:off x="5448471" y="4790404"/>
            <a:ext cx="936371" cy="737685"/>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ETCD</a:t>
            </a:r>
          </a:p>
          <a:p>
            <a:r>
              <a:rPr lang="en-US" sz="1200" b="1" dirty="0">
                <a:solidFill>
                  <a:schemeClr val="bg1"/>
                </a:solidFill>
              </a:rPr>
              <a:t>Cluster</a:t>
            </a:r>
            <a:endParaRPr lang="en-US" sz="1000" dirty="0">
              <a:solidFill>
                <a:schemeClr val="bg1"/>
              </a:solidFill>
            </a:endParaRPr>
          </a:p>
        </p:txBody>
      </p:sp>
      <p:sp>
        <p:nvSpPr>
          <p:cNvPr id="16" name="Rectangle: Rounded Corners 15">
            <a:extLst>
              <a:ext uri="{FF2B5EF4-FFF2-40B4-BE49-F238E27FC236}">
                <a16:creationId xmlns:a16="http://schemas.microsoft.com/office/drawing/2014/main" id="{20D2E08B-08A2-4A4F-A1DB-9F606373B5C7}"/>
              </a:ext>
            </a:extLst>
          </p:cNvPr>
          <p:cNvSpPr/>
          <p:nvPr/>
        </p:nvSpPr>
        <p:spPr>
          <a:xfrm>
            <a:off x="6236905" y="3640012"/>
            <a:ext cx="2207766" cy="36512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Controller-Manager</a:t>
            </a:r>
            <a:endParaRPr lang="en-US" sz="1000" dirty="0">
              <a:solidFill>
                <a:schemeClr val="bg1"/>
              </a:solidFill>
            </a:endParaRPr>
          </a:p>
        </p:txBody>
      </p:sp>
      <p:sp>
        <p:nvSpPr>
          <p:cNvPr id="17" name="副標題 2">
            <a:extLst>
              <a:ext uri="{FF2B5EF4-FFF2-40B4-BE49-F238E27FC236}">
                <a16:creationId xmlns:a16="http://schemas.microsoft.com/office/drawing/2014/main" id="{50EB4362-073D-486D-B2D5-C01B65BB88A7}"/>
              </a:ext>
            </a:extLst>
          </p:cNvPr>
          <p:cNvSpPr txBox="1">
            <a:spLocks/>
          </p:cNvSpPr>
          <p:nvPr/>
        </p:nvSpPr>
        <p:spPr>
          <a:xfrm>
            <a:off x="467544" y="2358326"/>
            <a:ext cx="4104456" cy="2402655"/>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zh-TW" sz="1800" b="1" dirty="0">
                <a:solidFill>
                  <a:schemeClr val="tx1"/>
                </a:solidFill>
              </a:rPr>
              <a:t>The node-controller takes care of nodes. They are responsible for onboarding new nodes to the cluster, handling situations where nodes become unavailable or get destroyed.</a:t>
            </a:r>
          </a:p>
          <a:p>
            <a:pPr marL="342900" indent="-342900" algn="l">
              <a:buClr>
                <a:srgbClr val="0070C0"/>
              </a:buClr>
              <a:buSzPct val="80000"/>
              <a:buFont typeface="Wingdings" pitchFamily="2" charset="2"/>
              <a:buChar char="u"/>
            </a:pPr>
            <a:r>
              <a:rPr lang="en-US" altLang="zh-TW" sz="1800" b="1" dirty="0">
                <a:solidFill>
                  <a:schemeClr val="tx1"/>
                </a:solidFill>
              </a:rPr>
              <a:t>The replication-controller ensures the desired number of containers are running at all time in your repetition.</a:t>
            </a:r>
          </a:p>
        </p:txBody>
      </p:sp>
    </p:spTree>
    <p:extLst>
      <p:ext uri="{BB962C8B-B14F-4D97-AF65-F5344CB8AC3E}">
        <p14:creationId xmlns:p14="http://schemas.microsoft.com/office/powerpoint/2010/main" val="962989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58A39AD4-251F-4A3F-9558-A322FEFAE275}"/>
              </a:ext>
            </a:extLst>
          </p:cNvPr>
          <p:cNvPicPr>
            <a:picLocks noChangeAspect="1"/>
          </p:cNvPicPr>
          <p:nvPr/>
        </p:nvPicPr>
        <p:blipFill>
          <a:blip r:embed="rId2"/>
          <a:stretch>
            <a:fillRect/>
          </a:stretch>
        </p:blipFill>
        <p:spPr>
          <a:xfrm>
            <a:off x="4355976" y="2200682"/>
            <a:ext cx="4486600" cy="4247904"/>
          </a:xfrm>
          <a:prstGeom prst="rect">
            <a:avLst/>
          </a:prstGeom>
          <a:ln>
            <a:solidFill>
              <a:srgbClr val="C00000"/>
            </a:solidFill>
          </a:ln>
        </p:spPr>
      </p:pic>
      <p:sp>
        <p:nvSpPr>
          <p:cNvPr id="3" name="副標題 2"/>
          <p:cNvSpPr>
            <a:spLocks noGrp="1"/>
          </p:cNvSpPr>
          <p:nvPr>
            <p:ph type="subTitle" idx="1"/>
          </p:nvPr>
        </p:nvSpPr>
        <p:spPr>
          <a:xfrm>
            <a:off x="467544" y="1268759"/>
            <a:ext cx="8352928" cy="93610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Node Controller</a:t>
            </a:r>
          </a:p>
          <a:p>
            <a:pPr marL="342900" indent="-342900" algn="l">
              <a:buClr>
                <a:srgbClr val="0070C0"/>
              </a:buClr>
              <a:buSzPct val="80000"/>
              <a:buFont typeface="Wingdings" pitchFamily="2" charset="2"/>
              <a:buChar char="u"/>
            </a:pPr>
            <a:r>
              <a:rPr lang="en-US" altLang="zh-TW" sz="1800" b="1" dirty="0">
                <a:solidFill>
                  <a:schemeClr val="tx1"/>
                </a:solidFill>
              </a:rPr>
              <a:t>We have seen different components like different offices, the different ships, the datastore, the cranes. </a:t>
            </a:r>
          </a:p>
        </p:txBody>
      </p:sp>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4.6 Node Controller</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https://www.youtube.com/watch?v=8C_SCDbUJTg&amp;list=PL2We04F3Y_43dAehLMT5GxJhtk3mJtkl5&amp;index=4</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sp>
        <p:nvSpPr>
          <p:cNvPr id="9" name="Rectangle: Rounded Corners 8">
            <a:extLst>
              <a:ext uri="{FF2B5EF4-FFF2-40B4-BE49-F238E27FC236}">
                <a16:creationId xmlns:a16="http://schemas.microsoft.com/office/drawing/2014/main" id="{D7C9CD32-D8CC-453C-B2B1-C2E5C0CB25F2}"/>
              </a:ext>
            </a:extLst>
          </p:cNvPr>
          <p:cNvSpPr/>
          <p:nvPr/>
        </p:nvSpPr>
        <p:spPr>
          <a:xfrm>
            <a:off x="6480626" y="2060389"/>
            <a:ext cx="2361950" cy="595873"/>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Master Nodes:</a:t>
            </a:r>
          </a:p>
          <a:p>
            <a:r>
              <a:rPr lang="en-US" sz="1000" dirty="0">
                <a:solidFill>
                  <a:schemeClr val="bg1"/>
                </a:solidFill>
              </a:rPr>
              <a:t>Manage, Plan, Schedule, Monitor Nodes</a:t>
            </a:r>
          </a:p>
        </p:txBody>
      </p:sp>
      <p:sp>
        <p:nvSpPr>
          <p:cNvPr id="11" name="Rectangle: Rounded Corners 10">
            <a:extLst>
              <a:ext uri="{FF2B5EF4-FFF2-40B4-BE49-F238E27FC236}">
                <a16:creationId xmlns:a16="http://schemas.microsoft.com/office/drawing/2014/main" id="{F45BB51F-7775-4C65-9B3E-0E05DB5AC23F}"/>
              </a:ext>
            </a:extLst>
          </p:cNvPr>
          <p:cNvSpPr/>
          <p:nvPr/>
        </p:nvSpPr>
        <p:spPr>
          <a:xfrm>
            <a:off x="5263293" y="5999470"/>
            <a:ext cx="2103614" cy="470644"/>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solidFill>
                  <a:schemeClr val="bg1"/>
                </a:solidFill>
              </a:rPr>
              <a:t>Kube</a:t>
            </a:r>
            <a:r>
              <a:rPr lang="en-US" sz="1200" b="1" dirty="0">
                <a:solidFill>
                  <a:schemeClr val="bg1"/>
                </a:solidFill>
              </a:rPr>
              <a:t>-scheduler</a:t>
            </a:r>
            <a:endParaRPr lang="en-US" sz="1000" dirty="0">
              <a:solidFill>
                <a:schemeClr val="bg1"/>
              </a:solidFill>
            </a:endParaRPr>
          </a:p>
        </p:txBody>
      </p:sp>
      <p:sp>
        <p:nvSpPr>
          <p:cNvPr id="14" name="Rectangle: Rounded Corners 13">
            <a:extLst>
              <a:ext uri="{FF2B5EF4-FFF2-40B4-BE49-F238E27FC236}">
                <a16:creationId xmlns:a16="http://schemas.microsoft.com/office/drawing/2014/main" id="{1D35F06A-99E9-44C5-83CC-3775AA535CC5}"/>
              </a:ext>
            </a:extLst>
          </p:cNvPr>
          <p:cNvSpPr/>
          <p:nvPr/>
        </p:nvSpPr>
        <p:spPr>
          <a:xfrm>
            <a:off x="4932040" y="5134763"/>
            <a:ext cx="912418" cy="737685"/>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ETCD</a:t>
            </a:r>
          </a:p>
          <a:p>
            <a:r>
              <a:rPr lang="en-US" sz="1200" b="1" dirty="0">
                <a:solidFill>
                  <a:schemeClr val="bg1"/>
                </a:solidFill>
              </a:rPr>
              <a:t>Cluster</a:t>
            </a:r>
            <a:endParaRPr lang="en-US" sz="1000" dirty="0">
              <a:solidFill>
                <a:schemeClr val="bg1"/>
              </a:solidFill>
            </a:endParaRPr>
          </a:p>
        </p:txBody>
      </p:sp>
      <p:sp>
        <p:nvSpPr>
          <p:cNvPr id="16" name="Rectangle: Rounded Corners 15">
            <a:extLst>
              <a:ext uri="{FF2B5EF4-FFF2-40B4-BE49-F238E27FC236}">
                <a16:creationId xmlns:a16="http://schemas.microsoft.com/office/drawing/2014/main" id="{20D2E08B-08A2-4A4F-A1DB-9F606373B5C7}"/>
              </a:ext>
            </a:extLst>
          </p:cNvPr>
          <p:cNvSpPr/>
          <p:nvPr/>
        </p:nvSpPr>
        <p:spPr>
          <a:xfrm>
            <a:off x="4748127" y="3929220"/>
            <a:ext cx="1080590" cy="114203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Controller-Manager</a:t>
            </a:r>
            <a:endParaRPr lang="en-US" sz="1000" dirty="0">
              <a:solidFill>
                <a:schemeClr val="bg1"/>
              </a:solidFill>
            </a:endParaRPr>
          </a:p>
        </p:txBody>
      </p:sp>
    </p:spTree>
    <p:extLst>
      <p:ext uri="{BB962C8B-B14F-4D97-AF65-F5344CB8AC3E}">
        <p14:creationId xmlns:p14="http://schemas.microsoft.com/office/powerpoint/2010/main" val="4103925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fontScale="90000"/>
          </a:bodyPr>
          <a:lstStyle/>
          <a:p>
            <a:r>
              <a:rPr lang="en-US" altLang="zh-TW" sz="4800" b="1" dirty="0">
                <a:solidFill>
                  <a:srgbClr val="FFFF00"/>
                </a:solidFill>
              </a:rPr>
              <a:t>4.7 </a:t>
            </a:r>
            <a:r>
              <a:rPr lang="en-US" altLang="zh-TW" sz="4800" b="1" dirty="0" err="1">
                <a:solidFill>
                  <a:srgbClr val="FFFF00"/>
                </a:solidFill>
              </a:rPr>
              <a:t>Kube</a:t>
            </a:r>
            <a:r>
              <a:rPr lang="en-US" altLang="zh-TW" sz="4800" b="1" dirty="0">
                <a:solidFill>
                  <a:srgbClr val="FFFF00"/>
                </a:solidFill>
              </a:rPr>
              <a:t> API Controller (Orchestrator)</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pic>
        <p:nvPicPr>
          <p:cNvPr id="7" name="Picture 6">
            <a:extLst>
              <a:ext uri="{FF2B5EF4-FFF2-40B4-BE49-F238E27FC236}">
                <a16:creationId xmlns:a16="http://schemas.microsoft.com/office/drawing/2014/main" id="{6BAFC81C-41D2-47DC-8418-60D9E99180AB}"/>
              </a:ext>
            </a:extLst>
          </p:cNvPr>
          <p:cNvPicPr>
            <a:picLocks noChangeAspect="1"/>
          </p:cNvPicPr>
          <p:nvPr/>
        </p:nvPicPr>
        <p:blipFill>
          <a:blip r:embed="rId2"/>
          <a:stretch>
            <a:fillRect/>
          </a:stretch>
        </p:blipFill>
        <p:spPr>
          <a:xfrm>
            <a:off x="3923928" y="3640095"/>
            <a:ext cx="992526" cy="944885"/>
          </a:xfrm>
          <a:prstGeom prst="rect">
            <a:avLst/>
          </a:prstGeom>
        </p:spPr>
      </p:pic>
    </p:spTree>
    <p:extLst>
      <p:ext uri="{BB962C8B-B14F-4D97-AF65-F5344CB8AC3E}">
        <p14:creationId xmlns:p14="http://schemas.microsoft.com/office/powerpoint/2010/main" val="34571208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F0EA5C5-B667-45E4-BAE7-4B60F32DE7CE}"/>
              </a:ext>
            </a:extLst>
          </p:cNvPr>
          <p:cNvPicPr>
            <a:picLocks noChangeAspect="1"/>
          </p:cNvPicPr>
          <p:nvPr/>
        </p:nvPicPr>
        <p:blipFill>
          <a:blip r:embed="rId2"/>
          <a:stretch>
            <a:fillRect/>
          </a:stretch>
        </p:blipFill>
        <p:spPr>
          <a:xfrm>
            <a:off x="4721443" y="2083723"/>
            <a:ext cx="4028824" cy="3613243"/>
          </a:xfrm>
          <a:prstGeom prst="rect">
            <a:avLst/>
          </a:prstGeom>
          <a:ln>
            <a:solidFill>
              <a:srgbClr val="C00000"/>
            </a:solidFill>
          </a:ln>
        </p:spPr>
      </p:pic>
      <p:sp>
        <p:nvSpPr>
          <p:cNvPr id="3" name="副標題 2"/>
          <p:cNvSpPr>
            <a:spLocks noGrp="1"/>
          </p:cNvSpPr>
          <p:nvPr>
            <p:ph type="subTitle" idx="1"/>
          </p:nvPr>
        </p:nvSpPr>
        <p:spPr>
          <a:xfrm>
            <a:off x="467544" y="1268759"/>
            <a:ext cx="8352928" cy="72811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err="1">
                <a:solidFill>
                  <a:schemeClr val="tx1"/>
                </a:solidFill>
              </a:rPr>
              <a:t>Kube</a:t>
            </a:r>
            <a:r>
              <a:rPr lang="en-US" altLang="zh-TW" sz="1800" b="1" dirty="0">
                <a:solidFill>
                  <a:schemeClr val="tx1"/>
                </a:solidFill>
              </a:rPr>
              <a:t> API Controller</a:t>
            </a:r>
          </a:p>
          <a:p>
            <a:pPr marL="342900" indent="-342900" algn="l">
              <a:buClr>
                <a:srgbClr val="0070C0"/>
              </a:buClr>
              <a:buSzPct val="80000"/>
              <a:buFont typeface="Wingdings" pitchFamily="2" charset="2"/>
              <a:buChar char="u"/>
            </a:pPr>
            <a:r>
              <a:rPr lang="en-US" altLang="zh-TW" sz="1800" b="1" dirty="0">
                <a:solidFill>
                  <a:schemeClr val="tx1"/>
                </a:solidFill>
              </a:rPr>
              <a:t>How do these communicate with each others?</a:t>
            </a:r>
          </a:p>
        </p:txBody>
      </p:sp>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4.7 </a:t>
            </a:r>
            <a:r>
              <a:rPr lang="en-US" altLang="zh-TW" b="1" dirty="0" err="1">
                <a:solidFill>
                  <a:srgbClr val="FFFF00"/>
                </a:solidFill>
              </a:rPr>
              <a:t>Kube</a:t>
            </a:r>
            <a:r>
              <a:rPr lang="en-US" altLang="zh-TW" b="1" dirty="0">
                <a:solidFill>
                  <a:srgbClr val="FFFF00"/>
                </a:solidFill>
              </a:rPr>
              <a:t> API Controller (Orchestrator)</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https://www.youtube.com/watch?v=8C_SCDbUJTg&amp;list=PL2We04F3Y_43dAehLMT5GxJhtk3mJtkl5&amp;index=4</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sp>
        <p:nvSpPr>
          <p:cNvPr id="9" name="Rectangle: Rounded Corners 8">
            <a:extLst>
              <a:ext uri="{FF2B5EF4-FFF2-40B4-BE49-F238E27FC236}">
                <a16:creationId xmlns:a16="http://schemas.microsoft.com/office/drawing/2014/main" id="{D7C9CD32-D8CC-453C-B2B1-C2E5C0CB25F2}"/>
              </a:ext>
            </a:extLst>
          </p:cNvPr>
          <p:cNvSpPr/>
          <p:nvPr/>
        </p:nvSpPr>
        <p:spPr>
          <a:xfrm>
            <a:off x="6530530" y="2041903"/>
            <a:ext cx="2361950" cy="595873"/>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Master Nodes:</a:t>
            </a:r>
          </a:p>
          <a:p>
            <a:r>
              <a:rPr lang="en-US" sz="1000" dirty="0">
                <a:solidFill>
                  <a:schemeClr val="bg1"/>
                </a:solidFill>
              </a:rPr>
              <a:t>Manage, Plan, Schedule, Monitor Nodes</a:t>
            </a:r>
          </a:p>
        </p:txBody>
      </p:sp>
      <p:sp>
        <p:nvSpPr>
          <p:cNvPr id="11" name="Rectangle: Rounded Corners 10">
            <a:extLst>
              <a:ext uri="{FF2B5EF4-FFF2-40B4-BE49-F238E27FC236}">
                <a16:creationId xmlns:a16="http://schemas.microsoft.com/office/drawing/2014/main" id="{F45BB51F-7775-4C65-9B3E-0E05DB5AC23F}"/>
              </a:ext>
            </a:extLst>
          </p:cNvPr>
          <p:cNvSpPr/>
          <p:nvPr/>
        </p:nvSpPr>
        <p:spPr>
          <a:xfrm>
            <a:off x="4868698" y="2091248"/>
            <a:ext cx="1519619" cy="470644"/>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Kube-</a:t>
            </a:r>
            <a:r>
              <a:rPr lang="en-US" sz="1200" b="1" dirty="0" err="1">
                <a:solidFill>
                  <a:schemeClr val="bg1"/>
                </a:solidFill>
              </a:rPr>
              <a:t>apiserver</a:t>
            </a:r>
            <a:endParaRPr lang="en-US" sz="1000" dirty="0">
              <a:solidFill>
                <a:schemeClr val="bg1"/>
              </a:solidFill>
            </a:endParaRPr>
          </a:p>
        </p:txBody>
      </p:sp>
      <p:sp>
        <p:nvSpPr>
          <p:cNvPr id="14" name="Rectangle: Rounded Corners 13">
            <a:extLst>
              <a:ext uri="{FF2B5EF4-FFF2-40B4-BE49-F238E27FC236}">
                <a16:creationId xmlns:a16="http://schemas.microsoft.com/office/drawing/2014/main" id="{1D35F06A-99E9-44C5-83CC-3775AA535CC5}"/>
              </a:ext>
            </a:extLst>
          </p:cNvPr>
          <p:cNvSpPr/>
          <p:nvPr/>
        </p:nvSpPr>
        <p:spPr>
          <a:xfrm>
            <a:off x="4992347" y="4959281"/>
            <a:ext cx="912418" cy="737685"/>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ETCD</a:t>
            </a:r>
          </a:p>
          <a:p>
            <a:r>
              <a:rPr lang="en-US" sz="1200" b="1" dirty="0">
                <a:solidFill>
                  <a:schemeClr val="bg1"/>
                </a:solidFill>
              </a:rPr>
              <a:t>Cluster</a:t>
            </a:r>
            <a:endParaRPr lang="en-US" sz="1000" dirty="0">
              <a:solidFill>
                <a:schemeClr val="bg1"/>
              </a:solidFill>
            </a:endParaRPr>
          </a:p>
        </p:txBody>
      </p:sp>
      <p:sp>
        <p:nvSpPr>
          <p:cNvPr id="16" name="Rectangle: Rounded Corners 15">
            <a:extLst>
              <a:ext uri="{FF2B5EF4-FFF2-40B4-BE49-F238E27FC236}">
                <a16:creationId xmlns:a16="http://schemas.microsoft.com/office/drawing/2014/main" id="{20D2E08B-08A2-4A4F-A1DB-9F606373B5C7}"/>
              </a:ext>
            </a:extLst>
          </p:cNvPr>
          <p:cNvSpPr/>
          <p:nvPr/>
        </p:nvSpPr>
        <p:spPr>
          <a:xfrm>
            <a:off x="4908261" y="3775683"/>
            <a:ext cx="1080590" cy="114203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Controller-Manager</a:t>
            </a:r>
            <a:endParaRPr lang="en-US" sz="1000" dirty="0">
              <a:solidFill>
                <a:schemeClr val="bg1"/>
              </a:solidFill>
            </a:endParaRPr>
          </a:p>
        </p:txBody>
      </p:sp>
      <p:sp>
        <p:nvSpPr>
          <p:cNvPr id="17" name="副標題 2">
            <a:extLst>
              <a:ext uri="{FF2B5EF4-FFF2-40B4-BE49-F238E27FC236}">
                <a16:creationId xmlns:a16="http://schemas.microsoft.com/office/drawing/2014/main" id="{50EB4362-073D-486D-B2D5-C01B65BB88A7}"/>
              </a:ext>
            </a:extLst>
          </p:cNvPr>
          <p:cNvSpPr txBox="1">
            <a:spLocks/>
          </p:cNvSpPr>
          <p:nvPr/>
        </p:nvSpPr>
        <p:spPr>
          <a:xfrm>
            <a:off x="467544" y="2083724"/>
            <a:ext cx="4080071" cy="2777400"/>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zh-TW" sz="1800" b="1" dirty="0">
                <a:solidFill>
                  <a:schemeClr val="tx1"/>
                </a:solidFill>
              </a:rPr>
              <a:t>How does one office  reach the other office who manages them all at a high level.</a:t>
            </a:r>
          </a:p>
          <a:p>
            <a:pPr marL="342900" indent="-342900" algn="l">
              <a:buClr>
                <a:srgbClr val="0070C0"/>
              </a:buClr>
              <a:buSzPct val="80000"/>
              <a:buFont typeface="Wingdings" pitchFamily="2" charset="2"/>
              <a:buChar char="u"/>
            </a:pPr>
            <a:r>
              <a:rPr lang="en-US" altLang="zh-TW" sz="1800" b="1" dirty="0">
                <a:solidFill>
                  <a:schemeClr val="tx1"/>
                </a:solidFill>
              </a:rPr>
              <a:t>The </a:t>
            </a:r>
            <a:r>
              <a:rPr lang="en-US" altLang="zh-TW" sz="1800" b="1" dirty="0" err="1">
                <a:solidFill>
                  <a:schemeClr val="tx1"/>
                </a:solidFill>
              </a:rPr>
              <a:t>kube-apiserver</a:t>
            </a:r>
            <a:r>
              <a:rPr lang="en-US" altLang="zh-TW" sz="1800" b="1" dirty="0">
                <a:solidFill>
                  <a:schemeClr val="tx1"/>
                </a:solidFill>
              </a:rPr>
              <a:t> is the primary management component of Kubernetes.</a:t>
            </a:r>
          </a:p>
          <a:p>
            <a:pPr marL="342900" indent="-342900" algn="l">
              <a:buClr>
                <a:srgbClr val="0070C0"/>
              </a:buClr>
              <a:buSzPct val="80000"/>
              <a:buFont typeface="Wingdings" pitchFamily="2" charset="2"/>
              <a:buChar char="u"/>
            </a:pPr>
            <a:r>
              <a:rPr lang="en-US" altLang="zh-TW" sz="1800" b="1" dirty="0">
                <a:solidFill>
                  <a:schemeClr val="tx1"/>
                </a:solidFill>
              </a:rPr>
              <a:t>The </a:t>
            </a:r>
            <a:r>
              <a:rPr lang="en-US" altLang="zh-TW" sz="1800" b="1" dirty="0" err="1">
                <a:solidFill>
                  <a:schemeClr val="tx1"/>
                </a:solidFill>
              </a:rPr>
              <a:t>kube-apiserver</a:t>
            </a:r>
            <a:r>
              <a:rPr lang="en-US" altLang="zh-TW" sz="1800" b="1" dirty="0">
                <a:solidFill>
                  <a:schemeClr val="tx1"/>
                </a:solidFill>
              </a:rPr>
              <a:t> is responsible for orchestrating all operation within the cluster.</a:t>
            </a:r>
          </a:p>
        </p:txBody>
      </p:sp>
    </p:spTree>
    <p:extLst>
      <p:ext uri="{BB962C8B-B14F-4D97-AF65-F5344CB8AC3E}">
        <p14:creationId xmlns:p14="http://schemas.microsoft.com/office/powerpoint/2010/main" val="14884730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0894BFF-F0DF-42B1-9194-531DB4A5CB70}"/>
              </a:ext>
            </a:extLst>
          </p:cNvPr>
          <p:cNvPicPr>
            <a:picLocks noChangeAspect="1"/>
          </p:cNvPicPr>
          <p:nvPr/>
        </p:nvPicPr>
        <p:blipFill>
          <a:blip r:embed="rId2"/>
          <a:stretch>
            <a:fillRect/>
          </a:stretch>
        </p:blipFill>
        <p:spPr>
          <a:xfrm>
            <a:off x="2123728" y="4951067"/>
            <a:ext cx="5524500" cy="1276350"/>
          </a:xfrm>
          <a:prstGeom prst="rect">
            <a:avLst/>
          </a:prstGeom>
        </p:spPr>
      </p:pic>
      <p:sp>
        <p:nvSpPr>
          <p:cNvPr id="3" name="副標題 2"/>
          <p:cNvSpPr>
            <a:spLocks noGrp="1"/>
          </p:cNvSpPr>
          <p:nvPr>
            <p:ph type="subTitle" idx="1"/>
          </p:nvPr>
        </p:nvSpPr>
        <p:spPr>
          <a:xfrm>
            <a:off x="467544" y="1268758"/>
            <a:ext cx="8352928" cy="331576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err="1">
                <a:solidFill>
                  <a:schemeClr val="tx1"/>
                </a:solidFill>
              </a:rPr>
              <a:t>Kube</a:t>
            </a:r>
            <a:r>
              <a:rPr lang="en-US" altLang="zh-TW" sz="1800" b="1" dirty="0">
                <a:solidFill>
                  <a:schemeClr val="tx1"/>
                </a:solidFill>
              </a:rPr>
              <a:t> API Controller</a:t>
            </a:r>
          </a:p>
          <a:p>
            <a:pPr marL="342900" indent="-342900" algn="l">
              <a:buClr>
                <a:srgbClr val="0070C0"/>
              </a:buClr>
              <a:buSzPct val="80000"/>
              <a:buFont typeface="Wingdings" pitchFamily="2" charset="2"/>
              <a:buChar char="u"/>
            </a:pPr>
            <a:r>
              <a:rPr lang="en-US" altLang="zh-TW" sz="1800" b="1" dirty="0">
                <a:solidFill>
                  <a:schemeClr val="tx1"/>
                </a:solidFill>
              </a:rPr>
              <a:t>It exposes the Kubernetes API which is used by external users to perform management operations on the cluster as well as various controllers to monitor the state of the cluster and make necessary changes as required and by the worker nodes to communicate with the server.</a:t>
            </a:r>
          </a:p>
          <a:p>
            <a:pPr marL="342900" indent="-342900" algn="l">
              <a:buClr>
                <a:srgbClr val="0070C0"/>
              </a:buClr>
              <a:buSzPct val="80000"/>
              <a:buFont typeface="Wingdings" pitchFamily="2" charset="2"/>
              <a:buChar char="u"/>
            </a:pPr>
            <a:r>
              <a:rPr lang="en-US" altLang="zh-TW" sz="1800" b="1" dirty="0">
                <a:solidFill>
                  <a:schemeClr val="tx1"/>
                </a:solidFill>
              </a:rPr>
              <a:t>Now, we are working with containers here. </a:t>
            </a:r>
          </a:p>
          <a:p>
            <a:pPr marL="342900" indent="-342900" algn="l">
              <a:buClr>
                <a:srgbClr val="0070C0"/>
              </a:buClr>
              <a:buSzPct val="80000"/>
              <a:buFont typeface="Wingdings" pitchFamily="2" charset="2"/>
              <a:buChar char="u"/>
            </a:pPr>
            <a:r>
              <a:rPr lang="en-US" altLang="zh-TW" sz="1800" b="1" dirty="0">
                <a:solidFill>
                  <a:schemeClr val="tx1"/>
                </a:solidFill>
              </a:rPr>
              <a:t>Containers are everywhere.</a:t>
            </a:r>
          </a:p>
          <a:p>
            <a:pPr marL="342900" indent="-342900" algn="l">
              <a:buClr>
                <a:srgbClr val="0070C0"/>
              </a:buClr>
              <a:buSzPct val="80000"/>
              <a:buFont typeface="Wingdings" pitchFamily="2" charset="2"/>
              <a:buChar char="u"/>
            </a:pPr>
            <a:r>
              <a:rPr lang="en-US" altLang="zh-TW" sz="1800" b="1" dirty="0">
                <a:solidFill>
                  <a:schemeClr val="tx1"/>
                </a:solidFill>
              </a:rPr>
              <a:t>We need everything to be container compatible.</a:t>
            </a:r>
          </a:p>
          <a:p>
            <a:pPr marL="342900" indent="-342900" algn="l">
              <a:buClr>
                <a:srgbClr val="0070C0"/>
              </a:buClr>
              <a:buSzPct val="80000"/>
              <a:buFont typeface="Wingdings" pitchFamily="2" charset="2"/>
              <a:buChar char="u"/>
            </a:pPr>
            <a:r>
              <a:rPr lang="en-US" altLang="zh-TW" sz="1800" b="1" dirty="0">
                <a:solidFill>
                  <a:schemeClr val="tx1"/>
                </a:solidFill>
              </a:rPr>
              <a:t>We application are in the form of containers. The different components that form entire management system on the master node could be hosted in the form of containers. </a:t>
            </a:r>
          </a:p>
        </p:txBody>
      </p:sp>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4.7 </a:t>
            </a:r>
            <a:r>
              <a:rPr lang="en-US" altLang="zh-TW" b="1" dirty="0" err="1">
                <a:solidFill>
                  <a:srgbClr val="FFFF00"/>
                </a:solidFill>
              </a:rPr>
              <a:t>Kube</a:t>
            </a:r>
            <a:r>
              <a:rPr lang="en-US" altLang="zh-TW" b="1" dirty="0">
                <a:solidFill>
                  <a:srgbClr val="FFFF00"/>
                </a:solidFill>
              </a:rPr>
              <a:t> API Controller (Orchestrator)</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https://www.youtube.com/watch?v=8C_SCDbUJTg&amp;list=PL2We04F3Y_43dAehLMT5GxJhtk3mJtkl5&amp;index=4</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24</a:t>
            </a:fld>
            <a:endParaRPr lang="zh-TW" altLang="en-US"/>
          </a:p>
        </p:txBody>
      </p:sp>
      <p:sp>
        <p:nvSpPr>
          <p:cNvPr id="9" name="Rectangle: Rounded Corners 8">
            <a:extLst>
              <a:ext uri="{FF2B5EF4-FFF2-40B4-BE49-F238E27FC236}">
                <a16:creationId xmlns:a16="http://schemas.microsoft.com/office/drawing/2014/main" id="{D7C9CD32-D8CC-453C-B2B1-C2E5C0CB25F2}"/>
              </a:ext>
            </a:extLst>
          </p:cNvPr>
          <p:cNvSpPr/>
          <p:nvPr/>
        </p:nvSpPr>
        <p:spPr>
          <a:xfrm>
            <a:off x="3892172" y="4980581"/>
            <a:ext cx="1723906" cy="481258"/>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Master Nodes:</a:t>
            </a:r>
          </a:p>
          <a:p>
            <a:r>
              <a:rPr lang="en-US" sz="1000" dirty="0">
                <a:solidFill>
                  <a:schemeClr val="bg1"/>
                </a:solidFill>
              </a:rPr>
              <a:t>Manage, Plan, Schedule, Monitor Nodes</a:t>
            </a:r>
          </a:p>
        </p:txBody>
      </p:sp>
      <p:sp>
        <p:nvSpPr>
          <p:cNvPr id="11" name="Rectangle: Rounded Corners 10">
            <a:extLst>
              <a:ext uri="{FF2B5EF4-FFF2-40B4-BE49-F238E27FC236}">
                <a16:creationId xmlns:a16="http://schemas.microsoft.com/office/drawing/2014/main" id="{F45BB51F-7775-4C65-9B3E-0E05DB5AC23F}"/>
              </a:ext>
            </a:extLst>
          </p:cNvPr>
          <p:cNvSpPr/>
          <p:nvPr/>
        </p:nvSpPr>
        <p:spPr>
          <a:xfrm>
            <a:off x="2248140" y="4944557"/>
            <a:ext cx="1519619" cy="470644"/>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Kube-</a:t>
            </a:r>
            <a:r>
              <a:rPr lang="en-US" sz="1200" b="1" dirty="0" err="1">
                <a:solidFill>
                  <a:schemeClr val="bg1"/>
                </a:solidFill>
              </a:rPr>
              <a:t>apiserver</a:t>
            </a:r>
            <a:endParaRPr lang="en-US" sz="1000" dirty="0">
              <a:solidFill>
                <a:schemeClr val="bg1"/>
              </a:solidFill>
            </a:endParaRPr>
          </a:p>
        </p:txBody>
      </p:sp>
      <p:sp>
        <p:nvSpPr>
          <p:cNvPr id="15" name="Rectangle: Rounded Corners 14">
            <a:extLst>
              <a:ext uri="{FF2B5EF4-FFF2-40B4-BE49-F238E27FC236}">
                <a16:creationId xmlns:a16="http://schemas.microsoft.com/office/drawing/2014/main" id="{94D7E8E2-F897-48CE-A0CD-92437CEBE5FB}"/>
              </a:ext>
            </a:extLst>
          </p:cNvPr>
          <p:cNvSpPr/>
          <p:nvPr/>
        </p:nvSpPr>
        <p:spPr>
          <a:xfrm>
            <a:off x="5728853" y="5012920"/>
            <a:ext cx="1882552" cy="46873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Worker Nodes:</a:t>
            </a:r>
          </a:p>
          <a:p>
            <a:r>
              <a:rPr lang="en-US" sz="1000" b="1" dirty="0">
                <a:solidFill>
                  <a:schemeClr val="bg1"/>
                </a:solidFill>
              </a:rPr>
              <a:t>Host Application Containers</a:t>
            </a:r>
          </a:p>
        </p:txBody>
      </p:sp>
    </p:spTree>
    <p:extLst>
      <p:ext uri="{BB962C8B-B14F-4D97-AF65-F5344CB8AC3E}">
        <p14:creationId xmlns:p14="http://schemas.microsoft.com/office/powerpoint/2010/main" val="3679087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34AF787-0FFC-49A0-860E-9B110556B184}"/>
              </a:ext>
            </a:extLst>
          </p:cNvPr>
          <p:cNvPicPr>
            <a:picLocks noChangeAspect="1"/>
          </p:cNvPicPr>
          <p:nvPr/>
        </p:nvPicPr>
        <p:blipFill>
          <a:blip r:embed="rId2"/>
          <a:stretch>
            <a:fillRect/>
          </a:stretch>
        </p:blipFill>
        <p:spPr>
          <a:xfrm>
            <a:off x="3419872" y="3573016"/>
            <a:ext cx="3448050" cy="2933700"/>
          </a:xfrm>
          <a:prstGeom prst="rect">
            <a:avLst/>
          </a:prstGeom>
          <a:ln>
            <a:solidFill>
              <a:srgbClr val="C00000"/>
            </a:solidFill>
          </a:ln>
        </p:spPr>
      </p:pic>
      <p:sp>
        <p:nvSpPr>
          <p:cNvPr id="3" name="副標題 2"/>
          <p:cNvSpPr>
            <a:spLocks noGrp="1"/>
          </p:cNvSpPr>
          <p:nvPr>
            <p:ph type="subTitle" idx="1"/>
          </p:nvPr>
        </p:nvSpPr>
        <p:spPr>
          <a:xfrm>
            <a:off x="467544" y="1268757"/>
            <a:ext cx="8352928" cy="194422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err="1">
                <a:solidFill>
                  <a:schemeClr val="tx1"/>
                </a:solidFill>
              </a:rPr>
              <a:t>Kube</a:t>
            </a:r>
            <a:r>
              <a:rPr lang="en-US" altLang="zh-TW" sz="1800" b="1" dirty="0">
                <a:solidFill>
                  <a:schemeClr val="tx1"/>
                </a:solidFill>
              </a:rPr>
              <a:t> API Controller</a:t>
            </a:r>
          </a:p>
          <a:p>
            <a:pPr marL="342900" indent="-342900" algn="l">
              <a:buClr>
                <a:srgbClr val="0070C0"/>
              </a:buClr>
              <a:buSzPct val="80000"/>
              <a:buFont typeface="Wingdings" pitchFamily="2" charset="2"/>
              <a:buChar char="u"/>
            </a:pPr>
            <a:r>
              <a:rPr lang="en-US" altLang="zh-TW" sz="1800" b="1" dirty="0">
                <a:solidFill>
                  <a:schemeClr val="tx1"/>
                </a:solidFill>
              </a:rPr>
              <a:t>The DNS service, networking solution can all be in the form of containers.</a:t>
            </a:r>
          </a:p>
          <a:p>
            <a:pPr marL="342900" indent="-342900" algn="l">
              <a:buClr>
                <a:srgbClr val="0070C0"/>
              </a:buClr>
              <a:buSzPct val="80000"/>
              <a:buFont typeface="Wingdings" pitchFamily="2" charset="2"/>
              <a:buChar char="u"/>
            </a:pPr>
            <a:r>
              <a:rPr lang="en-US" altLang="zh-TW" sz="1800" b="1" dirty="0">
                <a:solidFill>
                  <a:schemeClr val="tx1"/>
                </a:solidFill>
              </a:rPr>
              <a:t>So, we need these software that can run containers and that is the container runtime engine, a popular one is docker.</a:t>
            </a:r>
          </a:p>
          <a:p>
            <a:pPr marL="342900" indent="-342900" algn="l">
              <a:buClr>
                <a:srgbClr val="0070C0"/>
              </a:buClr>
              <a:buSzPct val="80000"/>
              <a:buFont typeface="Wingdings" pitchFamily="2" charset="2"/>
              <a:buChar char="u"/>
            </a:pPr>
            <a:r>
              <a:rPr lang="en-US" altLang="zh-TW" sz="1800" b="1" dirty="0">
                <a:solidFill>
                  <a:schemeClr val="tx1"/>
                </a:solidFill>
              </a:rPr>
              <a:t>We need docker or its supported equivalent.</a:t>
            </a:r>
          </a:p>
          <a:p>
            <a:pPr marL="342900" indent="-342900" algn="l">
              <a:buClr>
                <a:srgbClr val="0070C0"/>
              </a:buClr>
              <a:buSzPct val="80000"/>
              <a:buFont typeface="Wingdings" pitchFamily="2" charset="2"/>
              <a:buChar char="u"/>
            </a:pPr>
            <a:r>
              <a:rPr lang="en-US" altLang="zh-TW" sz="1800" b="1" dirty="0">
                <a:solidFill>
                  <a:schemeClr val="tx1"/>
                </a:solidFill>
              </a:rPr>
              <a:t>Installed all the nodes in  the cluster, including the Master nodes.</a:t>
            </a:r>
          </a:p>
        </p:txBody>
      </p:sp>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4.7 </a:t>
            </a:r>
            <a:r>
              <a:rPr lang="en-US" altLang="zh-TW" b="1" dirty="0" err="1">
                <a:solidFill>
                  <a:srgbClr val="FFFF00"/>
                </a:solidFill>
              </a:rPr>
              <a:t>Kube</a:t>
            </a:r>
            <a:r>
              <a:rPr lang="en-US" altLang="zh-TW" b="1" dirty="0">
                <a:solidFill>
                  <a:srgbClr val="FFFF00"/>
                </a:solidFill>
              </a:rPr>
              <a:t> API Controller (Orchestrator)</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https://www.youtube.com/watch?v=8C_SCDbUJTg&amp;list=PL2We04F3Y_43dAehLMT5GxJhtk3mJtkl5&amp;index=4</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25</a:t>
            </a:fld>
            <a:endParaRPr lang="zh-TW" altLang="en-US"/>
          </a:p>
        </p:txBody>
      </p:sp>
      <p:sp>
        <p:nvSpPr>
          <p:cNvPr id="9" name="Rectangle: Rounded Corners 8">
            <a:extLst>
              <a:ext uri="{FF2B5EF4-FFF2-40B4-BE49-F238E27FC236}">
                <a16:creationId xmlns:a16="http://schemas.microsoft.com/office/drawing/2014/main" id="{D7C9CD32-D8CC-453C-B2B1-C2E5C0CB25F2}"/>
              </a:ext>
            </a:extLst>
          </p:cNvPr>
          <p:cNvSpPr/>
          <p:nvPr/>
        </p:nvSpPr>
        <p:spPr>
          <a:xfrm>
            <a:off x="5209475" y="3593292"/>
            <a:ext cx="1723906" cy="481258"/>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Master Nodes:</a:t>
            </a:r>
          </a:p>
          <a:p>
            <a:r>
              <a:rPr lang="en-US" sz="1000" dirty="0">
                <a:solidFill>
                  <a:schemeClr val="bg1"/>
                </a:solidFill>
              </a:rPr>
              <a:t>Manage, Plan, Schedule, Monitor Nodes</a:t>
            </a:r>
          </a:p>
        </p:txBody>
      </p:sp>
      <p:sp>
        <p:nvSpPr>
          <p:cNvPr id="11" name="Rectangle: Rounded Corners 10">
            <a:extLst>
              <a:ext uri="{FF2B5EF4-FFF2-40B4-BE49-F238E27FC236}">
                <a16:creationId xmlns:a16="http://schemas.microsoft.com/office/drawing/2014/main" id="{F45BB51F-7775-4C65-9B3E-0E05DB5AC23F}"/>
              </a:ext>
            </a:extLst>
          </p:cNvPr>
          <p:cNvSpPr/>
          <p:nvPr/>
        </p:nvSpPr>
        <p:spPr>
          <a:xfrm>
            <a:off x="3768294" y="3582411"/>
            <a:ext cx="1375603" cy="357045"/>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Kube-</a:t>
            </a:r>
            <a:r>
              <a:rPr lang="en-US" sz="1200" b="1" dirty="0" err="1">
                <a:solidFill>
                  <a:schemeClr val="bg1"/>
                </a:solidFill>
              </a:rPr>
              <a:t>apiserver</a:t>
            </a:r>
            <a:endParaRPr lang="en-US" sz="1000" dirty="0">
              <a:solidFill>
                <a:schemeClr val="bg1"/>
              </a:solidFill>
            </a:endParaRPr>
          </a:p>
        </p:txBody>
      </p:sp>
    </p:spTree>
    <p:extLst>
      <p:ext uri="{BB962C8B-B14F-4D97-AF65-F5344CB8AC3E}">
        <p14:creationId xmlns:p14="http://schemas.microsoft.com/office/powerpoint/2010/main" val="16293792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2157BDE-FEEA-421A-AF6D-8B97682BDAC6}"/>
              </a:ext>
            </a:extLst>
          </p:cNvPr>
          <p:cNvPicPr>
            <a:picLocks noChangeAspect="1"/>
          </p:cNvPicPr>
          <p:nvPr/>
        </p:nvPicPr>
        <p:blipFill>
          <a:blip r:embed="rId2"/>
          <a:stretch>
            <a:fillRect/>
          </a:stretch>
        </p:blipFill>
        <p:spPr>
          <a:xfrm>
            <a:off x="1828800" y="2921472"/>
            <a:ext cx="5486400" cy="2981325"/>
          </a:xfrm>
          <a:prstGeom prst="rect">
            <a:avLst/>
          </a:prstGeom>
          <a:ln>
            <a:solidFill>
              <a:srgbClr val="C00000"/>
            </a:solidFill>
          </a:ln>
        </p:spPr>
      </p:pic>
      <p:sp>
        <p:nvSpPr>
          <p:cNvPr id="3" name="副標題 2"/>
          <p:cNvSpPr>
            <a:spLocks noGrp="1"/>
          </p:cNvSpPr>
          <p:nvPr>
            <p:ph type="subTitle" idx="1"/>
          </p:nvPr>
        </p:nvSpPr>
        <p:spPr>
          <a:xfrm>
            <a:off x="467544" y="1268757"/>
            <a:ext cx="8352928" cy="144016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err="1">
                <a:solidFill>
                  <a:schemeClr val="tx1"/>
                </a:solidFill>
              </a:rPr>
              <a:t>Kube</a:t>
            </a:r>
            <a:r>
              <a:rPr lang="en-US" altLang="zh-TW" sz="1800" b="1" dirty="0">
                <a:solidFill>
                  <a:schemeClr val="tx1"/>
                </a:solidFill>
              </a:rPr>
              <a:t> API Controller</a:t>
            </a:r>
          </a:p>
          <a:p>
            <a:pPr marL="342900" indent="-342900" algn="l">
              <a:buClr>
                <a:srgbClr val="0070C0"/>
              </a:buClr>
              <a:buSzPct val="80000"/>
              <a:buFont typeface="Wingdings" pitchFamily="2" charset="2"/>
              <a:buChar char="u"/>
            </a:pPr>
            <a:r>
              <a:rPr lang="en-US" altLang="zh-TW" sz="1800" b="1" dirty="0">
                <a:solidFill>
                  <a:schemeClr val="tx1"/>
                </a:solidFill>
              </a:rPr>
              <a:t>If you wish to host the control plane components as containers.</a:t>
            </a:r>
          </a:p>
          <a:p>
            <a:pPr marL="342900" indent="-342900" algn="l">
              <a:buClr>
                <a:srgbClr val="0070C0"/>
              </a:buClr>
              <a:buSzPct val="80000"/>
              <a:buFont typeface="Wingdings" pitchFamily="2" charset="2"/>
              <a:buChar char="u"/>
            </a:pPr>
            <a:r>
              <a:rPr lang="en-US" altLang="zh-TW" sz="1800" b="1" dirty="0">
                <a:solidFill>
                  <a:schemeClr val="tx1"/>
                </a:solidFill>
              </a:rPr>
              <a:t>Now, it does not have to be docker. </a:t>
            </a:r>
          </a:p>
          <a:p>
            <a:pPr marL="342900" indent="-342900" algn="l">
              <a:buClr>
                <a:srgbClr val="0070C0"/>
              </a:buClr>
              <a:buSzPct val="80000"/>
              <a:buFont typeface="Wingdings" pitchFamily="2" charset="2"/>
              <a:buChar char="u"/>
            </a:pPr>
            <a:r>
              <a:rPr lang="en-US" altLang="zh-TW" sz="1800" b="1" dirty="0">
                <a:solidFill>
                  <a:schemeClr val="tx1"/>
                </a:solidFill>
              </a:rPr>
              <a:t>Kubernetes support other runtime engine as well, like container d or rocket.</a:t>
            </a:r>
          </a:p>
        </p:txBody>
      </p:sp>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4.7 </a:t>
            </a:r>
            <a:r>
              <a:rPr lang="en-US" altLang="zh-TW" b="1" dirty="0" err="1">
                <a:solidFill>
                  <a:srgbClr val="FFFF00"/>
                </a:solidFill>
              </a:rPr>
              <a:t>Kube</a:t>
            </a:r>
            <a:r>
              <a:rPr lang="en-US" altLang="zh-TW" b="1" dirty="0">
                <a:solidFill>
                  <a:srgbClr val="FFFF00"/>
                </a:solidFill>
              </a:rPr>
              <a:t> API Controller (Orchestrator)</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https://www.youtube.com/watch?v=8C_SCDbUJTg&amp;list=PL2We04F3Y_43dAehLMT5GxJhtk3mJtkl5&amp;index=4</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26</a:t>
            </a:fld>
            <a:endParaRPr lang="zh-TW" altLang="en-US"/>
          </a:p>
        </p:txBody>
      </p:sp>
      <p:sp>
        <p:nvSpPr>
          <p:cNvPr id="9" name="Rectangle: Rounded Corners 8">
            <a:extLst>
              <a:ext uri="{FF2B5EF4-FFF2-40B4-BE49-F238E27FC236}">
                <a16:creationId xmlns:a16="http://schemas.microsoft.com/office/drawing/2014/main" id="{D7C9CD32-D8CC-453C-B2B1-C2E5C0CB25F2}"/>
              </a:ext>
            </a:extLst>
          </p:cNvPr>
          <p:cNvSpPr/>
          <p:nvPr/>
        </p:nvSpPr>
        <p:spPr>
          <a:xfrm>
            <a:off x="3560949" y="2901759"/>
            <a:ext cx="1723906" cy="481258"/>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Master Nodes:</a:t>
            </a:r>
          </a:p>
          <a:p>
            <a:r>
              <a:rPr lang="en-US" sz="1000" dirty="0">
                <a:solidFill>
                  <a:schemeClr val="bg1"/>
                </a:solidFill>
              </a:rPr>
              <a:t>Manage, Plan, Schedule, Monitor Nodes</a:t>
            </a:r>
          </a:p>
        </p:txBody>
      </p:sp>
      <p:sp>
        <p:nvSpPr>
          <p:cNvPr id="11" name="Rectangle: Rounded Corners 10">
            <a:extLst>
              <a:ext uri="{FF2B5EF4-FFF2-40B4-BE49-F238E27FC236}">
                <a16:creationId xmlns:a16="http://schemas.microsoft.com/office/drawing/2014/main" id="{F45BB51F-7775-4C65-9B3E-0E05DB5AC23F}"/>
              </a:ext>
            </a:extLst>
          </p:cNvPr>
          <p:cNvSpPr/>
          <p:nvPr/>
        </p:nvSpPr>
        <p:spPr>
          <a:xfrm>
            <a:off x="2120628" y="2947983"/>
            <a:ext cx="1375603" cy="357045"/>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Kube-</a:t>
            </a:r>
            <a:r>
              <a:rPr lang="en-US" sz="1200" b="1" dirty="0" err="1">
                <a:solidFill>
                  <a:schemeClr val="bg1"/>
                </a:solidFill>
              </a:rPr>
              <a:t>apiserver</a:t>
            </a:r>
            <a:endParaRPr lang="en-US" sz="1000" dirty="0">
              <a:solidFill>
                <a:schemeClr val="bg1"/>
              </a:solidFill>
            </a:endParaRPr>
          </a:p>
        </p:txBody>
      </p:sp>
      <p:sp>
        <p:nvSpPr>
          <p:cNvPr id="12" name="Rectangle: Rounded Corners 11">
            <a:extLst>
              <a:ext uri="{FF2B5EF4-FFF2-40B4-BE49-F238E27FC236}">
                <a16:creationId xmlns:a16="http://schemas.microsoft.com/office/drawing/2014/main" id="{9F91F6F5-19C2-4D85-BA21-228EAEA7602E}"/>
              </a:ext>
            </a:extLst>
          </p:cNvPr>
          <p:cNvSpPr/>
          <p:nvPr/>
        </p:nvSpPr>
        <p:spPr>
          <a:xfrm>
            <a:off x="5432648" y="2958669"/>
            <a:ext cx="1723906" cy="481258"/>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Worker Nodes:</a:t>
            </a:r>
          </a:p>
          <a:p>
            <a:r>
              <a:rPr lang="en-US" sz="1000" b="1" dirty="0">
                <a:solidFill>
                  <a:schemeClr val="bg1"/>
                </a:solidFill>
              </a:rPr>
              <a:t>Host Application Containers</a:t>
            </a:r>
          </a:p>
        </p:txBody>
      </p:sp>
    </p:spTree>
    <p:extLst>
      <p:ext uri="{BB962C8B-B14F-4D97-AF65-F5344CB8AC3E}">
        <p14:creationId xmlns:p14="http://schemas.microsoft.com/office/powerpoint/2010/main" val="5237815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4.8 </a:t>
            </a:r>
            <a:r>
              <a:rPr lang="en-US" altLang="zh-TW" sz="4800" b="1" dirty="0" err="1">
                <a:solidFill>
                  <a:srgbClr val="FFFF00"/>
                </a:solidFill>
              </a:rPr>
              <a:t>Kubelet</a:t>
            </a:r>
            <a:r>
              <a:rPr lang="en-US" altLang="zh-TW" sz="4800" b="1" dirty="0">
                <a:solidFill>
                  <a:srgbClr val="FFFF00"/>
                </a:solidFill>
              </a:rPr>
              <a:t> (Cargo Captain)</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27</a:t>
            </a:fld>
            <a:endParaRPr lang="zh-TW" altLang="en-US"/>
          </a:p>
        </p:txBody>
      </p:sp>
      <p:pic>
        <p:nvPicPr>
          <p:cNvPr id="7" name="Picture 6">
            <a:extLst>
              <a:ext uri="{FF2B5EF4-FFF2-40B4-BE49-F238E27FC236}">
                <a16:creationId xmlns:a16="http://schemas.microsoft.com/office/drawing/2014/main" id="{6BAFC81C-41D2-47DC-8418-60D9E99180AB}"/>
              </a:ext>
            </a:extLst>
          </p:cNvPr>
          <p:cNvPicPr>
            <a:picLocks noChangeAspect="1"/>
          </p:cNvPicPr>
          <p:nvPr/>
        </p:nvPicPr>
        <p:blipFill>
          <a:blip r:embed="rId2"/>
          <a:stretch>
            <a:fillRect/>
          </a:stretch>
        </p:blipFill>
        <p:spPr>
          <a:xfrm>
            <a:off x="3923928" y="3640095"/>
            <a:ext cx="992526" cy="944885"/>
          </a:xfrm>
          <a:prstGeom prst="rect">
            <a:avLst/>
          </a:prstGeom>
        </p:spPr>
      </p:pic>
    </p:spTree>
    <p:extLst>
      <p:ext uri="{BB962C8B-B14F-4D97-AF65-F5344CB8AC3E}">
        <p14:creationId xmlns:p14="http://schemas.microsoft.com/office/powerpoint/2010/main" val="26079154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467544" y="1268756"/>
            <a:ext cx="8352928" cy="272093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Communication</a:t>
            </a:r>
          </a:p>
          <a:p>
            <a:pPr marL="342900" indent="-342900" algn="l">
              <a:buClr>
                <a:srgbClr val="0070C0"/>
              </a:buClr>
              <a:buSzPct val="80000"/>
              <a:buFont typeface="Wingdings" pitchFamily="2" charset="2"/>
              <a:buChar char="u"/>
            </a:pPr>
            <a:r>
              <a:rPr lang="en-US" altLang="zh-TW" sz="1800" b="1" dirty="0">
                <a:solidFill>
                  <a:schemeClr val="tx1"/>
                </a:solidFill>
              </a:rPr>
              <a:t>Now, we focus on Cargo ship.</a:t>
            </a:r>
          </a:p>
          <a:p>
            <a:pPr marL="342900" indent="-342900" algn="l">
              <a:buClr>
                <a:srgbClr val="0070C0"/>
              </a:buClr>
              <a:buSzPct val="80000"/>
              <a:buFont typeface="Wingdings" pitchFamily="2" charset="2"/>
              <a:buChar char="u"/>
            </a:pPr>
            <a:r>
              <a:rPr lang="en-US" altLang="zh-TW" sz="1800" b="1" dirty="0">
                <a:solidFill>
                  <a:schemeClr val="tx1"/>
                </a:solidFill>
              </a:rPr>
              <a:t>Every Cargo ship has a Captain.</a:t>
            </a:r>
          </a:p>
          <a:p>
            <a:pPr marL="342900" indent="-342900" algn="l">
              <a:buClr>
                <a:srgbClr val="0070C0"/>
              </a:buClr>
              <a:buSzPct val="80000"/>
              <a:buFont typeface="Wingdings" pitchFamily="2" charset="2"/>
              <a:buChar char="u"/>
            </a:pPr>
            <a:r>
              <a:rPr lang="en-US" altLang="zh-TW" sz="1800" b="1" dirty="0">
                <a:solidFill>
                  <a:schemeClr val="tx1"/>
                </a:solidFill>
              </a:rPr>
              <a:t>Captain is responsibility for managing all activities on these ships.</a:t>
            </a:r>
          </a:p>
          <a:p>
            <a:pPr marL="342900" indent="-342900" algn="l">
              <a:buClr>
                <a:srgbClr val="0070C0"/>
              </a:buClr>
              <a:buSzPct val="80000"/>
              <a:buFont typeface="Wingdings" pitchFamily="2" charset="2"/>
              <a:buChar char="u"/>
            </a:pPr>
            <a:r>
              <a:rPr lang="en-US" altLang="zh-TW" sz="1800" b="1" dirty="0">
                <a:solidFill>
                  <a:schemeClr val="tx1"/>
                </a:solidFill>
              </a:rPr>
              <a:t>The Captain is responsible for releasing with Master ship starting with letting the master ship know that they are interested in joining the group, receiving information about the containers to be loaded on the ship and loading the appropriate containers as required, sending reports back to the master about the status of this ship and the status of the containers on the ship, and etc.</a:t>
            </a:r>
          </a:p>
        </p:txBody>
      </p:sp>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4.8 </a:t>
            </a:r>
            <a:r>
              <a:rPr lang="en-US" altLang="zh-TW" b="1" dirty="0" err="1">
                <a:solidFill>
                  <a:srgbClr val="FFFF00"/>
                </a:solidFill>
              </a:rPr>
              <a:t>Kubelet</a:t>
            </a:r>
            <a:r>
              <a:rPr lang="en-US" altLang="zh-TW" b="1" dirty="0">
                <a:solidFill>
                  <a:srgbClr val="FFFF00"/>
                </a:solidFill>
              </a:rPr>
              <a:t> (Cargo Captain)</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https://www.youtube.com/watch?v=8C_SCDbUJTg&amp;list=PL2We04F3Y_43dAehLMT5GxJhtk3mJtkl5&amp;index=4</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28</a:t>
            </a:fld>
            <a:endParaRPr lang="zh-TW" altLang="en-US"/>
          </a:p>
        </p:txBody>
      </p:sp>
      <p:pic>
        <p:nvPicPr>
          <p:cNvPr id="10" name="Picture 9">
            <a:extLst>
              <a:ext uri="{FF2B5EF4-FFF2-40B4-BE49-F238E27FC236}">
                <a16:creationId xmlns:a16="http://schemas.microsoft.com/office/drawing/2014/main" id="{64013678-B53F-4160-8841-A126D4874200}"/>
              </a:ext>
            </a:extLst>
          </p:cNvPr>
          <p:cNvPicPr>
            <a:picLocks noChangeAspect="1"/>
          </p:cNvPicPr>
          <p:nvPr/>
        </p:nvPicPr>
        <p:blipFill>
          <a:blip r:embed="rId3"/>
          <a:stretch>
            <a:fillRect/>
          </a:stretch>
        </p:blipFill>
        <p:spPr>
          <a:xfrm>
            <a:off x="1938337" y="4149081"/>
            <a:ext cx="5267325" cy="2047875"/>
          </a:xfrm>
          <a:prstGeom prst="rect">
            <a:avLst/>
          </a:prstGeom>
          <a:ln>
            <a:solidFill>
              <a:srgbClr val="C00000"/>
            </a:solidFill>
          </a:ln>
        </p:spPr>
      </p:pic>
      <p:pic>
        <p:nvPicPr>
          <p:cNvPr id="13" name="Picture 12">
            <a:extLst>
              <a:ext uri="{FF2B5EF4-FFF2-40B4-BE49-F238E27FC236}">
                <a16:creationId xmlns:a16="http://schemas.microsoft.com/office/drawing/2014/main" id="{0F9B96E5-984C-42A8-BC24-005E6887B0DE}"/>
              </a:ext>
            </a:extLst>
          </p:cNvPr>
          <p:cNvPicPr>
            <a:picLocks noChangeAspect="1"/>
          </p:cNvPicPr>
          <p:nvPr/>
        </p:nvPicPr>
        <p:blipFill>
          <a:blip r:embed="rId4"/>
          <a:stretch>
            <a:fillRect/>
          </a:stretch>
        </p:blipFill>
        <p:spPr>
          <a:xfrm>
            <a:off x="5479497" y="5439190"/>
            <a:ext cx="1726165" cy="755197"/>
          </a:xfrm>
          <a:prstGeom prst="rect">
            <a:avLst/>
          </a:prstGeom>
        </p:spPr>
      </p:pic>
      <p:pic>
        <p:nvPicPr>
          <p:cNvPr id="14" name="Picture 13">
            <a:extLst>
              <a:ext uri="{FF2B5EF4-FFF2-40B4-BE49-F238E27FC236}">
                <a16:creationId xmlns:a16="http://schemas.microsoft.com/office/drawing/2014/main" id="{FF858857-1271-46C7-9E61-79A5FF8DA5EC}"/>
              </a:ext>
            </a:extLst>
          </p:cNvPr>
          <p:cNvPicPr>
            <a:picLocks noChangeAspect="1"/>
          </p:cNvPicPr>
          <p:nvPr/>
        </p:nvPicPr>
        <p:blipFill>
          <a:blip r:embed="rId4"/>
          <a:stretch>
            <a:fillRect/>
          </a:stretch>
        </p:blipFill>
        <p:spPr>
          <a:xfrm>
            <a:off x="5479497" y="5439190"/>
            <a:ext cx="1701282" cy="755197"/>
          </a:xfrm>
          <a:prstGeom prst="rect">
            <a:avLst/>
          </a:prstGeom>
          <a:ln>
            <a:noFill/>
          </a:ln>
        </p:spPr>
      </p:pic>
      <p:sp>
        <p:nvSpPr>
          <p:cNvPr id="15" name="Rectangle: Rounded Corners 14">
            <a:extLst>
              <a:ext uri="{FF2B5EF4-FFF2-40B4-BE49-F238E27FC236}">
                <a16:creationId xmlns:a16="http://schemas.microsoft.com/office/drawing/2014/main" id="{64E2AB7E-FC7A-4AD7-B8DD-5FCEFE51106A}"/>
              </a:ext>
            </a:extLst>
          </p:cNvPr>
          <p:cNvSpPr/>
          <p:nvPr/>
        </p:nvSpPr>
        <p:spPr>
          <a:xfrm>
            <a:off x="3347924" y="4199675"/>
            <a:ext cx="1723906" cy="481258"/>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Master Nodes:</a:t>
            </a:r>
          </a:p>
          <a:p>
            <a:r>
              <a:rPr lang="en-US" sz="1000" dirty="0">
                <a:solidFill>
                  <a:schemeClr val="bg1"/>
                </a:solidFill>
              </a:rPr>
              <a:t>Manage, Plan, Schedule, Monitor Nodes</a:t>
            </a:r>
          </a:p>
        </p:txBody>
      </p:sp>
      <p:sp>
        <p:nvSpPr>
          <p:cNvPr id="16" name="Rectangle: Rounded Corners 15">
            <a:extLst>
              <a:ext uri="{FF2B5EF4-FFF2-40B4-BE49-F238E27FC236}">
                <a16:creationId xmlns:a16="http://schemas.microsoft.com/office/drawing/2014/main" id="{FA5A11CF-CF58-473D-9FDA-2D962A00B515}"/>
              </a:ext>
            </a:extLst>
          </p:cNvPr>
          <p:cNvSpPr/>
          <p:nvPr/>
        </p:nvSpPr>
        <p:spPr>
          <a:xfrm>
            <a:off x="1907603" y="4245899"/>
            <a:ext cx="1375603" cy="357045"/>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Kube-</a:t>
            </a:r>
            <a:r>
              <a:rPr lang="en-US" sz="1200" b="1" dirty="0" err="1">
                <a:solidFill>
                  <a:schemeClr val="bg1"/>
                </a:solidFill>
              </a:rPr>
              <a:t>apiserver</a:t>
            </a:r>
            <a:endParaRPr lang="en-US" sz="1000" dirty="0">
              <a:solidFill>
                <a:schemeClr val="bg1"/>
              </a:solidFill>
            </a:endParaRPr>
          </a:p>
        </p:txBody>
      </p:sp>
      <p:sp>
        <p:nvSpPr>
          <p:cNvPr id="17" name="Rectangle: Rounded Corners 16">
            <a:extLst>
              <a:ext uri="{FF2B5EF4-FFF2-40B4-BE49-F238E27FC236}">
                <a16:creationId xmlns:a16="http://schemas.microsoft.com/office/drawing/2014/main" id="{6F639FEB-5BFC-4588-B4B7-FB154984089A}"/>
              </a:ext>
            </a:extLst>
          </p:cNvPr>
          <p:cNvSpPr/>
          <p:nvPr/>
        </p:nvSpPr>
        <p:spPr>
          <a:xfrm>
            <a:off x="5219623" y="4256585"/>
            <a:ext cx="1844050" cy="481258"/>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Worker Nodes:</a:t>
            </a:r>
          </a:p>
          <a:p>
            <a:r>
              <a:rPr lang="en-US" sz="1000" b="1" dirty="0">
                <a:solidFill>
                  <a:schemeClr val="bg1"/>
                </a:solidFill>
              </a:rPr>
              <a:t>Host Application Containers</a:t>
            </a:r>
          </a:p>
        </p:txBody>
      </p:sp>
      <p:sp>
        <p:nvSpPr>
          <p:cNvPr id="18" name="Rectangle: Rounded Corners 17">
            <a:extLst>
              <a:ext uri="{FF2B5EF4-FFF2-40B4-BE49-F238E27FC236}">
                <a16:creationId xmlns:a16="http://schemas.microsoft.com/office/drawing/2014/main" id="{2BDAB22A-987B-4723-BECF-D3BA613A0ADD}"/>
              </a:ext>
            </a:extLst>
          </p:cNvPr>
          <p:cNvSpPr/>
          <p:nvPr/>
        </p:nvSpPr>
        <p:spPr>
          <a:xfrm>
            <a:off x="1949500" y="5492256"/>
            <a:ext cx="1080590" cy="702131"/>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Controller-Manager</a:t>
            </a:r>
            <a:endParaRPr lang="en-US" sz="1000" dirty="0">
              <a:solidFill>
                <a:schemeClr val="bg1"/>
              </a:solidFill>
            </a:endParaRPr>
          </a:p>
        </p:txBody>
      </p:sp>
      <p:pic>
        <p:nvPicPr>
          <p:cNvPr id="19" name="Picture 18">
            <a:extLst>
              <a:ext uri="{FF2B5EF4-FFF2-40B4-BE49-F238E27FC236}">
                <a16:creationId xmlns:a16="http://schemas.microsoft.com/office/drawing/2014/main" id="{734A79E3-13E2-47D9-A0A9-1D4C75946DFF}"/>
              </a:ext>
            </a:extLst>
          </p:cNvPr>
          <p:cNvPicPr>
            <a:picLocks noChangeAspect="1"/>
          </p:cNvPicPr>
          <p:nvPr/>
        </p:nvPicPr>
        <p:blipFill>
          <a:blip r:embed="rId5"/>
          <a:stretch>
            <a:fillRect/>
          </a:stretch>
        </p:blipFill>
        <p:spPr>
          <a:xfrm>
            <a:off x="3439294" y="5384762"/>
            <a:ext cx="628650" cy="809625"/>
          </a:xfrm>
          <a:prstGeom prst="rect">
            <a:avLst/>
          </a:prstGeom>
        </p:spPr>
      </p:pic>
    </p:spTree>
    <p:extLst>
      <p:ext uri="{BB962C8B-B14F-4D97-AF65-F5344CB8AC3E}">
        <p14:creationId xmlns:p14="http://schemas.microsoft.com/office/powerpoint/2010/main" val="28710372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467544" y="1268757"/>
            <a:ext cx="8352928" cy="227579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Communication</a:t>
            </a:r>
          </a:p>
          <a:p>
            <a:pPr marL="342900" indent="-342900" algn="l">
              <a:buClr>
                <a:srgbClr val="0070C0"/>
              </a:buClr>
              <a:buSzPct val="80000"/>
              <a:buFont typeface="Wingdings" pitchFamily="2" charset="2"/>
              <a:buChar char="u"/>
            </a:pPr>
            <a:r>
              <a:rPr lang="en-US" altLang="zh-TW" sz="1800" b="1" dirty="0">
                <a:solidFill>
                  <a:schemeClr val="tx1"/>
                </a:solidFill>
              </a:rPr>
              <a:t>Now, the Captain of the ship is the  in </a:t>
            </a:r>
            <a:r>
              <a:rPr lang="en-US" altLang="zh-TW" sz="1800" b="1" dirty="0">
                <a:solidFill>
                  <a:srgbClr val="C00000"/>
                </a:solidFill>
              </a:rPr>
              <a:t>Kubelet</a:t>
            </a:r>
            <a:r>
              <a:rPr lang="en-US" altLang="zh-TW" sz="1800" b="1" dirty="0">
                <a:solidFill>
                  <a:schemeClr val="tx1"/>
                </a:solidFill>
              </a:rPr>
              <a:t>  in Kubernetes.</a:t>
            </a:r>
          </a:p>
          <a:p>
            <a:pPr marL="342900" indent="-342900" algn="l">
              <a:buClr>
                <a:srgbClr val="0070C0"/>
              </a:buClr>
              <a:buSzPct val="80000"/>
              <a:buFont typeface="Wingdings" pitchFamily="2" charset="2"/>
              <a:buChar char="u"/>
            </a:pPr>
            <a:r>
              <a:rPr lang="en-US" altLang="zh-TW" sz="1800" b="1" dirty="0">
                <a:solidFill>
                  <a:srgbClr val="C00000"/>
                </a:solidFill>
              </a:rPr>
              <a:t>Kubelet</a:t>
            </a:r>
            <a:r>
              <a:rPr lang="en-US" altLang="zh-TW" sz="1800" b="1" dirty="0">
                <a:solidFill>
                  <a:schemeClr val="tx1"/>
                </a:solidFill>
              </a:rPr>
              <a:t> is an agent that runs on each node in a cluster.</a:t>
            </a:r>
          </a:p>
          <a:p>
            <a:pPr marL="342900" indent="-342900" algn="l">
              <a:buClr>
                <a:srgbClr val="0070C0"/>
              </a:buClr>
              <a:buSzPct val="80000"/>
              <a:buFont typeface="Wingdings" pitchFamily="2" charset="2"/>
              <a:buChar char="u"/>
            </a:pPr>
            <a:r>
              <a:rPr lang="en-US" altLang="zh-TW" sz="1800" b="1" dirty="0">
                <a:solidFill>
                  <a:srgbClr val="C00000"/>
                </a:solidFill>
              </a:rPr>
              <a:t>Kubelet</a:t>
            </a:r>
            <a:r>
              <a:rPr lang="en-US" altLang="zh-TW" sz="1800" b="1" dirty="0">
                <a:solidFill>
                  <a:schemeClr val="tx1"/>
                </a:solidFill>
              </a:rPr>
              <a:t> listen the instruction from the </a:t>
            </a:r>
            <a:r>
              <a:rPr lang="en-US" altLang="zh-TW" sz="1800" b="1" dirty="0">
                <a:solidFill>
                  <a:srgbClr val="C00000"/>
                </a:solidFill>
              </a:rPr>
              <a:t>Kube-</a:t>
            </a:r>
            <a:r>
              <a:rPr lang="en-US" altLang="zh-TW" sz="1800" b="1" dirty="0" err="1">
                <a:solidFill>
                  <a:srgbClr val="C00000"/>
                </a:solidFill>
              </a:rPr>
              <a:t>apiserver</a:t>
            </a:r>
            <a:r>
              <a:rPr lang="en-US" altLang="zh-TW" sz="1800" b="1" dirty="0">
                <a:solidFill>
                  <a:schemeClr val="tx1"/>
                </a:solidFill>
              </a:rPr>
              <a:t> and deploy or destroy the containers (app running images) on the nodes (ships) as required.</a:t>
            </a:r>
          </a:p>
          <a:p>
            <a:pPr marL="342900" indent="-342900" algn="l">
              <a:buClr>
                <a:srgbClr val="0070C0"/>
              </a:buClr>
              <a:buSzPct val="80000"/>
              <a:buFont typeface="Wingdings" pitchFamily="2" charset="2"/>
              <a:buChar char="u"/>
            </a:pPr>
            <a:r>
              <a:rPr lang="en-US" altLang="zh-TW" sz="1800" b="1" dirty="0">
                <a:solidFill>
                  <a:schemeClr val="tx1"/>
                </a:solidFill>
              </a:rPr>
              <a:t>The Kube-</a:t>
            </a:r>
            <a:r>
              <a:rPr lang="en-US" altLang="zh-TW" sz="1800" b="1" dirty="0" err="1">
                <a:solidFill>
                  <a:schemeClr val="tx1"/>
                </a:solidFill>
              </a:rPr>
              <a:t>apiserver</a:t>
            </a:r>
            <a:r>
              <a:rPr lang="en-US" altLang="zh-TW" sz="1800" b="1" dirty="0">
                <a:solidFill>
                  <a:schemeClr val="tx1"/>
                </a:solidFill>
              </a:rPr>
              <a:t> periodically fetches status reports from the </a:t>
            </a:r>
            <a:r>
              <a:rPr lang="en-US" altLang="zh-TW" sz="1800" b="1" dirty="0" err="1">
                <a:solidFill>
                  <a:schemeClr val="tx1"/>
                </a:solidFill>
              </a:rPr>
              <a:t>Kuberlet</a:t>
            </a:r>
            <a:r>
              <a:rPr lang="en-US" altLang="zh-TW" sz="1800" b="1" dirty="0">
                <a:solidFill>
                  <a:schemeClr val="tx1"/>
                </a:solidFill>
              </a:rPr>
              <a:t> to monitor the status of nodes and containers on them.</a:t>
            </a:r>
          </a:p>
        </p:txBody>
      </p:sp>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4.8 </a:t>
            </a:r>
            <a:r>
              <a:rPr lang="en-US" altLang="zh-TW" b="1" dirty="0" err="1">
                <a:solidFill>
                  <a:srgbClr val="FFFF00"/>
                </a:solidFill>
              </a:rPr>
              <a:t>Kubelet</a:t>
            </a:r>
            <a:r>
              <a:rPr lang="en-US" altLang="zh-TW" b="1" dirty="0">
                <a:solidFill>
                  <a:srgbClr val="FFFF00"/>
                </a:solidFill>
              </a:rPr>
              <a:t> (Cargo Captain)</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https://www.youtube.com/watch?v=8C_SCDbUJTg&amp;list=PL2We04F3Y_43dAehLMT5GxJhtk3mJtkl5&amp;index=4</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29</a:t>
            </a:fld>
            <a:endParaRPr lang="zh-TW" altLang="en-US"/>
          </a:p>
        </p:txBody>
      </p:sp>
      <p:pic>
        <p:nvPicPr>
          <p:cNvPr id="10" name="Picture 9">
            <a:extLst>
              <a:ext uri="{FF2B5EF4-FFF2-40B4-BE49-F238E27FC236}">
                <a16:creationId xmlns:a16="http://schemas.microsoft.com/office/drawing/2014/main" id="{64013678-B53F-4160-8841-A126D4874200}"/>
              </a:ext>
            </a:extLst>
          </p:cNvPr>
          <p:cNvPicPr>
            <a:picLocks noChangeAspect="1"/>
          </p:cNvPicPr>
          <p:nvPr/>
        </p:nvPicPr>
        <p:blipFill>
          <a:blip r:embed="rId3"/>
          <a:stretch>
            <a:fillRect/>
          </a:stretch>
        </p:blipFill>
        <p:spPr>
          <a:xfrm>
            <a:off x="1938337" y="4149081"/>
            <a:ext cx="5267325" cy="2047875"/>
          </a:xfrm>
          <a:prstGeom prst="rect">
            <a:avLst/>
          </a:prstGeom>
          <a:ln>
            <a:solidFill>
              <a:srgbClr val="C00000"/>
            </a:solidFill>
          </a:ln>
        </p:spPr>
      </p:pic>
      <p:pic>
        <p:nvPicPr>
          <p:cNvPr id="13" name="Picture 12">
            <a:extLst>
              <a:ext uri="{FF2B5EF4-FFF2-40B4-BE49-F238E27FC236}">
                <a16:creationId xmlns:a16="http://schemas.microsoft.com/office/drawing/2014/main" id="{0F9B96E5-984C-42A8-BC24-005E6887B0DE}"/>
              </a:ext>
            </a:extLst>
          </p:cNvPr>
          <p:cNvPicPr>
            <a:picLocks noChangeAspect="1"/>
          </p:cNvPicPr>
          <p:nvPr/>
        </p:nvPicPr>
        <p:blipFill>
          <a:blip r:embed="rId4"/>
          <a:stretch>
            <a:fillRect/>
          </a:stretch>
        </p:blipFill>
        <p:spPr>
          <a:xfrm>
            <a:off x="5479497" y="5439190"/>
            <a:ext cx="1726165" cy="755197"/>
          </a:xfrm>
          <a:prstGeom prst="rect">
            <a:avLst/>
          </a:prstGeom>
        </p:spPr>
      </p:pic>
      <p:pic>
        <p:nvPicPr>
          <p:cNvPr id="14" name="Picture 13">
            <a:extLst>
              <a:ext uri="{FF2B5EF4-FFF2-40B4-BE49-F238E27FC236}">
                <a16:creationId xmlns:a16="http://schemas.microsoft.com/office/drawing/2014/main" id="{FF858857-1271-46C7-9E61-79A5FF8DA5EC}"/>
              </a:ext>
            </a:extLst>
          </p:cNvPr>
          <p:cNvPicPr>
            <a:picLocks noChangeAspect="1"/>
          </p:cNvPicPr>
          <p:nvPr/>
        </p:nvPicPr>
        <p:blipFill>
          <a:blip r:embed="rId4"/>
          <a:stretch>
            <a:fillRect/>
          </a:stretch>
        </p:blipFill>
        <p:spPr>
          <a:xfrm>
            <a:off x="5479497" y="5439190"/>
            <a:ext cx="1701282" cy="755197"/>
          </a:xfrm>
          <a:prstGeom prst="rect">
            <a:avLst/>
          </a:prstGeom>
          <a:ln>
            <a:noFill/>
          </a:ln>
        </p:spPr>
      </p:pic>
      <p:sp>
        <p:nvSpPr>
          <p:cNvPr id="15" name="Rectangle: Rounded Corners 14">
            <a:extLst>
              <a:ext uri="{FF2B5EF4-FFF2-40B4-BE49-F238E27FC236}">
                <a16:creationId xmlns:a16="http://schemas.microsoft.com/office/drawing/2014/main" id="{64E2AB7E-FC7A-4AD7-B8DD-5FCEFE51106A}"/>
              </a:ext>
            </a:extLst>
          </p:cNvPr>
          <p:cNvSpPr/>
          <p:nvPr/>
        </p:nvSpPr>
        <p:spPr>
          <a:xfrm>
            <a:off x="3347924" y="4199675"/>
            <a:ext cx="1723906" cy="481258"/>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Master Nodes:</a:t>
            </a:r>
          </a:p>
          <a:p>
            <a:r>
              <a:rPr lang="en-US" sz="1000" dirty="0">
                <a:solidFill>
                  <a:schemeClr val="bg1"/>
                </a:solidFill>
              </a:rPr>
              <a:t>Manage, Plan, Schedule, Monitor Nodes</a:t>
            </a:r>
          </a:p>
        </p:txBody>
      </p:sp>
      <p:sp>
        <p:nvSpPr>
          <p:cNvPr id="16" name="Rectangle: Rounded Corners 15">
            <a:extLst>
              <a:ext uri="{FF2B5EF4-FFF2-40B4-BE49-F238E27FC236}">
                <a16:creationId xmlns:a16="http://schemas.microsoft.com/office/drawing/2014/main" id="{FA5A11CF-CF58-473D-9FDA-2D962A00B515}"/>
              </a:ext>
            </a:extLst>
          </p:cNvPr>
          <p:cNvSpPr/>
          <p:nvPr/>
        </p:nvSpPr>
        <p:spPr>
          <a:xfrm>
            <a:off x="1907603" y="4245899"/>
            <a:ext cx="1375603" cy="357045"/>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Kube-</a:t>
            </a:r>
            <a:r>
              <a:rPr lang="en-US" sz="1200" b="1" dirty="0" err="1">
                <a:solidFill>
                  <a:schemeClr val="bg1"/>
                </a:solidFill>
              </a:rPr>
              <a:t>apiserver</a:t>
            </a:r>
            <a:endParaRPr lang="en-US" sz="1000" dirty="0">
              <a:solidFill>
                <a:schemeClr val="bg1"/>
              </a:solidFill>
            </a:endParaRPr>
          </a:p>
        </p:txBody>
      </p:sp>
      <p:sp>
        <p:nvSpPr>
          <p:cNvPr id="17" name="Rectangle: Rounded Corners 16">
            <a:extLst>
              <a:ext uri="{FF2B5EF4-FFF2-40B4-BE49-F238E27FC236}">
                <a16:creationId xmlns:a16="http://schemas.microsoft.com/office/drawing/2014/main" id="{6F639FEB-5BFC-4588-B4B7-FB154984089A}"/>
              </a:ext>
            </a:extLst>
          </p:cNvPr>
          <p:cNvSpPr/>
          <p:nvPr/>
        </p:nvSpPr>
        <p:spPr>
          <a:xfrm>
            <a:off x="5219623" y="4256585"/>
            <a:ext cx="1844050" cy="481258"/>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Worker Nodes:</a:t>
            </a:r>
          </a:p>
          <a:p>
            <a:r>
              <a:rPr lang="en-US" sz="1000" b="1" dirty="0">
                <a:solidFill>
                  <a:schemeClr val="bg1"/>
                </a:solidFill>
              </a:rPr>
              <a:t>Host Application Containers</a:t>
            </a:r>
          </a:p>
        </p:txBody>
      </p:sp>
      <p:sp>
        <p:nvSpPr>
          <p:cNvPr id="18" name="Rectangle: Rounded Corners 17">
            <a:extLst>
              <a:ext uri="{FF2B5EF4-FFF2-40B4-BE49-F238E27FC236}">
                <a16:creationId xmlns:a16="http://schemas.microsoft.com/office/drawing/2014/main" id="{2BDAB22A-987B-4723-BECF-D3BA613A0ADD}"/>
              </a:ext>
            </a:extLst>
          </p:cNvPr>
          <p:cNvSpPr/>
          <p:nvPr/>
        </p:nvSpPr>
        <p:spPr>
          <a:xfrm>
            <a:off x="1949500" y="5492256"/>
            <a:ext cx="1080590" cy="702131"/>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Controller-Manager</a:t>
            </a:r>
            <a:endParaRPr lang="en-US" sz="1000" dirty="0">
              <a:solidFill>
                <a:schemeClr val="bg1"/>
              </a:solidFill>
            </a:endParaRPr>
          </a:p>
        </p:txBody>
      </p:sp>
      <p:pic>
        <p:nvPicPr>
          <p:cNvPr id="19" name="Picture 18">
            <a:extLst>
              <a:ext uri="{FF2B5EF4-FFF2-40B4-BE49-F238E27FC236}">
                <a16:creationId xmlns:a16="http://schemas.microsoft.com/office/drawing/2014/main" id="{734A79E3-13E2-47D9-A0A9-1D4C75946DFF}"/>
              </a:ext>
            </a:extLst>
          </p:cNvPr>
          <p:cNvPicPr>
            <a:picLocks noChangeAspect="1"/>
          </p:cNvPicPr>
          <p:nvPr/>
        </p:nvPicPr>
        <p:blipFill>
          <a:blip r:embed="rId5"/>
          <a:stretch>
            <a:fillRect/>
          </a:stretch>
        </p:blipFill>
        <p:spPr>
          <a:xfrm>
            <a:off x="3439294" y="5384762"/>
            <a:ext cx="628650" cy="809625"/>
          </a:xfrm>
          <a:prstGeom prst="rect">
            <a:avLst/>
          </a:prstGeom>
        </p:spPr>
      </p:pic>
      <p:sp>
        <p:nvSpPr>
          <p:cNvPr id="20" name="Rectangle: Rounded Corners 19">
            <a:extLst>
              <a:ext uri="{FF2B5EF4-FFF2-40B4-BE49-F238E27FC236}">
                <a16:creationId xmlns:a16="http://schemas.microsoft.com/office/drawing/2014/main" id="{5F71E1E7-81E1-46EB-A359-333F375D680F}"/>
              </a:ext>
            </a:extLst>
          </p:cNvPr>
          <p:cNvSpPr/>
          <p:nvPr/>
        </p:nvSpPr>
        <p:spPr>
          <a:xfrm>
            <a:off x="4716016" y="4941168"/>
            <a:ext cx="763481" cy="338628"/>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Kubelet</a:t>
            </a:r>
          </a:p>
        </p:txBody>
      </p:sp>
      <p:sp>
        <p:nvSpPr>
          <p:cNvPr id="21" name="Rectangle: Rounded Corners 20">
            <a:extLst>
              <a:ext uri="{FF2B5EF4-FFF2-40B4-BE49-F238E27FC236}">
                <a16:creationId xmlns:a16="http://schemas.microsoft.com/office/drawing/2014/main" id="{4335A830-7647-40A6-9876-99C53AF37C2B}"/>
              </a:ext>
            </a:extLst>
          </p:cNvPr>
          <p:cNvSpPr/>
          <p:nvPr/>
        </p:nvSpPr>
        <p:spPr>
          <a:xfrm>
            <a:off x="4716016" y="5569062"/>
            <a:ext cx="763481" cy="338628"/>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Kubelet</a:t>
            </a:r>
          </a:p>
        </p:txBody>
      </p:sp>
      <p:sp>
        <p:nvSpPr>
          <p:cNvPr id="22" name="Rectangle: Rounded Corners 21">
            <a:extLst>
              <a:ext uri="{FF2B5EF4-FFF2-40B4-BE49-F238E27FC236}">
                <a16:creationId xmlns:a16="http://schemas.microsoft.com/office/drawing/2014/main" id="{C2550827-EDB7-4CFE-89D7-8CDBAA63E7EB}"/>
              </a:ext>
            </a:extLst>
          </p:cNvPr>
          <p:cNvSpPr/>
          <p:nvPr/>
        </p:nvSpPr>
        <p:spPr>
          <a:xfrm>
            <a:off x="3446396" y="5056054"/>
            <a:ext cx="763481" cy="338628"/>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Kubelet</a:t>
            </a:r>
          </a:p>
        </p:txBody>
      </p:sp>
    </p:spTree>
    <p:extLst>
      <p:ext uri="{BB962C8B-B14F-4D97-AF65-F5344CB8AC3E}">
        <p14:creationId xmlns:p14="http://schemas.microsoft.com/office/powerpoint/2010/main" val="1411404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4.1 Kubernetes Cluster</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6BAFC81C-41D2-47DC-8418-60D9E99180AB}"/>
              </a:ext>
            </a:extLst>
          </p:cNvPr>
          <p:cNvPicPr>
            <a:picLocks noChangeAspect="1"/>
          </p:cNvPicPr>
          <p:nvPr/>
        </p:nvPicPr>
        <p:blipFill>
          <a:blip r:embed="rId2"/>
          <a:stretch>
            <a:fillRect/>
          </a:stretch>
        </p:blipFill>
        <p:spPr>
          <a:xfrm>
            <a:off x="3923928" y="3640095"/>
            <a:ext cx="992526" cy="944885"/>
          </a:xfrm>
          <a:prstGeom prst="rect">
            <a:avLst/>
          </a:prstGeom>
        </p:spPr>
      </p:pic>
    </p:spTree>
    <p:extLst>
      <p:ext uri="{BB962C8B-B14F-4D97-AF65-F5344CB8AC3E}">
        <p14:creationId xmlns:p14="http://schemas.microsoft.com/office/powerpoint/2010/main" val="27699336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467544" y="1268756"/>
            <a:ext cx="8352928" cy="212864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Purpose of Kubernetes</a:t>
            </a:r>
          </a:p>
          <a:p>
            <a:pPr marL="342900" indent="-342900" algn="l">
              <a:buClr>
                <a:srgbClr val="0070C0"/>
              </a:buClr>
              <a:buSzPct val="80000"/>
              <a:buFont typeface="Wingdings" pitchFamily="2" charset="2"/>
              <a:buChar char="u"/>
            </a:pPr>
            <a:r>
              <a:rPr lang="en-US" altLang="zh-TW" sz="1800" b="1" dirty="0">
                <a:solidFill>
                  <a:schemeClr val="tx1"/>
                </a:solidFill>
              </a:rPr>
              <a:t>The Kubelet was more of a Captain on the ship that manages containers on the ship. </a:t>
            </a:r>
          </a:p>
          <a:p>
            <a:pPr marL="342900" indent="-342900" algn="l">
              <a:buClr>
                <a:srgbClr val="0070C0"/>
              </a:buClr>
              <a:buSzPct val="80000"/>
              <a:buFont typeface="Wingdings" pitchFamily="2" charset="2"/>
              <a:buChar char="u"/>
            </a:pPr>
            <a:r>
              <a:rPr lang="en-US" altLang="zh-TW" sz="1800" b="1" dirty="0">
                <a:solidFill>
                  <a:schemeClr val="tx1"/>
                </a:solidFill>
              </a:rPr>
              <a:t>The application running on the worker nodes need to be able to communicate with each other, for example, you may have a web server run in one container on one of the nodes and the database server running on another container on another node.</a:t>
            </a:r>
          </a:p>
        </p:txBody>
      </p:sp>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4.8 </a:t>
            </a:r>
            <a:r>
              <a:rPr lang="en-US" altLang="zh-TW" b="1" dirty="0" err="1">
                <a:solidFill>
                  <a:srgbClr val="FFFF00"/>
                </a:solidFill>
              </a:rPr>
              <a:t>Kubelet</a:t>
            </a:r>
            <a:r>
              <a:rPr lang="en-US" altLang="zh-TW" b="1" dirty="0">
                <a:solidFill>
                  <a:srgbClr val="FFFF00"/>
                </a:solidFill>
              </a:rPr>
              <a:t> (Cargo Captain)</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https://www.youtube.com/watch?v=8C_SCDbUJTg&amp;list=PL2We04F3Y_43dAehLMT5GxJhtk3mJtkl5&amp;index=4</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30</a:t>
            </a:fld>
            <a:endParaRPr lang="zh-TW" altLang="en-US"/>
          </a:p>
        </p:txBody>
      </p:sp>
      <p:pic>
        <p:nvPicPr>
          <p:cNvPr id="10" name="Picture 9">
            <a:extLst>
              <a:ext uri="{FF2B5EF4-FFF2-40B4-BE49-F238E27FC236}">
                <a16:creationId xmlns:a16="http://schemas.microsoft.com/office/drawing/2014/main" id="{64013678-B53F-4160-8841-A126D4874200}"/>
              </a:ext>
            </a:extLst>
          </p:cNvPr>
          <p:cNvPicPr>
            <a:picLocks noChangeAspect="1"/>
          </p:cNvPicPr>
          <p:nvPr/>
        </p:nvPicPr>
        <p:blipFill>
          <a:blip r:embed="rId3"/>
          <a:stretch>
            <a:fillRect/>
          </a:stretch>
        </p:blipFill>
        <p:spPr>
          <a:xfrm>
            <a:off x="1938337" y="4149081"/>
            <a:ext cx="5267325" cy="2047875"/>
          </a:xfrm>
          <a:prstGeom prst="rect">
            <a:avLst/>
          </a:prstGeom>
          <a:ln>
            <a:solidFill>
              <a:srgbClr val="C00000"/>
            </a:solidFill>
          </a:ln>
        </p:spPr>
      </p:pic>
      <p:pic>
        <p:nvPicPr>
          <p:cNvPr id="13" name="Picture 12">
            <a:extLst>
              <a:ext uri="{FF2B5EF4-FFF2-40B4-BE49-F238E27FC236}">
                <a16:creationId xmlns:a16="http://schemas.microsoft.com/office/drawing/2014/main" id="{0F9B96E5-984C-42A8-BC24-005E6887B0DE}"/>
              </a:ext>
            </a:extLst>
          </p:cNvPr>
          <p:cNvPicPr>
            <a:picLocks noChangeAspect="1"/>
          </p:cNvPicPr>
          <p:nvPr/>
        </p:nvPicPr>
        <p:blipFill>
          <a:blip r:embed="rId4"/>
          <a:stretch>
            <a:fillRect/>
          </a:stretch>
        </p:blipFill>
        <p:spPr>
          <a:xfrm>
            <a:off x="5479497" y="5439190"/>
            <a:ext cx="1726165" cy="755197"/>
          </a:xfrm>
          <a:prstGeom prst="rect">
            <a:avLst/>
          </a:prstGeom>
        </p:spPr>
      </p:pic>
      <p:pic>
        <p:nvPicPr>
          <p:cNvPr id="14" name="Picture 13">
            <a:extLst>
              <a:ext uri="{FF2B5EF4-FFF2-40B4-BE49-F238E27FC236}">
                <a16:creationId xmlns:a16="http://schemas.microsoft.com/office/drawing/2014/main" id="{FF858857-1271-46C7-9E61-79A5FF8DA5EC}"/>
              </a:ext>
            </a:extLst>
          </p:cNvPr>
          <p:cNvPicPr>
            <a:picLocks noChangeAspect="1"/>
          </p:cNvPicPr>
          <p:nvPr/>
        </p:nvPicPr>
        <p:blipFill>
          <a:blip r:embed="rId4"/>
          <a:stretch>
            <a:fillRect/>
          </a:stretch>
        </p:blipFill>
        <p:spPr>
          <a:xfrm>
            <a:off x="5479497" y="5439190"/>
            <a:ext cx="1701282" cy="755197"/>
          </a:xfrm>
          <a:prstGeom prst="rect">
            <a:avLst/>
          </a:prstGeom>
          <a:ln>
            <a:noFill/>
          </a:ln>
        </p:spPr>
      </p:pic>
      <p:sp>
        <p:nvSpPr>
          <p:cNvPr id="15" name="Rectangle: Rounded Corners 14">
            <a:extLst>
              <a:ext uri="{FF2B5EF4-FFF2-40B4-BE49-F238E27FC236}">
                <a16:creationId xmlns:a16="http://schemas.microsoft.com/office/drawing/2014/main" id="{64E2AB7E-FC7A-4AD7-B8DD-5FCEFE51106A}"/>
              </a:ext>
            </a:extLst>
          </p:cNvPr>
          <p:cNvSpPr/>
          <p:nvPr/>
        </p:nvSpPr>
        <p:spPr>
          <a:xfrm>
            <a:off x="3347924" y="4199675"/>
            <a:ext cx="1723906" cy="481258"/>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Master Nodes:</a:t>
            </a:r>
          </a:p>
          <a:p>
            <a:r>
              <a:rPr lang="en-US" sz="1000" dirty="0">
                <a:solidFill>
                  <a:schemeClr val="bg1"/>
                </a:solidFill>
              </a:rPr>
              <a:t>Manage, Plan, Schedule, Monitor Nodes</a:t>
            </a:r>
          </a:p>
        </p:txBody>
      </p:sp>
      <p:sp>
        <p:nvSpPr>
          <p:cNvPr id="16" name="Rectangle: Rounded Corners 15">
            <a:extLst>
              <a:ext uri="{FF2B5EF4-FFF2-40B4-BE49-F238E27FC236}">
                <a16:creationId xmlns:a16="http://schemas.microsoft.com/office/drawing/2014/main" id="{FA5A11CF-CF58-473D-9FDA-2D962A00B515}"/>
              </a:ext>
            </a:extLst>
          </p:cNvPr>
          <p:cNvSpPr/>
          <p:nvPr/>
        </p:nvSpPr>
        <p:spPr>
          <a:xfrm>
            <a:off x="1907603" y="4245899"/>
            <a:ext cx="1375603" cy="357045"/>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Kube-</a:t>
            </a:r>
            <a:r>
              <a:rPr lang="en-US" sz="1200" b="1" dirty="0" err="1">
                <a:solidFill>
                  <a:schemeClr val="bg1"/>
                </a:solidFill>
              </a:rPr>
              <a:t>apiserver</a:t>
            </a:r>
            <a:endParaRPr lang="en-US" sz="1000" dirty="0">
              <a:solidFill>
                <a:schemeClr val="bg1"/>
              </a:solidFill>
            </a:endParaRPr>
          </a:p>
        </p:txBody>
      </p:sp>
      <p:sp>
        <p:nvSpPr>
          <p:cNvPr id="17" name="Rectangle: Rounded Corners 16">
            <a:extLst>
              <a:ext uri="{FF2B5EF4-FFF2-40B4-BE49-F238E27FC236}">
                <a16:creationId xmlns:a16="http://schemas.microsoft.com/office/drawing/2014/main" id="{6F639FEB-5BFC-4588-B4B7-FB154984089A}"/>
              </a:ext>
            </a:extLst>
          </p:cNvPr>
          <p:cNvSpPr/>
          <p:nvPr/>
        </p:nvSpPr>
        <p:spPr>
          <a:xfrm>
            <a:off x="5219623" y="4256585"/>
            <a:ext cx="1844050" cy="481258"/>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Worker Nodes:</a:t>
            </a:r>
          </a:p>
          <a:p>
            <a:r>
              <a:rPr lang="en-US" sz="1000" b="1" dirty="0">
                <a:solidFill>
                  <a:schemeClr val="bg1"/>
                </a:solidFill>
              </a:rPr>
              <a:t>Host Application Containers</a:t>
            </a:r>
          </a:p>
        </p:txBody>
      </p:sp>
      <p:sp>
        <p:nvSpPr>
          <p:cNvPr id="18" name="Rectangle: Rounded Corners 17">
            <a:extLst>
              <a:ext uri="{FF2B5EF4-FFF2-40B4-BE49-F238E27FC236}">
                <a16:creationId xmlns:a16="http://schemas.microsoft.com/office/drawing/2014/main" id="{2BDAB22A-987B-4723-BECF-D3BA613A0ADD}"/>
              </a:ext>
            </a:extLst>
          </p:cNvPr>
          <p:cNvSpPr/>
          <p:nvPr/>
        </p:nvSpPr>
        <p:spPr>
          <a:xfrm>
            <a:off x="1949500" y="5492256"/>
            <a:ext cx="1080590" cy="702131"/>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Controller-Manager</a:t>
            </a:r>
            <a:endParaRPr lang="en-US" sz="1000" dirty="0">
              <a:solidFill>
                <a:schemeClr val="bg1"/>
              </a:solidFill>
            </a:endParaRPr>
          </a:p>
        </p:txBody>
      </p:sp>
      <p:pic>
        <p:nvPicPr>
          <p:cNvPr id="19" name="Picture 18">
            <a:extLst>
              <a:ext uri="{FF2B5EF4-FFF2-40B4-BE49-F238E27FC236}">
                <a16:creationId xmlns:a16="http://schemas.microsoft.com/office/drawing/2014/main" id="{734A79E3-13E2-47D9-A0A9-1D4C75946DFF}"/>
              </a:ext>
            </a:extLst>
          </p:cNvPr>
          <p:cNvPicPr>
            <a:picLocks noChangeAspect="1"/>
          </p:cNvPicPr>
          <p:nvPr/>
        </p:nvPicPr>
        <p:blipFill>
          <a:blip r:embed="rId5"/>
          <a:stretch>
            <a:fillRect/>
          </a:stretch>
        </p:blipFill>
        <p:spPr>
          <a:xfrm>
            <a:off x="3439294" y="5384762"/>
            <a:ext cx="628650" cy="809625"/>
          </a:xfrm>
          <a:prstGeom prst="rect">
            <a:avLst/>
          </a:prstGeom>
        </p:spPr>
      </p:pic>
      <p:sp>
        <p:nvSpPr>
          <p:cNvPr id="20" name="Rectangle: Rounded Corners 19">
            <a:extLst>
              <a:ext uri="{FF2B5EF4-FFF2-40B4-BE49-F238E27FC236}">
                <a16:creationId xmlns:a16="http://schemas.microsoft.com/office/drawing/2014/main" id="{5F71E1E7-81E1-46EB-A359-333F375D680F}"/>
              </a:ext>
            </a:extLst>
          </p:cNvPr>
          <p:cNvSpPr/>
          <p:nvPr/>
        </p:nvSpPr>
        <p:spPr>
          <a:xfrm>
            <a:off x="4716016" y="4941168"/>
            <a:ext cx="763481" cy="338628"/>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Kubelet</a:t>
            </a:r>
          </a:p>
        </p:txBody>
      </p:sp>
      <p:sp>
        <p:nvSpPr>
          <p:cNvPr id="21" name="Rectangle: Rounded Corners 20">
            <a:extLst>
              <a:ext uri="{FF2B5EF4-FFF2-40B4-BE49-F238E27FC236}">
                <a16:creationId xmlns:a16="http://schemas.microsoft.com/office/drawing/2014/main" id="{4335A830-7647-40A6-9876-99C53AF37C2B}"/>
              </a:ext>
            </a:extLst>
          </p:cNvPr>
          <p:cNvSpPr/>
          <p:nvPr/>
        </p:nvSpPr>
        <p:spPr>
          <a:xfrm>
            <a:off x="4716016" y="5569062"/>
            <a:ext cx="763481" cy="338628"/>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Kubelet</a:t>
            </a:r>
          </a:p>
        </p:txBody>
      </p:sp>
      <p:sp>
        <p:nvSpPr>
          <p:cNvPr id="22" name="Rectangle: Rounded Corners 21">
            <a:extLst>
              <a:ext uri="{FF2B5EF4-FFF2-40B4-BE49-F238E27FC236}">
                <a16:creationId xmlns:a16="http://schemas.microsoft.com/office/drawing/2014/main" id="{C2550827-EDB7-4CFE-89D7-8CDBAA63E7EB}"/>
              </a:ext>
            </a:extLst>
          </p:cNvPr>
          <p:cNvSpPr/>
          <p:nvPr/>
        </p:nvSpPr>
        <p:spPr>
          <a:xfrm>
            <a:off x="3446396" y="5056054"/>
            <a:ext cx="763481" cy="338628"/>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Kubelet</a:t>
            </a:r>
          </a:p>
        </p:txBody>
      </p:sp>
    </p:spTree>
    <p:extLst>
      <p:ext uri="{BB962C8B-B14F-4D97-AF65-F5344CB8AC3E}">
        <p14:creationId xmlns:p14="http://schemas.microsoft.com/office/powerpoint/2010/main" val="30680283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4.9 </a:t>
            </a:r>
            <a:r>
              <a:rPr lang="en-US" altLang="zh-TW" sz="4800" b="1" dirty="0" err="1">
                <a:solidFill>
                  <a:srgbClr val="FFFF00"/>
                </a:solidFill>
              </a:rPr>
              <a:t>Kube</a:t>
            </a:r>
            <a:r>
              <a:rPr lang="en-US" altLang="zh-TW" sz="4800" b="1" dirty="0">
                <a:solidFill>
                  <a:srgbClr val="FFFF00"/>
                </a:solidFill>
              </a:rPr>
              <a:t>-Proxy</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31</a:t>
            </a:fld>
            <a:endParaRPr lang="zh-TW" altLang="en-US"/>
          </a:p>
        </p:txBody>
      </p:sp>
      <p:pic>
        <p:nvPicPr>
          <p:cNvPr id="7" name="Picture 6">
            <a:extLst>
              <a:ext uri="{FF2B5EF4-FFF2-40B4-BE49-F238E27FC236}">
                <a16:creationId xmlns:a16="http://schemas.microsoft.com/office/drawing/2014/main" id="{6BAFC81C-41D2-47DC-8418-60D9E99180AB}"/>
              </a:ext>
            </a:extLst>
          </p:cNvPr>
          <p:cNvPicPr>
            <a:picLocks noChangeAspect="1"/>
          </p:cNvPicPr>
          <p:nvPr/>
        </p:nvPicPr>
        <p:blipFill>
          <a:blip r:embed="rId2"/>
          <a:stretch>
            <a:fillRect/>
          </a:stretch>
        </p:blipFill>
        <p:spPr>
          <a:xfrm>
            <a:off x="3923928" y="3640095"/>
            <a:ext cx="992526" cy="944885"/>
          </a:xfrm>
          <a:prstGeom prst="rect">
            <a:avLst/>
          </a:prstGeom>
        </p:spPr>
      </p:pic>
    </p:spTree>
    <p:extLst>
      <p:ext uri="{BB962C8B-B14F-4D97-AF65-F5344CB8AC3E}">
        <p14:creationId xmlns:p14="http://schemas.microsoft.com/office/powerpoint/2010/main" val="31065243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467544" y="1268756"/>
            <a:ext cx="8352928" cy="199101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Purpose of Kubernetes</a:t>
            </a:r>
          </a:p>
          <a:p>
            <a:pPr marL="342900" indent="-342900" algn="l">
              <a:buClr>
                <a:srgbClr val="0070C0"/>
              </a:buClr>
              <a:buSzPct val="80000"/>
              <a:buFont typeface="Wingdings" pitchFamily="2" charset="2"/>
              <a:buChar char="u"/>
            </a:pPr>
            <a:r>
              <a:rPr lang="en-US" altLang="zh-TW" sz="1800" b="1" dirty="0">
                <a:solidFill>
                  <a:schemeClr val="tx1"/>
                </a:solidFill>
              </a:rPr>
              <a:t>How would the web server reach a database server on the other node?</a:t>
            </a:r>
          </a:p>
          <a:p>
            <a:pPr marL="342900" indent="-342900" algn="l">
              <a:buClr>
                <a:srgbClr val="0070C0"/>
              </a:buClr>
              <a:buSzPct val="80000"/>
              <a:buFont typeface="Wingdings" pitchFamily="2" charset="2"/>
              <a:buChar char="u"/>
            </a:pPr>
            <a:r>
              <a:rPr lang="en-US" altLang="zh-TW" sz="1800" b="1" dirty="0">
                <a:solidFill>
                  <a:schemeClr val="tx1"/>
                </a:solidFill>
              </a:rPr>
              <a:t>Communication between worker nodes are enabled by another component known as the </a:t>
            </a:r>
            <a:r>
              <a:rPr lang="en-US" altLang="zh-TW" sz="1800" b="1" dirty="0">
                <a:solidFill>
                  <a:srgbClr val="C00000"/>
                </a:solidFill>
              </a:rPr>
              <a:t>Kube-Proxy</a:t>
            </a:r>
            <a:r>
              <a:rPr lang="en-US" altLang="zh-TW" sz="1800" b="1" dirty="0">
                <a:solidFill>
                  <a:schemeClr val="tx1"/>
                </a:solidFill>
              </a:rPr>
              <a:t> service.</a:t>
            </a:r>
          </a:p>
          <a:p>
            <a:pPr marL="342900" indent="-342900" algn="l">
              <a:buClr>
                <a:srgbClr val="0070C0"/>
              </a:buClr>
              <a:buSzPct val="80000"/>
              <a:buFont typeface="Wingdings" pitchFamily="2" charset="2"/>
              <a:buChar char="u"/>
            </a:pPr>
            <a:r>
              <a:rPr lang="en-US" altLang="zh-TW" sz="1800" b="1" dirty="0">
                <a:solidFill>
                  <a:schemeClr val="tx1"/>
                </a:solidFill>
              </a:rPr>
              <a:t>The Kube-Proxy service ensures that the necessary rules are in place on the worker nodes to allow the containers running on them to reach each others.</a:t>
            </a:r>
          </a:p>
        </p:txBody>
      </p:sp>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4.9 </a:t>
            </a:r>
            <a:r>
              <a:rPr lang="en-US" altLang="zh-TW" b="1" dirty="0" err="1">
                <a:solidFill>
                  <a:srgbClr val="FFFF00"/>
                </a:solidFill>
              </a:rPr>
              <a:t>Kube</a:t>
            </a:r>
            <a:r>
              <a:rPr lang="en-US" altLang="zh-TW" b="1" dirty="0">
                <a:solidFill>
                  <a:srgbClr val="FFFF00"/>
                </a:solidFill>
              </a:rPr>
              <a:t>-Proxy</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https://www.youtube.com/watch?v=8C_SCDbUJTg&amp;list=PL2We04F3Y_43dAehLMT5GxJhtk3mJtkl5&amp;index=4</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32</a:t>
            </a:fld>
            <a:endParaRPr lang="zh-TW" altLang="en-US"/>
          </a:p>
        </p:txBody>
      </p:sp>
      <p:pic>
        <p:nvPicPr>
          <p:cNvPr id="10" name="Picture 9">
            <a:extLst>
              <a:ext uri="{FF2B5EF4-FFF2-40B4-BE49-F238E27FC236}">
                <a16:creationId xmlns:a16="http://schemas.microsoft.com/office/drawing/2014/main" id="{64013678-B53F-4160-8841-A126D4874200}"/>
              </a:ext>
            </a:extLst>
          </p:cNvPr>
          <p:cNvPicPr>
            <a:picLocks noChangeAspect="1"/>
          </p:cNvPicPr>
          <p:nvPr/>
        </p:nvPicPr>
        <p:blipFill>
          <a:blip r:embed="rId3"/>
          <a:stretch>
            <a:fillRect/>
          </a:stretch>
        </p:blipFill>
        <p:spPr>
          <a:xfrm>
            <a:off x="1938337" y="4149081"/>
            <a:ext cx="5267325" cy="2047875"/>
          </a:xfrm>
          <a:prstGeom prst="rect">
            <a:avLst/>
          </a:prstGeom>
          <a:ln>
            <a:solidFill>
              <a:srgbClr val="C00000"/>
            </a:solidFill>
          </a:ln>
        </p:spPr>
      </p:pic>
      <p:pic>
        <p:nvPicPr>
          <p:cNvPr id="13" name="Picture 12">
            <a:extLst>
              <a:ext uri="{FF2B5EF4-FFF2-40B4-BE49-F238E27FC236}">
                <a16:creationId xmlns:a16="http://schemas.microsoft.com/office/drawing/2014/main" id="{0F9B96E5-984C-42A8-BC24-005E6887B0DE}"/>
              </a:ext>
            </a:extLst>
          </p:cNvPr>
          <p:cNvPicPr>
            <a:picLocks noChangeAspect="1"/>
          </p:cNvPicPr>
          <p:nvPr/>
        </p:nvPicPr>
        <p:blipFill>
          <a:blip r:embed="rId4"/>
          <a:stretch>
            <a:fillRect/>
          </a:stretch>
        </p:blipFill>
        <p:spPr>
          <a:xfrm>
            <a:off x="5479497" y="5439190"/>
            <a:ext cx="1726165" cy="755197"/>
          </a:xfrm>
          <a:prstGeom prst="rect">
            <a:avLst/>
          </a:prstGeom>
        </p:spPr>
      </p:pic>
      <p:pic>
        <p:nvPicPr>
          <p:cNvPr id="14" name="Picture 13">
            <a:extLst>
              <a:ext uri="{FF2B5EF4-FFF2-40B4-BE49-F238E27FC236}">
                <a16:creationId xmlns:a16="http://schemas.microsoft.com/office/drawing/2014/main" id="{FF858857-1271-46C7-9E61-79A5FF8DA5EC}"/>
              </a:ext>
            </a:extLst>
          </p:cNvPr>
          <p:cNvPicPr>
            <a:picLocks noChangeAspect="1"/>
          </p:cNvPicPr>
          <p:nvPr/>
        </p:nvPicPr>
        <p:blipFill>
          <a:blip r:embed="rId4"/>
          <a:stretch>
            <a:fillRect/>
          </a:stretch>
        </p:blipFill>
        <p:spPr>
          <a:xfrm>
            <a:off x="5479497" y="5439190"/>
            <a:ext cx="1701282" cy="755197"/>
          </a:xfrm>
          <a:prstGeom prst="rect">
            <a:avLst/>
          </a:prstGeom>
          <a:ln>
            <a:noFill/>
          </a:ln>
        </p:spPr>
      </p:pic>
      <p:sp>
        <p:nvSpPr>
          <p:cNvPr id="15" name="Rectangle: Rounded Corners 14">
            <a:extLst>
              <a:ext uri="{FF2B5EF4-FFF2-40B4-BE49-F238E27FC236}">
                <a16:creationId xmlns:a16="http://schemas.microsoft.com/office/drawing/2014/main" id="{64E2AB7E-FC7A-4AD7-B8DD-5FCEFE51106A}"/>
              </a:ext>
            </a:extLst>
          </p:cNvPr>
          <p:cNvSpPr/>
          <p:nvPr/>
        </p:nvSpPr>
        <p:spPr>
          <a:xfrm>
            <a:off x="3347924" y="4199675"/>
            <a:ext cx="1723906" cy="481258"/>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Master Nodes:</a:t>
            </a:r>
          </a:p>
          <a:p>
            <a:r>
              <a:rPr lang="en-US" sz="1000" dirty="0">
                <a:solidFill>
                  <a:schemeClr val="bg1"/>
                </a:solidFill>
              </a:rPr>
              <a:t>Manage, Plan, Schedule, Monitor Nodes</a:t>
            </a:r>
          </a:p>
        </p:txBody>
      </p:sp>
      <p:sp>
        <p:nvSpPr>
          <p:cNvPr id="16" name="Rectangle: Rounded Corners 15">
            <a:extLst>
              <a:ext uri="{FF2B5EF4-FFF2-40B4-BE49-F238E27FC236}">
                <a16:creationId xmlns:a16="http://schemas.microsoft.com/office/drawing/2014/main" id="{FA5A11CF-CF58-473D-9FDA-2D962A00B515}"/>
              </a:ext>
            </a:extLst>
          </p:cNvPr>
          <p:cNvSpPr/>
          <p:nvPr/>
        </p:nvSpPr>
        <p:spPr>
          <a:xfrm>
            <a:off x="1907603" y="4245899"/>
            <a:ext cx="1375603" cy="357045"/>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Kube-</a:t>
            </a:r>
            <a:r>
              <a:rPr lang="en-US" sz="1200" b="1" dirty="0" err="1">
                <a:solidFill>
                  <a:schemeClr val="bg1"/>
                </a:solidFill>
              </a:rPr>
              <a:t>apiserver</a:t>
            </a:r>
            <a:endParaRPr lang="en-US" sz="1000" dirty="0">
              <a:solidFill>
                <a:schemeClr val="bg1"/>
              </a:solidFill>
            </a:endParaRPr>
          </a:p>
        </p:txBody>
      </p:sp>
      <p:sp>
        <p:nvSpPr>
          <p:cNvPr id="17" name="Rectangle: Rounded Corners 16">
            <a:extLst>
              <a:ext uri="{FF2B5EF4-FFF2-40B4-BE49-F238E27FC236}">
                <a16:creationId xmlns:a16="http://schemas.microsoft.com/office/drawing/2014/main" id="{6F639FEB-5BFC-4588-B4B7-FB154984089A}"/>
              </a:ext>
            </a:extLst>
          </p:cNvPr>
          <p:cNvSpPr/>
          <p:nvPr/>
        </p:nvSpPr>
        <p:spPr>
          <a:xfrm>
            <a:off x="5219623" y="4256585"/>
            <a:ext cx="1844050" cy="481258"/>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Worker Nodes:</a:t>
            </a:r>
          </a:p>
          <a:p>
            <a:r>
              <a:rPr lang="en-US" sz="1000" b="1" dirty="0">
                <a:solidFill>
                  <a:schemeClr val="bg1"/>
                </a:solidFill>
              </a:rPr>
              <a:t>Host Application Containers</a:t>
            </a:r>
          </a:p>
        </p:txBody>
      </p:sp>
      <p:sp>
        <p:nvSpPr>
          <p:cNvPr id="18" name="Rectangle: Rounded Corners 17">
            <a:extLst>
              <a:ext uri="{FF2B5EF4-FFF2-40B4-BE49-F238E27FC236}">
                <a16:creationId xmlns:a16="http://schemas.microsoft.com/office/drawing/2014/main" id="{2BDAB22A-987B-4723-BECF-D3BA613A0ADD}"/>
              </a:ext>
            </a:extLst>
          </p:cNvPr>
          <p:cNvSpPr/>
          <p:nvPr/>
        </p:nvSpPr>
        <p:spPr>
          <a:xfrm>
            <a:off x="1949500" y="5492256"/>
            <a:ext cx="1080590" cy="702131"/>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Controller-Manager</a:t>
            </a:r>
            <a:endParaRPr lang="en-US" sz="1000" dirty="0">
              <a:solidFill>
                <a:schemeClr val="bg1"/>
              </a:solidFill>
            </a:endParaRPr>
          </a:p>
        </p:txBody>
      </p:sp>
      <p:pic>
        <p:nvPicPr>
          <p:cNvPr id="19" name="Picture 18">
            <a:extLst>
              <a:ext uri="{FF2B5EF4-FFF2-40B4-BE49-F238E27FC236}">
                <a16:creationId xmlns:a16="http://schemas.microsoft.com/office/drawing/2014/main" id="{734A79E3-13E2-47D9-A0A9-1D4C75946DFF}"/>
              </a:ext>
            </a:extLst>
          </p:cNvPr>
          <p:cNvPicPr>
            <a:picLocks noChangeAspect="1"/>
          </p:cNvPicPr>
          <p:nvPr/>
        </p:nvPicPr>
        <p:blipFill>
          <a:blip r:embed="rId5"/>
          <a:stretch>
            <a:fillRect/>
          </a:stretch>
        </p:blipFill>
        <p:spPr>
          <a:xfrm>
            <a:off x="3439294" y="5384762"/>
            <a:ext cx="628650" cy="809625"/>
          </a:xfrm>
          <a:prstGeom prst="rect">
            <a:avLst/>
          </a:prstGeom>
        </p:spPr>
      </p:pic>
      <p:sp>
        <p:nvSpPr>
          <p:cNvPr id="20" name="Rectangle: Rounded Corners 19">
            <a:extLst>
              <a:ext uri="{FF2B5EF4-FFF2-40B4-BE49-F238E27FC236}">
                <a16:creationId xmlns:a16="http://schemas.microsoft.com/office/drawing/2014/main" id="{5F71E1E7-81E1-46EB-A359-333F375D680F}"/>
              </a:ext>
            </a:extLst>
          </p:cNvPr>
          <p:cNvSpPr/>
          <p:nvPr/>
        </p:nvSpPr>
        <p:spPr>
          <a:xfrm>
            <a:off x="4716016" y="4941168"/>
            <a:ext cx="763481" cy="338628"/>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Kubelet</a:t>
            </a:r>
          </a:p>
        </p:txBody>
      </p:sp>
      <p:sp>
        <p:nvSpPr>
          <p:cNvPr id="21" name="Rectangle: Rounded Corners 20">
            <a:extLst>
              <a:ext uri="{FF2B5EF4-FFF2-40B4-BE49-F238E27FC236}">
                <a16:creationId xmlns:a16="http://schemas.microsoft.com/office/drawing/2014/main" id="{4335A830-7647-40A6-9876-99C53AF37C2B}"/>
              </a:ext>
            </a:extLst>
          </p:cNvPr>
          <p:cNvSpPr/>
          <p:nvPr/>
        </p:nvSpPr>
        <p:spPr>
          <a:xfrm>
            <a:off x="4716016" y="5569062"/>
            <a:ext cx="763481" cy="338628"/>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Kubelet</a:t>
            </a:r>
          </a:p>
        </p:txBody>
      </p:sp>
      <p:sp>
        <p:nvSpPr>
          <p:cNvPr id="22" name="Rectangle: Rounded Corners 21">
            <a:extLst>
              <a:ext uri="{FF2B5EF4-FFF2-40B4-BE49-F238E27FC236}">
                <a16:creationId xmlns:a16="http://schemas.microsoft.com/office/drawing/2014/main" id="{C2550827-EDB7-4CFE-89D7-8CDBAA63E7EB}"/>
              </a:ext>
            </a:extLst>
          </p:cNvPr>
          <p:cNvSpPr/>
          <p:nvPr/>
        </p:nvSpPr>
        <p:spPr>
          <a:xfrm>
            <a:off x="3446396" y="5056054"/>
            <a:ext cx="763481" cy="338628"/>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Kubelet</a:t>
            </a:r>
          </a:p>
        </p:txBody>
      </p:sp>
      <p:sp>
        <p:nvSpPr>
          <p:cNvPr id="23" name="Rectangle: Rounded Corners 22">
            <a:extLst>
              <a:ext uri="{FF2B5EF4-FFF2-40B4-BE49-F238E27FC236}">
                <a16:creationId xmlns:a16="http://schemas.microsoft.com/office/drawing/2014/main" id="{37052EE4-B1C2-449C-9E20-8E1E4E055337}"/>
              </a:ext>
            </a:extLst>
          </p:cNvPr>
          <p:cNvSpPr/>
          <p:nvPr/>
        </p:nvSpPr>
        <p:spPr>
          <a:xfrm>
            <a:off x="4122243" y="5230434"/>
            <a:ext cx="953412" cy="33862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Kube-Proxy</a:t>
            </a:r>
          </a:p>
        </p:txBody>
      </p:sp>
    </p:spTree>
    <p:extLst>
      <p:ext uri="{BB962C8B-B14F-4D97-AF65-F5344CB8AC3E}">
        <p14:creationId xmlns:p14="http://schemas.microsoft.com/office/powerpoint/2010/main" val="11462518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4.10 Summary</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33</a:t>
            </a:fld>
            <a:endParaRPr lang="zh-TW" altLang="en-US"/>
          </a:p>
        </p:txBody>
      </p:sp>
      <p:pic>
        <p:nvPicPr>
          <p:cNvPr id="7" name="Picture 6">
            <a:extLst>
              <a:ext uri="{FF2B5EF4-FFF2-40B4-BE49-F238E27FC236}">
                <a16:creationId xmlns:a16="http://schemas.microsoft.com/office/drawing/2014/main" id="{6BAFC81C-41D2-47DC-8418-60D9E99180AB}"/>
              </a:ext>
            </a:extLst>
          </p:cNvPr>
          <p:cNvPicPr>
            <a:picLocks noChangeAspect="1"/>
          </p:cNvPicPr>
          <p:nvPr/>
        </p:nvPicPr>
        <p:blipFill>
          <a:blip r:embed="rId2"/>
          <a:stretch>
            <a:fillRect/>
          </a:stretch>
        </p:blipFill>
        <p:spPr>
          <a:xfrm>
            <a:off x="3923928" y="3640095"/>
            <a:ext cx="992526" cy="944885"/>
          </a:xfrm>
          <a:prstGeom prst="rect">
            <a:avLst/>
          </a:prstGeom>
        </p:spPr>
      </p:pic>
    </p:spTree>
    <p:extLst>
      <p:ext uri="{BB962C8B-B14F-4D97-AF65-F5344CB8AC3E}">
        <p14:creationId xmlns:p14="http://schemas.microsoft.com/office/powerpoint/2010/main" val="9217446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A3E9FDD-E1B7-4CA7-B6F9-0FF169B87B23}"/>
              </a:ext>
            </a:extLst>
          </p:cNvPr>
          <p:cNvPicPr>
            <a:picLocks noChangeAspect="1"/>
          </p:cNvPicPr>
          <p:nvPr/>
        </p:nvPicPr>
        <p:blipFill>
          <a:blip r:embed="rId2"/>
          <a:stretch>
            <a:fillRect/>
          </a:stretch>
        </p:blipFill>
        <p:spPr>
          <a:xfrm>
            <a:off x="3840799" y="2861638"/>
            <a:ext cx="4979673" cy="3494712"/>
          </a:xfrm>
          <a:prstGeom prst="rect">
            <a:avLst/>
          </a:prstGeom>
          <a:ln>
            <a:solidFill>
              <a:srgbClr val="C00000"/>
            </a:solidFill>
          </a:ln>
        </p:spPr>
      </p:pic>
      <p:sp>
        <p:nvSpPr>
          <p:cNvPr id="3" name="副標題 2"/>
          <p:cNvSpPr>
            <a:spLocks noGrp="1"/>
          </p:cNvSpPr>
          <p:nvPr>
            <p:ph type="subTitle" idx="1"/>
          </p:nvPr>
        </p:nvSpPr>
        <p:spPr>
          <a:xfrm>
            <a:off x="467544" y="1268756"/>
            <a:ext cx="8352928" cy="154459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rgbClr val="C00000"/>
                </a:solidFill>
              </a:rPr>
              <a:t>Summary of Kubernetes Architecture</a:t>
            </a:r>
          </a:p>
          <a:p>
            <a:pPr marL="342900" indent="-342900" algn="l">
              <a:buClr>
                <a:srgbClr val="0070C0"/>
              </a:buClr>
              <a:buSzPct val="80000"/>
              <a:buFont typeface="Wingdings" pitchFamily="2" charset="2"/>
              <a:buChar char="u"/>
            </a:pPr>
            <a:r>
              <a:rPr lang="en-US" altLang="zh-TW" sz="1800" b="1" dirty="0">
                <a:solidFill>
                  <a:schemeClr val="tx1"/>
                </a:solidFill>
              </a:rPr>
              <a:t>We have Master and worker nodes.</a:t>
            </a:r>
          </a:p>
          <a:p>
            <a:pPr marL="342900" indent="-342900" algn="l">
              <a:buClr>
                <a:srgbClr val="0070C0"/>
              </a:buClr>
              <a:buSzPct val="80000"/>
              <a:buFont typeface="Wingdings" pitchFamily="2" charset="2"/>
              <a:buChar char="u"/>
            </a:pPr>
            <a:r>
              <a:rPr lang="en-US" altLang="zh-TW" sz="1800" b="1" dirty="0">
                <a:solidFill>
                  <a:schemeClr val="tx1"/>
                </a:solidFill>
              </a:rPr>
              <a:t>On the Master, We have the ECTD Cluster which store information about the cluster. We have the Kube-scheduler that is responsible for scheduling applications or container on nodes. </a:t>
            </a:r>
          </a:p>
          <a:p>
            <a:pPr marL="342900" indent="-342900" algn="l">
              <a:buClr>
                <a:srgbClr val="0070C0"/>
              </a:buClr>
              <a:buSzPct val="80000"/>
              <a:buFont typeface="Wingdings" pitchFamily="2" charset="2"/>
              <a:buChar char="u"/>
            </a:pPr>
            <a:endParaRPr lang="en-US" altLang="zh-TW" sz="1800" b="1" dirty="0">
              <a:solidFill>
                <a:schemeClr val="tx1"/>
              </a:solidFill>
            </a:endParaRPr>
          </a:p>
        </p:txBody>
      </p:sp>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4.10 Summary</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https://www.youtube.com/watch?v=8C_SCDbUJTg&amp;list=PL2We04F3Y_43dAehLMT5GxJhtk3mJtkl5&amp;index=4</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34</a:t>
            </a:fld>
            <a:endParaRPr lang="zh-TW" altLang="en-US"/>
          </a:p>
        </p:txBody>
      </p:sp>
      <p:sp>
        <p:nvSpPr>
          <p:cNvPr id="15" name="Rectangle: Rounded Corners 14">
            <a:extLst>
              <a:ext uri="{FF2B5EF4-FFF2-40B4-BE49-F238E27FC236}">
                <a16:creationId xmlns:a16="http://schemas.microsoft.com/office/drawing/2014/main" id="{64E2AB7E-FC7A-4AD7-B8DD-5FCEFE51106A}"/>
              </a:ext>
            </a:extLst>
          </p:cNvPr>
          <p:cNvSpPr/>
          <p:nvPr/>
        </p:nvSpPr>
        <p:spPr>
          <a:xfrm>
            <a:off x="4247389" y="3260282"/>
            <a:ext cx="1871806" cy="481258"/>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Master Nodes:</a:t>
            </a:r>
          </a:p>
          <a:p>
            <a:r>
              <a:rPr lang="en-US" sz="1000" dirty="0">
                <a:solidFill>
                  <a:schemeClr val="bg1"/>
                </a:solidFill>
              </a:rPr>
              <a:t>Manage, Plan, Schedule, Monitor Nodes</a:t>
            </a:r>
          </a:p>
        </p:txBody>
      </p:sp>
      <p:sp>
        <p:nvSpPr>
          <p:cNvPr id="16" name="Rectangle: Rounded Corners 15">
            <a:extLst>
              <a:ext uri="{FF2B5EF4-FFF2-40B4-BE49-F238E27FC236}">
                <a16:creationId xmlns:a16="http://schemas.microsoft.com/office/drawing/2014/main" id="{FA5A11CF-CF58-473D-9FDA-2D962A00B515}"/>
              </a:ext>
            </a:extLst>
          </p:cNvPr>
          <p:cNvSpPr/>
          <p:nvPr/>
        </p:nvSpPr>
        <p:spPr>
          <a:xfrm>
            <a:off x="4789529" y="4177735"/>
            <a:ext cx="1273644" cy="595042"/>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Kube-</a:t>
            </a:r>
            <a:r>
              <a:rPr lang="en-US" sz="1200" b="1" dirty="0" err="1">
                <a:solidFill>
                  <a:schemeClr val="bg1"/>
                </a:solidFill>
              </a:rPr>
              <a:t>apiserver</a:t>
            </a:r>
            <a:endParaRPr lang="en-US" sz="1000" dirty="0">
              <a:solidFill>
                <a:schemeClr val="bg1"/>
              </a:solidFill>
            </a:endParaRPr>
          </a:p>
        </p:txBody>
      </p:sp>
      <p:sp>
        <p:nvSpPr>
          <p:cNvPr id="17" name="Rectangle: Rounded Corners 16">
            <a:extLst>
              <a:ext uri="{FF2B5EF4-FFF2-40B4-BE49-F238E27FC236}">
                <a16:creationId xmlns:a16="http://schemas.microsoft.com/office/drawing/2014/main" id="{6F639FEB-5BFC-4588-B4B7-FB154984089A}"/>
              </a:ext>
            </a:extLst>
          </p:cNvPr>
          <p:cNvSpPr/>
          <p:nvPr/>
        </p:nvSpPr>
        <p:spPr>
          <a:xfrm>
            <a:off x="6710338" y="3260282"/>
            <a:ext cx="2005081" cy="481258"/>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Worker Nodes:</a:t>
            </a:r>
          </a:p>
          <a:p>
            <a:r>
              <a:rPr lang="en-US" sz="1000" b="1" dirty="0">
                <a:solidFill>
                  <a:schemeClr val="bg1"/>
                </a:solidFill>
              </a:rPr>
              <a:t>Host Application Containers</a:t>
            </a:r>
          </a:p>
        </p:txBody>
      </p:sp>
      <p:sp>
        <p:nvSpPr>
          <p:cNvPr id="18" name="Rectangle: Rounded Corners 17">
            <a:extLst>
              <a:ext uri="{FF2B5EF4-FFF2-40B4-BE49-F238E27FC236}">
                <a16:creationId xmlns:a16="http://schemas.microsoft.com/office/drawing/2014/main" id="{2BDAB22A-987B-4723-BECF-D3BA613A0ADD}"/>
              </a:ext>
            </a:extLst>
          </p:cNvPr>
          <p:cNvSpPr/>
          <p:nvPr/>
        </p:nvSpPr>
        <p:spPr>
          <a:xfrm>
            <a:off x="3651585" y="5517232"/>
            <a:ext cx="936371" cy="672617"/>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Controller-Manager</a:t>
            </a:r>
            <a:endParaRPr lang="en-US" sz="1000" dirty="0">
              <a:solidFill>
                <a:schemeClr val="bg1"/>
              </a:solidFill>
            </a:endParaRPr>
          </a:p>
        </p:txBody>
      </p:sp>
      <p:sp>
        <p:nvSpPr>
          <p:cNvPr id="20" name="Rectangle: Rounded Corners 19">
            <a:extLst>
              <a:ext uri="{FF2B5EF4-FFF2-40B4-BE49-F238E27FC236}">
                <a16:creationId xmlns:a16="http://schemas.microsoft.com/office/drawing/2014/main" id="{5F71E1E7-81E1-46EB-A359-333F375D680F}"/>
              </a:ext>
            </a:extLst>
          </p:cNvPr>
          <p:cNvSpPr/>
          <p:nvPr/>
        </p:nvSpPr>
        <p:spPr>
          <a:xfrm>
            <a:off x="6330635" y="3839107"/>
            <a:ext cx="763481" cy="338628"/>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Kubelet</a:t>
            </a:r>
          </a:p>
        </p:txBody>
      </p:sp>
      <p:sp>
        <p:nvSpPr>
          <p:cNvPr id="21" name="Rectangle: Rounded Corners 20">
            <a:extLst>
              <a:ext uri="{FF2B5EF4-FFF2-40B4-BE49-F238E27FC236}">
                <a16:creationId xmlns:a16="http://schemas.microsoft.com/office/drawing/2014/main" id="{4335A830-7647-40A6-9876-99C53AF37C2B}"/>
              </a:ext>
            </a:extLst>
          </p:cNvPr>
          <p:cNvSpPr/>
          <p:nvPr/>
        </p:nvSpPr>
        <p:spPr>
          <a:xfrm>
            <a:off x="6602692" y="5147760"/>
            <a:ext cx="763481" cy="338628"/>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Kubelet</a:t>
            </a:r>
          </a:p>
        </p:txBody>
      </p:sp>
      <p:sp>
        <p:nvSpPr>
          <p:cNvPr id="23" name="Rectangle: Rounded Corners 22">
            <a:extLst>
              <a:ext uri="{FF2B5EF4-FFF2-40B4-BE49-F238E27FC236}">
                <a16:creationId xmlns:a16="http://schemas.microsoft.com/office/drawing/2014/main" id="{37052EE4-B1C2-449C-9E20-8E1E4E055337}"/>
              </a:ext>
            </a:extLst>
          </p:cNvPr>
          <p:cNvSpPr/>
          <p:nvPr/>
        </p:nvSpPr>
        <p:spPr>
          <a:xfrm>
            <a:off x="6412761" y="4443876"/>
            <a:ext cx="953412" cy="33862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Kube-Proxy</a:t>
            </a:r>
          </a:p>
        </p:txBody>
      </p:sp>
      <p:sp>
        <p:nvSpPr>
          <p:cNvPr id="24" name="Rectangle: Rounded Corners 23">
            <a:extLst>
              <a:ext uri="{FF2B5EF4-FFF2-40B4-BE49-F238E27FC236}">
                <a16:creationId xmlns:a16="http://schemas.microsoft.com/office/drawing/2014/main" id="{2F101D6E-0737-4932-A410-C738663A1268}"/>
              </a:ext>
            </a:extLst>
          </p:cNvPr>
          <p:cNvSpPr/>
          <p:nvPr/>
        </p:nvSpPr>
        <p:spPr>
          <a:xfrm>
            <a:off x="6613216" y="5513016"/>
            <a:ext cx="953412" cy="33862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Kube-Proxy</a:t>
            </a:r>
          </a:p>
        </p:txBody>
      </p:sp>
      <p:sp>
        <p:nvSpPr>
          <p:cNvPr id="25" name="Rectangle: Rounded Corners 24">
            <a:extLst>
              <a:ext uri="{FF2B5EF4-FFF2-40B4-BE49-F238E27FC236}">
                <a16:creationId xmlns:a16="http://schemas.microsoft.com/office/drawing/2014/main" id="{E8BDC91F-0D9D-472E-BC11-B7CB4CA34E9B}"/>
              </a:ext>
            </a:extLst>
          </p:cNvPr>
          <p:cNvSpPr/>
          <p:nvPr/>
        </p:nvSpPr>
        <p:spPr>
          <a:xfrm>
            <a:off x="4105319" y="4678106"/>
            <a:ext cx="763482" cy="672617"/>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ETCD</a:t>
            </a:r>
          </a:p>
          <a:p>
            <a:r>
              <a:rPr lang="en-US" sz="1200" b="1" dirty="0">
                <a:solidFill>
                  <a:schemeClr val="bg1"/>
                </a:solidFill>
              </a:rPr>
              <a:t>Cluster</a:t>
            </a:r>
            <a:endParaRPr lang="en-US" sz="1000" dirty="0">
              <a:solidFill>
                <a:schemeClr val="bg1"/>
              </a:solidFill>
            </a:endParaRPr>
          </a:p>
        </p:txBody>
      </p:sp>
      <p:sp>
        <p:nvSpPr>
          <p:cNvPr id="26" name="Rectangle: Rounded Corners 25">
            <a:extLst>
              <a:ext uri="{FF2B5EF4-FFF2-40B4-BE49-F238E27FC236}">
                <a16:creationId xmlns:a16="http://schemas.microsoft.com/office/drawing/2014/main" id="{E77D5C3E-19FD-4643-A79B-E9B70DCC08BE}"/>
              </a:ext>
            </a:extLst>
          </p:cNvPr>
          <p:cNvSpPr/>
          <p:nvPr/>
        </p:nvSpPr>
        <p:spPr>
          <a:xfrm>
            <a:off x="4621794" y="5538660"/>
            <a:ext cx="1475156" cy="470644"/>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solidFill>
                  <a:schemeClr val="bg1"/>
                </a:solidFill>
              </a:rPr>
              <a:t>Kube</a:t>
            </a:r>
            <a:r>
              <a:rPr lang="en-US" sz="1200" b="1" dirty="0">
                <a:solidFill>
                  <a:schemeClr val="bg1"/>
                </a:solidFill>
              </a:rPr>
              <a:t>-scheduler</a:t>
            </a:r>
            <a:endParaRPr lang="en-US" sz="1000" dirty="0">
              <a:solidFill>
                <a:schemeClr val="bg1"/>
              </a:solidFill>
            </a:endParaRPr>
          </a:p>
        </p:txBody>
      </p:sp>
      <p:sp>
        <p:nvSpPr>
          <p:cNvPr id="27" name="副標題 2">
            <a:extLst>
              <a:ext uri="{FF2B5EF4-FFF2-40B4-BE49-F238E27FC236}">
                <a16:creationId xmlns:a16="http://schemas.microsoft.com/office/drawing/2014/main" id="{CC2294B6-30D1-4B27-92D4-96024C139C1C}"/>
              </a:ext>
            </a:extLst>
          </p:cNvPr>
          <p:cNvSpPr txBox="1">
            <a:spLocks/>
          </p:cNvSpPr>
          <p:nvPr/>
        </p:nvSpPr>
        <p:spPr>
          <a:xfrm>
            <a:off x="521249" y="2933381"/>
            <a:ext cx="3144756" cy="2918263"/>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zh-TW" sz="1800" b="1" dirty="0">
                <a:solidFill>
                  <a:schemeClr val="tx1"/>
                </a:solidFill>
              </a:rPr>
              <a:t>We have different controllers that take care of different functions: we have node-controller or replication-controller, and etc.</a:t>
            </a:r>
          </a:p>
          <a:p>
            <a:pPr marL="342900" indent="-342900" algn="l">
              <a:buClr>
                <a:srgbClr val="0070C0"/>
              </a:buClr>
              <a:buSzPct val="80000"/>
              <a:buFont typeface="Wingdings" pitchFamily="2" charset="2"/>
              <a:buChar char="u"/>
            </a:pPr>
            <a:r>
              <a:rPr lang="en-US" altLang="zh-TW" sz="1800" b="1" dirty="0">
                <a:solidFill>
                  <a:schemeClr val="tx1"/>
                </a:solidFill>
              </a:rPr>
              <a:t>We have Kube-</a:t>
            </a:r>
            <a:r>
              <a:rPr lang="en-US" altLang="zh-TW" sz="1800" b="1" dirty="0" err="1">
                <a:solidFill>
                  <a:schemeClr val="tx1"/>
                </a:solidFill>
              </a:rPr>
              <a:t>apiserver</a:t>
            </a:r>
            <a:r>
              <a:rPr lang="en-US" altLang="zh-TW" sz="1800" b="1" dirty="0">
                <a:solidFill>
                  <a:schemeClr val="tx1"/>
                </a:solidFill>
              </a:rPr>
              <a:t> that is responsible for orchestrating all operations within the cluster.</a:t>
            </a:r>
          </a:p>
          <a:p>
            <a:pPr marL="342900" indent="-342900" algn="l">
              <a:buClr>
                <a:srgbClr val="0070C0"/>
              </a:buClr>
              <a:buSzPct val="80000"/>
              <a:buFont typeface="Wingdings" pitchFamily="2" charset="2"/>
              <a:buChar char="u"/>
            </a:pPr>
            <a:endParaRPr lang="en-US" altLang="zh-TW" sz="1800" b="1" dirty="0">
              <a:solidFill>
                <a:schemeClr val="tx1"/>
              </a:solidFill>
            </a:endParaRPr>
          </a:p>
        </p:txBody>
      </p:sp>
    </p:spTree>
    <p:extLst>
      <p:ext uri="{BB962C8B-B14F-4D97-AF65-F5344CB8AC3E}">
        <p14:creationId xmlns:p14="http://schemas.microsoft.com/office/powerpoint/2010/main" val="7396959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A3E9FDD-E1B7-4CA7-B6F9-0FF169B87B23}"/>
              </a:ext>
            </a:extLst>
          </p:cNvPr>
          <p:cNvPicPr>
            <a:picLocks noChangeAspect="1"/>
          </p:cNvPicPr>
          <p:nvPr/>
        </p:nvPicPr>
        <p:blipFill>
          <a:blip r:embed="rId2"/>
          <a:stretch>
            <a:fillRect/>
          </a:stretch>
        </p:blipFill>
        <p:spPr>
          <a:xfrm>
            <a:off x="3840799" y="2861638"/>
            <a:ext cx="4979673" cy="3494712"/>
          </a:xfrm>
          <a:prstGeom prst="rect">
            <a:avLst/>
          </a:prstGeom>
          <a:ln>
            <a:solidFill>
              <a:srgbClr val="C00000"/>
            </a:solidFill>
          </a:ln>
        </p:spPr>
      </p:pic>
      <p:sp>
        <p:nvSpPr>
          <p:cNvPr id="3" name="副標題 2"/>
          <p:cNvSpPr>
            <a:spLocks noGrp="1"/>
          </p:cNvSpPr>
          <p:nvPr>
            <p:ph type="subTitle" idx="1"/>
          </p:nvPr>
        </p:nvSpPr>
        <p:spPr>
          <a:xfrm>
            <a:off x="467544" y="1268756"/>
            <a:ext cx="8352928" cy="154459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rgbClr val="C00000"/>
                </a:solidFill>
              </a:rPr>
              <a:t>Summary of Kubernetes Architecture</a:t>
            </a:r>
          </a:p>
          <a:p>
            <a:pPr marL="342900" indent="-342900" algn="l">
              <a:buClr>
                <a:srgbClr val="0070C0"/>
              </a:buClr>
              <a:buSzPct val="80000"/>
              <a:buFont typeface="Wingdings" pitchFamily="2" charset="2"/>
              <a:buChar char="u"/>
            </a:pPr>
            <a:r>
              <a:rPr lang="en-US" altLang="zh-TW" sz="1800" b="1" dirty="0">
                <a:solidFill>
                  <a:schemeClr val="tx1"/>
                </a:solidFill>
              </a:rPr>
              <a:t>On the worker nodes, we have the Kubelet that listens for the instruction from the Kube-</a:t>
            </a:r>
            <a:r>
              <a:rPr lang="en-US" altLang="zh-TW" sz="1800" b="1" dirty="0" err="1">
                <a:solidFill>
                  <a:schemeClr val="tx1"/>
                </a:solidFill>
              </a:rPr>
              <a:t>apiserver</a:t>
            </a:r>
            <a:r>
              <a:rPr lang="en-US" altLang="zh-TW" sz="1800" b="1" dirty="0">
                <a:solidFill>
                  <a:schemeClr val="tx1"/>
                </a:solidFill>
              </a:rPr>
              <a:t> and Kubelet manages the containers (running app image) and the Kube-proxy that help enable the communication between services (between the nodes) within the cluster.</a:t>
            </a:r>
          </a:p>
          <a:p>
            <a:pPr marL="342900" indent="-342900" algn="l">
              <a:buClr>
                <a:srgbClr val="0070C0"/>
              </a:buClr>
              <a:buSzPct val="80000"/>
              <a:buFont typeface="Wingdings" pitchFamily="2" charset="2"/>
              <a:buChar char="u"/>
            </a:pPr>
            <a:endParaRPr lang="en-US" altLang="zh-TW" sz="1800" b="1" dirty="0">
              <a:solidFill>
                <a:schemeClr val="tx1"/>
              </a:solidFill>
            </a:endParaRPr>
          </a:p>
        </p:txBody>
      </p:sp>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4.10 Summary</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https://www.youtube.com/watch?v=8C_SCDbUJTg&amp;list=PL2We04F3Y_43dAehLMT5GxJhtk3mJtkl5&amp;index=4</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35</a:t>
            </a:fld>
            <a:endParaRPr lang="zh-TW" altLang="en-US"/>
          </a:p>
        </p:txBody>
      </p:sp>
      <p:sp>
        <p:nvSpPr>
          <p:cNvPr id="15" name="Rectangle: Rounded Corners 14">
            <a:extLst>
              <a:ext uri="{FF2B5EF4-FFF2-40B4-BE49-F238E27FC236}">
                <a16:creationId xmlns:a16="http://schemas.microsoft.com/office/drawing/2014/main" id="{64E2AB7E-FC7A-4AD7-B8DD-5FCEFE51106A}"/>
              </a:ext>
            </a:extLst>
          </p:cNvPr>
          <p:cNvSpPr/>
          <p:nvPr/>
        </p:nvSpPr>
        <p:spPr>
          <a:xfrm>
            <a:off x="4247389" y="3260282"/>
            <a:ext cx="1871806" cy="481258"/>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Master Nodes:</a:t>
            </a:r>
          </a:p>
          <a:p>
            <a:r>
              <a:rPr lang="en-US" sz="1000" dirty="0">
                <a:solidFill>
                  <a:schemeClr val="bg1"/>
                </a:solidFill>
              </a:rPr>
              <a:t>Manage, Plan, Schedule, Monitor Nodes</a:t>
            </a:r>
          </a:p>
        </p:txBody>
      </p:sp>
      <p:sp>
        <p:nvSpPr>
          <p:cNvPr id="16" name="Rectangle: Rounded Corners 15">
            <a:extLst>
              <a:ext uri="{FF2B5EF4-FFF2-40B4-BE49-F238E27FC236}">
                <a16:creationId xmlns:a16="http://schemas.microsoft.com/office/drawing/2014/main" id="{FA5A11CF-CF58-473D-9FDA-2D962A00B515}"/>
              </a:ext>
            </a:extLst>
          </p:cNvPr>
          <p:cNvSpPr/>
          <p:nvPr/>
        </p:nvSpPr>
        <p:spPr>
          <a:xfrm>
            <a:off x="4789529" y="4177735"/>
            <a:ext cx="1273644" cy="595042"/>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Kube-</a:t>
            </a:r>
            <a:r>
              <a:rPr lang="en-US" sz="1200" b="1" dirty="0" err="1">
                <a:solidFill>
                  <a:schemeClr val="bg1"/>
                </a:solidFill>
              </a:rPr>
              <a:t>apiserver</a:t>
            </a:r>
            <a:endParaRPr lang="en-US" sz="1000" dirty="0">
              <a:solidFill>
                <a:schemeClr val="bg1"/>
              </a:solidFill>
            </a:endParaRPr>
          </a:p>
        </p:txBody>
      </p:sp>
      <p:sp>
        <p:nvSpPr>
          <p:cNvPr id="17" name="Rectangle: Rounded Corners 16">
            <a:extLst>
              <a:ext uri="{FF2B5EF4-FFF2-40B4-BE49-F238E27FC236}">
                <a16:creationId xmlns:a16="http://schemas.microsoft.com/office/drawing/2014/main" id="{6F639FEB-5BFC-4588-B4B7-FB154984089A}"/>
              </a:ext>
            </a:extLst>
          </p:cNvPr>
          <p:cNvSpPr/>
          <p:nvPr/>
        </p:nvSpPr>
        <p:spPr>
          <a:xfrm>
            <a:off x="6710338" y="3260282"/>
            <a:ext cx="2005081" cy="481258"/>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Worker Nodes:</a:t>
            </a:r>
          </a:p>
          <a:p>
            <a:r>
              <a:rPr lang="en-US" sz="1000" b="1" dirty="0">
                <a:solidFill>
                  <a:schemeClr val="bg1"/>
                </a:solidFill>
              </a:rPr>
              <a:t>Host Application Containers</a:t>
            </a:r>
          </a:p>
        </p:txBody>
      </p:sp>
      <p:sp>
        <p:nvSpPr>
          <p:cNvPr id="18" name="Rectangle: Rounded Corners 17">
            <a:extLst>
              <a:ext uri="{FF2B5EF4-FFF2-40B4-BE49-F238E27FC236}">
                <a16:creationId xmlns:a16="http://schemas.microsoft.com/office/drawing/2014/main" id="{2BDAB22A-987B-4723-BECF-D3BA613A0ADD}"/>
              </a:ext>
            </a:extLst>
          </p:cNvPr>
          <p:cNvSpPr/>
          <p:nvPr/>
        </p:nvSpPr>
        <p:spPr>
          <a:xfrm>
            <a:off x="3651585" y="5517232"/>
            <a:ext cx="936371" cy="672617"/>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Controller-Manager</a:t>
            </a:r>
            <a:endParaRPr lang="en-US" sz="1000" dirty="0">
              <a:solidFill>
                <a:schemeClr val="bg1"/>
              </a:solidFill>
            </a:endParaRPr>
          </a:p>
        </p:txBody>
      </p:sp>
      <p:sp>
        <p:nvSpPr>
          <p:cNvPr id="20" name="Rectangle: Rounded Corners 19">
            <a:extLst>
              <a:ext uri="{FF2B5EF4-FFF2-40B4-BE49-F238E27FC236}">
                <a16:creationId xmlns:a16="http://schemas.microsoft.com/office/drawing/2014/main" id="{5F71E1E7-81E1-46EB-A359-333F375D680F}"/>
              </a:ext>
            </a:extLst>
          </p:cNvPr>
          <p:cNvSpPr/>
          <p:nvPr/>
        </p:nvSpPr>
        <p:spPr>
          <a:xfrm>
            <a:off x="6330635" y="3839107"/>
            <a:ext cx="763481" cy="338628"/>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Kubelet</a:t>
            </a:r>
          </a:p>
        </p:txBody>
      </p:sp>
      <p:sp>
        <p:nvSpPr>
          <p:cNvPr id="21" name="Rectangle: Rounded Corners 20">
            <a:extLst>
              <a:ext uri="{FF2B5EF4-FFF2-40B4-BE49-F238E27FC236}">
                <a16:creationId xmlns:a16="http://schemas.microsoft.com/office/drawing/2014/main" id="{4335A830-7647-40A6-9876-99C53AF37C2B}"/>
              </a:ext>
            </a:extLst>
          </p:cNvPr>
          <p:cNvSpPr/>
          <p:nvPr/>
        </p:nvSpPr>
        <p:spPr>
          <a:xfrm>
            <a:off x="6602692" y="5147760"/>
            <a:ext cx="763481" cy="338628"/>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Kubelet</a:t>
            </a:r>
          </a:p>
        </p:txBody>
      </p:sp>
      <p:sp>
        <p:nvSpPr>
          <p:cNvPr id="23" name="Rectangle: Rounded Corners 22">
            <a:extLst>
              <a:ext uri="{FF2B5EF4-FFF2-40B4-BE49-F238E27FC236}">
                <a16:creationId xmlns:a16="http://schemas.microsoft.com/office/drawing/2014/main" id="{37052EE4-B1C2-449C-9E20-8E1E4E055337}"/>
              </a:ext>
            </a:extLst>
          </p:cNvPr>
          <p:cNvSpPr/>
          <p:nvPr/>
        </p:nvSpPr>
        <p:spPr>
          <a:xfrm>
            <a:off x="6412761" y="4443876"/>
            <a:ext cx="953412" cy="33862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Kube-Proxy</a:t>
            </a:r>
          </a:p>
        </p:txBody>
      </p:sp>
      <p:sp>
        <p:nvSpPr>
          <p:cNvPr id="24" name="Rectangle: Rounded Corners 23">
            <a:extLst>
              <a:ext uri="{FF2B5EF4-FFF2-40B4-BE49-F238E27FC236}">
                <a16:creationId xmlns:a16="http://schemas.microsoft.com/office/drawing/2014/main" id="{2F101D6E-0737-4932-A410-C738663A1268}"/>
              </a:ext>
            </a:extLst>
          </p:cNvPr>
          <p:cNvSpPr/>
          <p:nvPr/>
        </p:nvSpPr>
        <p:spPr>
          <a:xfrm>
            <a:off x="6613216" y="5513016"/>
            <a:ext cx="953412" cy="33862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Kube-Proxy</a:t>
            </a:r>
          </a:p>
        </p:txBody>
      </p:sp>
      <p:sp>
        <p:nvSpPr>
          <p:cNvPr id="25" name="Rectangle: Rounded Corners 24">
            <a:extLst>
              <a:ext uri="{FF2B5EF4-FFF2-40B4-BE49-F238E27FC236}">
                <a16:creationId xmlns:a16="http://schemas.microsoft.com/office/drawing/2014/main" id="{E8BDC91F-0D9D-472E-BC11-B7CB4CA34E9B}"/>
              </a:ext>
            </a:extLst>
          </p:cNvPr>
          <p:cNvSpPr/>
          <p:nvPr/>
        </p:nvSpPr>
        <p:spPr>
          <a:xfrm>
            <a:off x="4105319" y="4678106"/>
            <a:ext cx="763482" cy="672617"/>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ETCD</a:t>
            </a:r>
          </a:p>
          <a:p>
            <a:r>
              <a:rPr lang="en-US" sz="1200" b="1" dirty="0">
                <a:solidFill>
                  <a:schemeClr val="bg1"/>
                </a:solidFill>
              </a:rPr>
              <a:t>Cluster</a:t>
            </a:r>
            <a:endParaRPr lang="en-US" sz="1000" dirty="0">
              <a:solidFill>
                <a:schemeClr val="bg1"/>
              </a:solidFill>
            </a:endParaRPr>
          </a:p>
        </p:txBody>
      </p:sp>
      <p:sp>
        <p:nvSpPr>
          <p:cNvPr id="26" name="Rectangle: Rounded Corners 25">
            <a:extLst>
              <a:ext uri="{FF2B5EF4-FFF2-40B4-BE49-F238E27FC236}">
                <a16:creationId xmlns:a16="http://schemas.microsoft.com/office/drawing/2014/main" id="{E77D5C3E-19FD-4643-A79B-E9B70DCC08BE}"/>
              </a:ext>
            </a:extLst>
          </p:cNvPr>
          <p:cNvSpPr/>
          <p:nvPr/>
        </p:nvSpPr>
        <p:spPr>
          <a:xfrm>
            <a:off x="4621794" y="5538660"/>
            <a:ext cx="1475156" cy="470644"/>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solidFill>
                  <a:schemeClr val="bg1"/>
                </a:solidFill>
              </a:rPr>
              <a:t>Kube</a:t>
            </a:r>
            <a:r>
              <a:rPr lang="en-US" sz="1200" b="1" dirty="0">
                <a:solidFill>
                  <a:schemeClr val="bg1"/>
                </a:solidFill>
              </a:rPr>
              <a:t>-scheduler</a:t>
            </a:r>
            <a:endParaRPr lang="en-US" sz="1000" dirty="0">
              <a:solidFill>
                <a:schemeClr val="bg1"/>
              </a:solidFill>
            </a:endParaRPr>
          </a:p>
        </p:txBody>
      </p:sp>
      <p:sp>
        <p:nvSpPr>
          <p:cNvPr id="27" name="副標題 2">
            <a:extLst>
              <a:ext uri="{FF2B5EF4-FFF2-40B4-BE49-F238E27FC236}">
                <a16:creationId xmlns:a16="http://schemas.microsoft.com/office/drawing/2014/main" id="{CC2294B6-30D1-4B27-92D4-96024C139C1C}"/>
              </a:ext>
            </a:extLst>
          </p:cNvPr>
          <p:cNvSpPr txBox="1">
            <a:spLocks/>
          </p:cNvSpPr>
          <p:nvPr/>
        </p:nvSpPr>
        <p:spPr>
          <a:xfrm>
            <a:off x="521249" y="2933381"/>
            <a:ext cx="3144756" cy="672617"/>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zh-TW" sz="1800" b="1" dirty="0">
                <a:solidFill>
                  <a:schemeClr val="tx1"/>
                </a:solidFill>
              </a:rPr>
              <a:t>That is high level overview of various components.</a:t>
            </a:r>
          </a:p>
          <a:p>
            <a:pPr marL="342900" indent="-342900" algn="l">
              <a:buClr>
                <a:srgbClr val="0070C0"/>
              </a:buClr>
              <a:buSzPct val="80000"/>
              <a:buFont typeface="Wingdings" pitchFamily="2" charset="2"/>
              <a:buChar char="u"/>
            </a:pPr>
            <a:endParaRPr lang="en-US" altLang="zh-TW" sz="1800" b="1" dirty="0">
              <a:solidFill>
                <a:schemeClr val="tx1"/>
              </a:solidFill>
            </a:endParaRPr>
          </a:p>
        </p:txBody>
      </p:sp>
    </p:spTree>
    <p:extLst>
      <p:ext uri="{BB962C8B-B14F-4D97-AF65-F5344CB8AC3E}">
        <p14:creationId xmlns:p14="http://schemas.microsoft.com/office/powerpoint/2010/main" val="11889026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2020/4/24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36</a:t>
            </a:fld>
            <a:endParaRPr lang="zh-TW"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4.1 Kubernetes Cluster</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58417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Purpose of Kubernetes</a:t>
            </a:r>
          </a:p>
          <a:p>
            <a:pPr marL="342900" indent="-342900" algn="l">
              <a:buClr>
                <a:srgbClr val="0070C0"/>
              </a:buClr>
              <a:buSzPct val="80000"/>
              <a:buFont typeface="Wingdings" pitchFamily="2" charset="2"/>
              <a:buChar char="u"/>
            </a:pPr>
            <a:r>
              <a:rPr lang="en-US" altLang="zh-TW" sz="1800" b="1" dirty="0">
                <a:solidFill>
                  <a:schemeClr val="tx1"/>
                </a:solidFill>
              </a:rPr>
              <a:t>The purpose of Kubernetes is to host your applications in the form of containers in an automated fashion So that you can easily deploy as many instances of your application as required and easily enable communication between different services within your applications.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https://www.youtube.com/watch?v=8C_SCDbUJTg&amp;list=PL2We04F3Y_43dAehLMT5GxJhtk3mJtkl5&amp;index=4</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3364114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4.1 Kubernetes Cluster</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82273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Cargo Ships</a:t>
            </a:r>
          </a:p>
          <a:p>
            <a:pPr marL="342900" indent="-342900" algn="l">
              <a:buClr>
                <a:srgbClr val="0070C0"/>
              </a:buClr>
              <a:buSzPct val="80000"/>
              <a:buFont typeface="Wingdings" pitchFamily="2" charset="2"/>
              <a:buChar char="u"/>
            </a:pPr>
            <a:r>
              <a:rPr lang="en-US" altLang="zh-TW" sz="1800" b="1" dirty="0">
                <a:solidFill>
                  <a:schemeClr val="tx1"/>
                </a:solidFill>
              </a:rPr>
              <a:t>There are many thing involved to work together to make this possible.</a:t>
            </a:r>
          </a:p>
          <a:p>
            <a:pPr marL="342900" indent="-342900" algn="l">
              <a:buClr>
                <a:srgbClr val="0070C0"/>
              </a:buClr>
              <a:buSzPct val="80000"/>
              <a:buFont typeface="Wingdings" pitchFamily="2" charset="2"/>
              <a:buChar char="u"/>
            </a:pPr>
            <a:r>
              <a:rPr lang="en-US" altLang="zh-TW" sz="1800" b="1" dirty="0">
                <a:solidFill>
                  <a:schemeClr val="tx1"/>
                </a:solidFill>
              </a:rPr>
              <a:t>We will use the ships as the example to understand the Kubernetes.</a:t>
            </a:r>
          </a:p>
          <a:p>
            <a:pPr marL="342900" indent="-342900" algn="l">
              <a:buClr>
                <a:srgbClr val="0070C0"/>
              </a:buClr>
              <a:buSzPct val="80000"/>
              <a:buFont typeface="Wingdings" pitchFamily="2" charset="2"/>
              <a:buChar char="u"/>
            </a:pPr>
            <a:r>
              <a:rPr lang="en-US" altLang="zh-TW" sz="1800" b="1" dirty="0">
                <a:solidFill>
                  <a:schemeClr val="tx1"/>
                </a:solidFill>
              </a:rPr>
              <a:t>We have two kinds of ships: </a:t>
            </a:r>
          </a:p>
          <a:p>
            <a:pPr marL="342900" indent="-342900" algn="l">
              <a:buClr>
                <a:srgbClr val="0070C0"/>
              </a:buClr>
              <a:buSzPct val="80000"/>
              <a:buFont typeface="+mj-lt"/>
              <a:buAutoNum type="arabicPeriod"/>
            </a:pPr>
            <a:r>
              <a:rPr lang="en-US" altLang="zh-TW" sz="1800" b="1" dirty="0">
                <a:solidFill>
                  <a:schemeClr val="tx1"/>
                </a:solidFill>
              </a:rPr>
              <a:t>The cargo ships that does the actual work of carrying containers across the sea</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https://www.youtube.com/watch?v=8C_SCDbUJTg&amp;list=PL2We04F3Y_43dAehLMT5GxJhtk3mJtkl5&amp;index=4</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7" name="Picture 6">
            <a:extLst>
              <a:ext uri="{FF2B5EF4-FFF2-40B4-BE49-F238E27FC236}">
                <a16:creationId xmlns:a16="http://schemas.microsoft.com/office/drawing/2014/main" id="{14A4E611-3F05-4EB7-A2E2-01975E9F4C42}"/>
              </a:ext>
            </a:extLst>
          </p:cNvPr>
          <p:cNvPicPr>
            <a:picLocks noChangeAspect="1"/>
          </p:cNvPicPr>
          <p:nvPr/>
        </p:nvPicPr>
        <p:blipFill>
          <a:blip r:embed="rId3"/>
          <a:stretch>
            <a:fillRect/>
          </a:stretch>
        </p:blipFill>
        <p:spPr>
          <a:xfrm>
            <a:off x="2105819" y="3451529"/>
            <a:ext cx="3943350" cy="1847850"/>
          </a:xfrm>
          <a:prstGeom prst="rect">
            <a:avLst/>
          </a:prstGeom>
          <a:ln>
            <a:solidFill>
              <a:srgbClr val="C00000"/>
            </a:solidFill>
          </a:ln>
        </p:spPr>
      </p:pic>
    </p:spTree>
    <p:extLst>
      <p:ext uri="{BB962C8B-B14F-4D97-AF65-F5344CB8AC3E}">
        <p14:creationId xmlns:p14="http://schemas.microsoft.com/office/powerpoint/2010/main" val="2276856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4.1 Kubernetes Cluster</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15212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Control Ships</a:t>
            </a:r>
          </a:p>
          <a:p>
            <a:pPr marL="457200" indent="-457200" algn="l">
              <a:buClr>
                <a:srgbClr val="0070C0"/>
              </a:buClr>
              <a:buSzPct val="80000"/>
              <a:buFont typeface="+mj-lt"/>
              <a:buAutoNum type="arabicPeriod" startAt="2"/>
            </a:pPr>
            <a:r>
              <a:rPr lang="en-US" altLang="zh-TW" sz="2200" b="1" dirty="0">
                <a:solidFill>
                  <a:schemeClr val="tx1"/>
                </a:solidFill>
              </a:rPr>
              <a:t>The control ships that are responsible for monitoring and managing the cargo ship.</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https://www.youtube.com/watch?v=8C_SCDbUJTg&amp;list=PL2We04F3Y_43dAehLMT5GxJhtk3mJtkl5&amp;index=4</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8" name="Picture 7">
            <a:extLst>
              <a:ext uri="{FF2B5EF4-FFF2-40B4-BE49-F238E27FC236}">
                <a16:creationId xmlns:a16="http://schemas.microsoft.com/office/drawing/2014/main" id="{C6D3F1F0-5D1B-4B32-9890-6C881A7D8312}"/>
              </a:ext>
            </a:extLst>
          </p:cNvPr>
          <p:cNvPicPr>
            <a:picLocks noChangeAspect="1"/>
          </p:cNvPicPr>
          <p:nvPr/>
        </p:nvPicPr>
        <p:blipFill>
          <a:blip r:embed="rId3"/>
          <a:stretch>
            <a:fillRect/>
          </a:stretch>
        </p:blipFill>
        <p:spPr>
          <a:xfrm>
            <a:off x="2393526" y="2696346"/>
            <a:ext cx="4159674" cy="2955122"/>
          </a:xfrm>
          <a:prstGeom prst="rect">
            <a:avLst/>
          </a:prstGeom>
          <a:ln>
            <a:solidFill>
              <a:srgbClr val="C00000"/>
            </a:solidFill>
          </a:ln>
        </p:spPr>
      </p:pic>
    </p:spTree>
    <p:extLst>
      <p:ext uri="{BB962C8B-B14F-4D97-AF65-F5344CB8AC3E}">
        <p14:creationId xmlns:p14="http://schemas.microsoft.com/office/powerpoint/2010/main" val="1333504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4.1 Kubernetes Cluster</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36815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Control Ship and Cargo Ship</a:t>
            </a:r>
          </a:p>
          <a:p>
            <a:pPr marL="342900" indent="-342900" algn="l">
              <a:buClr>
                <a:srgbClr val="0070C0"/>
              </a:buClr>
              <a:buSzPct val="80000"/>
              <a:buFont typeface="Wingdings" pitchFamily="2" charset="2"/>
              <a:buChar char="u"/>
            </a:pPr>
            <a:r>
              <a:rPr lang="en-US" altLang="zh-TW" sz="1800" b="1" dirty="0">
                <a:solidFill>
                  <a:schemeClr val="tx1"/>
                </a:solidFill>
              </a:rPr>
              <a:t>The Kubernetes cluster consists of a set of nodes which is physical or virtual on cloud that host applications in the form of containers. These relate to cargo ships in this analogy.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https://www.youtube.com/watch?v=8C_SCDbUJTg&amp;list=PL2We04F3Y_43dAehLMT5GxJhtk3mJtkl5&amp;index=4</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7" name="Picture 6">
            <a:extLst>
              <a:ext uri="{FF2B5EF4-FFF2-40B4-BE49-F238E27FC236}">
                <a16:creationId xmlns:a16="http://schemas.microsoft.com/office/drawing/2014/main" id="{EDB33B8E-A4AF-4022-AD84-B6D69923D87B}"/>
              </a:ext>
            </a:extLst>
          </p:cNvPr>
          <p:cNvPicPr>
            <a:picLocks noChangeAspect="1"/>
          </p:cNvPicPr>
          <p:nvPr/>
        </p:nvPicPr>
        <p:blipFill>
          <a:blip r:embed="rId3"/>
          <a:stretch>
            <a:fillRect/>
          </a:stretch>
        </p:blipFill>
        <p:spPr>
          <a:xfrm>
            <a:off x="2483768" y="2805955"/>
            <a:ext cx="3562350" cy="3000375"/>
          </a:xfrm>
          <a:prstGeom prst="rect">
            <a:avLst/>
          </a:prstGeom>
          <a:ln>
            <a:solidFill>
              <a:srgbClr val="C00000"/>
            </a:solidFill>
          </a:ln>
        </p:spPr>
      </p:pic>
    </p:spTree>
    <p:extLst>
      <p:ext uri="{BB962C8B-B14F-4D97-AF65-F5344CB8AC3E}">
        <p14:creationId xmlns:p14="http://schemas.microsoft.com/office/powerpoint/2010/main" val="3958320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4.2 Worker Nodes</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7" name="Picture 6">
            <a:extLst>
              <a:ext uri="{FF2B5EF4-FFF2-40B4-BE49-F238E27FC236}">
                <a16:creationId xmlns:a16="http://schemas.microsoft.com/office/drawing/2014/main" id="{6BAFC81C-41D2-47DC-8418-60D9E99180AB}"/>
              </a:ext>
            </a:extLst>
          </p:cNvPr>
          <p:cNvPicPr>
            <a:picLocks noChangeAspect="1"/>
          </p:cNvPicPr>
          <p:nvPr/>
        </p:nvPicPr>
        <p:blipFill>
          <a:blip r:embed="rId2"/>
          <a:stretch>
            <a:fillRect/>
          </a:stretch>
        </p:blipFill>
        <p:spPr>
          <a:xfrm>
            <a:off x="3923928" y="3640095"/>
            <a:ext cx="992526" cy="944885"/>
          </a:xfrm>
          <a:prstGeom prst="rect">
            <a:avLst/>
          </a:prstGeom>
        </p:spPr>
      </p:pic>
    </p:spTree>
    <p:extLst>
      <p:ext uri="{BB962C8B-B14F-4D97-AF65-F5344CB8AC3E}">
        <p14:creationId xmlns:p14="http://schemas.microsoft.com/office/powerpoint/2010/main" val="3391234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4.2 Worker Nodes</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87220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Purpose of Kubernetes</a:t>
            </a:r>
          </a:p>
          <a:p>
            <a:pPr marL="342900" indent="-342900" algn="l">
              <a:buClr>
                <a:srgbClr val="0070C0"/>
              </a:buClr>
              <a:buSzPct val="80000"/>
              <a:buFont typeface="Wingdings" pitchFamily="2" charset="2"/>
              <a:buChar char="u"/>
            </a:pPr>
            <a:r>
              <a:rPr lang="en-US" altLang="zh-TW" sz="1800" b="1" dirty="0">
                <a:solidFill>
                  <a:schemeClr val="tx1"/>
                </a:solidFill>
              </a:rPr>
              <a:t>The worker nodes in this cluster are ships that can load the containers.</a:t>
            </a:r>
          </a:p>
          <a:p>
            <a:pPr marL="342900" indent="-342900" algn="l">
              <a:buClr>
                <a:srgbClr val="0070C0"/>
              </a:buClr>
              <a:buSzPct val="80000"/>
              <a:buFont typeface="Wingdings" pitchFamily="2" charset="2"/>
              <a:buChar char="u"/>
            </a:pPr>
            <a:r>
              <a:rPr lang="en-US" altLang="zh-TW" sz="1800" b="1" dirty="0">
                <a:solidFill>
                  <a:schemeClr val="tx1"/>
                </a:solidFill>
              </a:rPr>
              <a:t>The workers need to load the containers on the ships.</a:t>
            </a:r>
          </a:p>
          <a:p>
            <a:pPr marL="342900" indent="-342900" algn="l">
              <a:buClr>
                <a:srgbClr val="0070C0"/>
              </a:buClr>
              <a:buSzPct val="80000"/>
              <a:buFont typeface="Wingdings" pitchFamily="2" charset="2"/>
              <a:buChar char="u"/>
            </a:pPr>
            <a:r>
              <a:rPr lang="en-US" altLang="zh-TW" sz="1800" b="1" dirty="0">
                <a:solidFill>
                  <a:schemeClr val="tx1"/>
                </a:solidFill>
              </a:rPr>
              <a:t>The workers not only load the container, but also need to plan how to load, identify the right ships, store information about the ships, monitor  and track the location of containers, manage the whole loading processes, and etc.</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https://www.youtube.com/watch?v=8C_SCDbUJTg&amp;list=PL2We04F3Y_43dAehLMT5GxJhtk3mJtkl5&amp;index=4</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8" name="Picture 7">
            <a:extLst>
              <a:ext uri="{FF2B5EF4-FFF2-40B4-BE49-F238E27FC236}">
                <a16:creationId xmlns:a16="http://schemas.microsoft.com/office/drawing/2014/main" id="{512CF838-6922-4C79-B036-4B8C281B06C7}"/>
              </a:ext>
            </a:extLst>
          </p:cNvPr>
          <p:cNvPicPr>
            <a:picLocks noChangeAspect="1"/>
          </p:cNvPicPr>
          <p:nvPr/>
        </p:nvPicPr>
        <p:blipFill>
          <a:blip r:embed="rId3"/>
          <a:stretch>
            <a:fillRect/>
          </a:stretch>
        </p:blipFill>
        <p:spPr>
          <a:xfrm>
            <a:off x="4284134" y="3214390"/>
            <a:ext cx="4562636" cy="3246492"/>
          </a:xfrm>
          <a:prstGeom prst="rect">
            <a:avLst/>
          </a:prstGeom>
          <a:ln>
            <a:solidFill>
              <a:srgbClr val="C00000"/>
            </a:solidFill>
          </a:ln>
        </p:spPr>
      </p:pic>
      <p:sp>
        <p:nvSpPr>
          <p:cNvPr id="9" name="副標題 2">
            <a:extLst>
              <a:ext uri="{FF2B5EF4-FFF2-40B4-BE49-F238E27FC236}">
                <a16:creationId xmlns:a16="http://schemas.microsoft.com/office/drawing/2014/main" id="{4D1EC05C-1F75-438F-A0D0-6C617CA947C9}"/>
              </a:ext>
            </a:extLst>
          </p:cNvPr>
          <p:cNvSpPr txBox="1">
            <a:spLocks/>
          </p:cNvSpPr>
          <p:nvPr/>
        </p:nvSpPr>
        <p:spPr>
          <a:xfrm>
            <a:off x="457201" y="3233997"/>
            <a:ext cx="3666964" cy="2859299"/>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zh-TW" sz="1800" b="1" dirty="0">
                <a:solidFill>
                  <a:schemeClr val="tx1"/>
                </a:solidFill>
              </a:rPr>
              <a:t>This task is done by control ships that hosts different offices and departments, which provide the monitoring equipment, communication equipment, cranes for moving container between ships, and etc.</a:t>
            </a:r>
          </a:p>
          <a:p>
            <a:pPr marL="342900" indent="-342900" algn="l">
              <a:buClr>
                <a:srgbClr val="0070C0"/>
              </a:buClr>
              <a:buSzPct val="80000"/>
              <a:buFont typeface="Wingdings" pitchFamily="2" charset="2"/>
              <a:buChar char="u"/>
            </a:pPr>
            <a:r>
              <a:rPr lang="en-US" altLang="zh-TW" sz="1800" b="1" dirty="0">
                <a:solidFill>
                  <a:srgbClr val="C00000"/>
                </a:solidFill>
              </a:rPr>
              <a:t>The control ships related to master node in the Kubernetes cluster. </a:t>
            </a:r>
          </a:p>
        </p:txBody>
      </p:sp>
      <p:sp>
        <p:nvSpPr>
          <p:cNvPr id="10" name="Rectangle: Rounded Corners 9">
            <a:extLst>
              <a:ext uri="{FF2B5EF4-FFF2-40B4-BE49-F238E27FC236}">
                <a16:creationId xmlns:a16="http://schemas.microsoft.com/office/drawing/2014/main" id="{1F1D521A-21FE-4CB0-94F2-9AAB861F0AA1}"/>
              </a:ext>
            </a:extLst>
          </p:cNvPr>
          <p:cNvSpPr/>
          <p:nvPr/>
        </p:nvSpPr>
        <p:spPr>
          <a:xfrm>
            <a:off x="6964218" y="4032339"/>
            <a:ext cx="1882552" cy="46873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Worker Nodes:</a:t>
            </a:r>
          </a:p>
          <a:p>
            <a:r>
              <a:rPr lang="en-US" sz="1000" b="1" dirty="0">
                <a:solidFill>
                  <a:schemeClr val="bg1"/>
                </a:solidFill>
              </a:rPr>
              <a:t>Host Application Containers</a:t>
            </a:r>
          </a:p>
        </p:txBody>
      </p:sp>
    </p:spTree>
    <p:extLst>
      <p:ext uri="{BB962C8B-B14F-4D97-AF65-F5344CB8AC3E}">
        <p14:creationId xmlns:p14="http://schemas.microsoft.com/office/powerpoint/2010/main" val="258313423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835</TotalTime>
  <Words>2580</Words>
  <Application>Microsoft Office PowerPoint</Application>
  <PresentationFormat>On-screen Show (4:3)</PresentationFormat>
  <Paragraphs>350</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Wingdings</vt:lpstr>
      <vt:lpstr>Office 佈景主題</vt:lpstr>
      <vt:lpstr>4 Kubernetes Architecture</vt:lpstr>
      <vt:lpstr>4 Kubernetes Architecture</vt:lpstr>
      <vt:lpstr>4.1 Kubernetes Cluster</vt:lpstr>
      <vt:lpstr>4.1 Kubernetes Cluster</vt:lpstr>
      <vt:lpstr>4.1 Kubernetes Cluster</vt:lpstr>
      <vt:lpstr>4.1 Kubernetes Cluster</vt:lpstr>
      <vt:lpstr>4.1 Kubernetes Cluster</vt:lpstr>
      <vt:lpstr>4.2 Worker Nodes</vt:lpstr>
      <vt:lpstr>4.2 Worker Nodes</vt:lpstr>
      <vt:lpstr>4.3 Master Nodes</vt:lpstr>
      <vt:lpstr>4.3 Master Nodes</vt:lpstr>
      <vt:lpstr>4.3 Master Nodes</vt:lpstr>
      <vt:lpstr>4.4 ECTD Cluster</vt:lpstr>
      <vt:lpstr>4.4 ECTD Cluster</vt:lpstr>
      <vt:lpstr>4.4 ECTD Cluster</vt:lpstr>
      <vt:lpstr>4.5 Kube Scheduler</vt:lpstr>
      <vt:lpstr>4.5 Kube Scheduler</vt:lpstr>
      <vt:lpstr>4.5 Kube Scheduler</vt:lpstr>
      <vt:lpstr>4.6 Node Controller</vt:lpstr>
      <vt:lpstr>4.6 Node Controller</vt:lpstr>
      <vt:lpstr>4.6 Node Controller</vt:lpstr>
      <vt:lpstr>4.7 Kube API Controller (Orchestrator)</vt:lpstr>
      <vt:lpstr>4.7 Kube API Controller (Orchestrator)</vt:lpstr>
      <vt:lpstr>4.7 Kube API Controller (Orchestrator)</vt:lpstr>
      <vt:lpstr>4.7 Kube API Controller (Orchestrator)</vt:lpstr>
      <vt:lpstr>4.7 Kube API Controller (Orchestrator)</vt:lpstr>
      <vt:lpstr>4.8 Kubelet (Cargo Captain)</vt:lpstr>
      <vt:lpstr>4.8 Kubelet (Cargo Captain)</vt:lpstr>
      <vt:lpstr>4.8 Kubelet (Cargo Captain)</vt:lpstr>
      <vt:lpstr>4.8 Kubelet (Cargo Captain)</vt:lpstr>
      <vt:lpstr>4.9 Kube-Proxy</vt:lpstr>
      <vt:lpstr>4.9 Kube-Proxy</vt:lpstr>
      <vt:lpstr>4.10 Summary</vt:lpstr>
      <vt:lpstr>4.10 Summary</vt:lpstr>
      <vt:lpstr>4.10 Summary</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681</cp:revision>
  <dcterms:created xsi:type="dcterms:W3CDTF">2018-09-28T16:40:41Z</dcterms:created>
  <dcterms:modified xsi:type="dcterms:W3CDTF">2020-04-24T07:21:35Z</dcterms:modified>
</cp:coreProperties>
</file>