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63" r:id="rId3"/>
    <p:sldId id="264" r:id="rId4"/>
    <p:sldId id="266" r:id="rId5"/>
    <p:sldId id="265" r:id="rId6"/>
    <p:sldId id="267" r:id="rId7"/>
    <p:sldId id="268" r:id="rId8"/>
    <p:sldId id="269" r:id="rId9"/>
    <p:sldId id="271" r:id="rId10"/>
    <p:sldId id="270" r:id="rId11"/>
    <p:sldId id="272" r:id="rId12"/>
    <p:sldId id="273" r:id="rId13"/>
    <p:sldId id="274" r:id="rId14"/>
    <p:sldId id="275" r:id="rId15"/>
    <p:sldId id="276" r:id="rId16"/>
    <p:sldId id="277" r:id="rId17"/>
    <p:sldId id="278" r:id="rId18"/>
    <p:sldId id="280" r:id="rId19"/>
    <p:sldId id="279" r:id="rId20"/>
    <p:sldId id="281" r:id="rId21"/>
    <p:sldId id="282" r:id="rId22"/>
    <p:sldId id="284" r:id="rId23"/>
    <p:sldId id="283" r:id="rId24"/>
    <p:sldId id="285" r:id="rId25"/>
    <p:sldId id="287" r:id="rId26"/>
    <p:sldId id="289" r:id="rId27"/>
    <p:sldId id="290" r:id="rId28"/>
    <p:sldId id="291" r:id="rId29"/>
    <p:sldId id="286" r:id="rId30"/>
    <p:sldId id="292" r:id="rId31"/>
    <p:sldId id="293" r:id="rId32"/>
    <p:sldId id="294" r:id="rId33"/>
    <p:sldId id="295" r:id="rId34"/>
    <p:sldId id="296" r:id="rId35"/>
    <p:sldId id="297" r:id="rId36"/>
    <p:sldId id="298" r:id="rId37"/>
    <p:sldId id="259" r:id="rId3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6" autoAdjust="0"/>
    <p:restoredTop sz="96806" autoAdjust="0"/>
  </p:normalViewPr>
  <p:slideViewPr>
    <p:cSldViewPr>
      <p:cViewPr varScale="1">
        <p:scale>
          <a:sx n="98" d="100"/>
          <a:sy n="98" d="100"/>
        </p:scale>
        <p:origin x="44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2020/8/21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2020/8/21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2020/8/21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2020/8/21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2020/8/21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2020/8/21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2020/8/21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2020/8/21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2020/8/21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2020/8/21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2020/8/21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2020/8/21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2020/8/21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0t_o6bTIKRk&amp;list=PLTgRMOcmRb3Oxj1oKJYsW2-JjRjtlFvoQ&amp;index=2"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0t_o6bTIKRk&amp;list=PLTgRMOcmRb3Oxj1oKJYsW2-JjRjtlFvoQ&amp;index=2"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0t_o6bTIKRk&amp;list=PLTgRMOcmRb3Oxj1oKJYsW2-JjRjtlFvoQ&amp;index=2"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0t_o6bTIKRk&amp;list=PLTgRMOcmRb3Oxj1oKJYsW2-JjRjtlFvoQ&amp;index=2"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0t_o6bTIKRk&amp;list=PLTgRMOcmRb3Oxj1oKJYsW2-JjRjtlFvoQ&amp;index=2"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0t_o6bTIKRk&amp;list=PLTgRMOcmRb3Oxj1oKJYsW2-JjRjtlFvoQ&amp;index=2"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0t_o6bTIKRk&amp;list=PLTgRMOcmRb3Oxj1oKJYsW2-JjRjtlFvoQ&amp;index=2"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0t_o6bTIKRk&amp;list=PLTgRMOcmRb3Oxj1oKJYsW2-JjRjtlFvoQ&amp;index=2"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0t_o6bTIKRk&amp;list=PLTgRMOcmRb3Oxj1oKJYsW2-JjRjtlFvoQ&amp;index=2"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0t_o6bTIKRk&amp;list=PLTgRMOcmRb3Oxj1oKJYsW2-JjRjtlFvoQ&amp;index=2"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0t_o6bTIKRk&amp;list=PLTgRMOcmRb3Oxj1oKJYsW2-JjRjtlFvoQ&amp;index=2" TargetMode="Externa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0t_o6bTIKRk&amp;list=PLTgRMOcmRb3Oxj1oKJYsW2-JjRjtlFvoQ&amp;index=2"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youtube.com/watch?v=0t_o6bTIKRk&amp;list=PLTgRMOcmRb3Oxj1oKJYsW2-JjRjtlFvoQ&amp;index=2"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youtube.com/watch?v=0t_o6bTIKRk&amp;list=PLTgRMOcmRb3Oxj1oKJYsW2-JjRjtlFvoQ&amp;index=2"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youtube.com/watch?v=0t_o6bTIKRk&amp;list=PLTgRMOcmRb3Oxj1oKJYsW2-JjRjtlFvoQ&amp;index=2"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youtube.com/watch?v=0t_o6bTIKRk&amp;list=PLTgRMOcmRb3Oxj1oKJYsW2-JjRjtlFvoQ&amp;index=2"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youtube.com/watch?v=0t_o6bTIKRk&amp;list=PLTgRMOcmRb3Oxj1oKJYsW2-JjRjtlFvoQ&amp;index=2" TargetMode="Externa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youtube.com/watch?v=0t_o6bTIKRk&amp;list=PLTgRMOcmRb3Oxj1oKJYsW2-JjRjtlFvoQ&amp;index=2"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youtube.com/watch?v=0t_o6bTIKRk&amp;list=PLTgRMOcmRb3Oxj1oKJYsW2-JjRjtlFvoQ&amp;index=2"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www.youtube.com/watch?v=0t_o6bTIKRk&amp;list=PLTgRMOcmRb3Oxj1oKJYsW2-JjRjtlFvoQ&amp;index=2" TargetMode="External"/><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s://www.youtube.com/watch?v=0t_o6bTIKRk&amp;list=PLTgRMOcmRb3Oxj1oKJYsW2-JjRjtlFvoQ&amp;index=2" TargetMode="External"/><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s://www.youtube.com/watch?v=0t_o6bTIKRk&amp;list=PLTgRMOcmRb3Oxj1oKJYsW2-JjRjtlFvoQ&amp;index=2" TargetMode="External"/><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0t_o6bTIKRk&amp;list=PLTgRMOcmRb3Oxj1oKJYsW2-JjRjtlFvoQ&amp;index=2"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0t_o6bTIKRk&amp;list=PLTgRMOcmRb3Oxj1oKJYsW2-JjRjtlFvoQ&amp;index=2"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0t_o6bTIKRk&amp;list=PLTgRMOcmRb3Oxj1oKJYsW2-JjRjtlFvoQ&amp;index=2"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0t_o6bTIKRk&amp;list=PLTgRMOcmRb3Oxj1oKJYsW2-JjRjtlFvoQ&amp;index=2"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0t_o6bTIKRk&amp;list=PLTgRMOcmRb3Oxj1oKJYsW2-JjRjtlFvoQ&amp;index=2"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0t_o6bTIKRk&amp;list=PLTgRMOcmRb3Oxj1oKJYsW2-JjRjtlFvoQ&amp;index=2"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 Create Django Project</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Django Project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292600"/>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Anatomy of Django Project</a:t>
            </a:r>
          </a:p>
          <a:p>
            <a:pPr marL="465138" indent="-465138" algn="l">
              <a:buClr>
                <a:srgbClr val="0070C0"/>
              </a:buClr>
              <a:buFont typeface="Wingdings" pitchFamily="2" charset="2"/>
              <a:buChar char="u"/>
            </a:pPr>
            <a:r>
              <a:rPr lang="en-US" sz="1800" dirty="0">
                <a:solidFill>
                  <a:schemeClr val="tx1"/>
                </a:solidFill>
              </a:rPr>
              <a:t>You can see wsgi.py. WSGI is the webserver gateway interface. WSGI is the interface that talks to Django and Python will built upon this interface or specification for web development. That is also needed.</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https://www.youtube.com/watch?v=0t_o6bTIKRk&amp;list=PLTgRMOcmRb3Oxj1oKJYsW2-JjRjtlFvoQ&amp;index=2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2020/8/21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10</a:t>
            </a:fld>
            <a:endParaRPr lang="zh-TW" altLang="en-US" dirty="0"/>
          </a:p>
        </p:txBody>
      </p:sp>
      <p:sp>
        <p:nvSpPr>
          <p:cNvPr id="9" name="Hexagon 8">
            <a:extLst>
              <a:ext uri="{FF2B5EF4-FFF2-40B4-BE49-F238E27FC236}">
                <a16:creationId xmlns:a16="http://schemas.microsoft.com/office/drawing/2014/main" id="{189101DF-9E55-41FC-B30B-939C7539845D}"/>
              </a:ext>
            </a:extLst>
          </p:cNvPr>
          <p:cNvSpPr/>
          <p:nvPr/>
        </p:nvSpPr>
        <p:spPr>
          <a:xfrm>
            <a:off x="281739" y="4087967"/>
            <a:ext cx="1656184" cy="86409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Manage.py</a:t>
            </a:r>
          </a:p>
        </p:txBody>
      </p:sp>
      <p:sp>
        <p:nvSpPr>
          <p:cNvPr id="11" name="Hexagon 10">
            <a:extLst>
              <a:ext uri="{FF2B5EF4-FFF2-40B4-BE49-F238E27FC236}">
                <a16:creationId xmlns:a16="http://schemas.microsoft.com/office/drawing/2014/main" id="{6C53F4A5-8230-420B-8ECB-383C8FB15B66}"/>
              </a:ext>
            </a:extLst>
          </p:cNvPr>
          <p:cNvSpPr/>
          <p:nvPr/>
        </p:nvSpPr>
        <p:spPr>
          <a:xfrm>
            <a:off x="7148281" y="4005825"/>
            <a:ext cx="1656184" cy="86409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db.sqlite3</a:t>
            </a:r>
          </a:p>
        </p:txBody>
      </p:sp>
      <p:sp>
        <p:nvSpPr>
          <p:cNvPr id="13" name="Hexagon 12">
            <a:extLst>
              <a:ext uri="{FF2B5EF4-FFF2-40B4-BE49-F238E27FC236}">
                <a16:creationId xmlns:a16="http://schemas.microsoft.com/office/drawing/2014/main" id="{4A15995E-540E-4664-B53A-797B14689ED6}"/>
              </a:ext>
            </a:extLst>
          </p:cNvPr>
          <p:cNvSpPr/>
          <p:nvPr/>
        </p:nvSpPr>
        <p:spPr>
          <a:xfrm>
            <a:off x="304915" y="5408821"/>
            <a:ext cx="1656184" cy="86409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venv</a:t>
            </a:r>
          </a:p>
        </p:txBody>
      </p:sp>
      <p:sp>
        <p:nvSpPr>
          <p:cNvPr id="7" name="Hexagon 6">
            <a:extLst>
              <a:ext uri="{FF2B5EF4-FFF2-40B4-BE49-F238E27FC236}">
                <a16:creationId xmlns:a16="http://schemas.microsoft.com/office/drawing/2014/main" id="{C6BDC59C-B218-45F6-90F6-F9C2F40CB4D7}"/>
              </a:ext>
            </a:extLst>
          </p:cNvPr>
          <p:cNvSpPr/>
          <p:nvPr/>
        </p:nvSpPr>
        <p:spPr>
          <a:xfrm>
            <a:off x="7274397" y="5428195"/>
            <a:ext cx="1656184" cy="86409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8" name="Hexagon 7">
            <a:extLst>
              <a:ext uri="{FF2B5EF4-FFF2-40B4-BE49-F238E27FC236}">
                <a16:creationId xmlns:a16="http://schemas.microsoft.com/office/drawing/2014/main" id="{B38DFB7B-C3BE-4501-A3BE-D9D72D446ABD}"/>
              </a:ext>
            </a:extLst>
          </p:cNvPr>
          <p:cNvSpPr/>
          <p:nvPr/>
        </p:nvSpPr>
        <p:spPr>
          <a:xfrm>
            <a:off x="1979711" y="3773120"/>
            <a:ext cx="5294685" cy="2752224"/>
          </a:xfrm>
          <a:prstGeom prst="hexago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My_project</a:t>
            </a:r>
            <a:endParaRPr lang="en-US" dirty="0"/>
          </a:p>
        </p:txBody>
      </p:sp>
      <p:sp>
        <p:nvSpPr>
          <p:cNvPr id="19" name="Hexagon 18">
            <a:extLst>
              <a:ext uri="{FF2B5EF4-FFF2-40B4-BE49-F238E27FC236}">
                <a16:creationId xmlns:a16="http://schemas.microsoft.com/office/drawing/2014/main" id="{C9B5558A-4371-425E-BE7A-CDEC78A9195D}"/>
              </a:ext>
            </a:extLst>
          </p:cNvPr>
          <p:cNvSpPr/>
          <p:nvPr/>
        </p:nvSpPr>
        <p:spPr>
          <a:xfrm>
            <a:off x="2646701" y="3917897"/>
            <a:ext cx="1656184" cy="519976"/>
          </a:xfrm>
          <a:prstGeom prst="hex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__init__.py</a:t>
            </a:r>
          </a:p>
        </p:txBody>
      </p:sp>
      <p:sp>
        <p:nvSpPr>
          <p:cNvPr id="10" name="Hexagon 9">
            <a:extLst>
              <a:ext uri="{FF2B5EF4-FFF2-40B4-BE49-F238E27FC236}">
                <a16:creationId xmlns:a16="http://schemas.microsoft.com/office/drawing/2014/main" id="{0F8518FB-5CF7-4AEC-9064-7FD376740D51}"/>
              </a:ext>
            </a:extLst>
          </p:cNvPr>
          <p:cNvSpPr/>
          <p:nvPr/>
        </p:nvSpPr>
        <p:spPr>
          <a:xfrm>
            <a:off x="4836202" y="3958023"/>
            <a:ext cx="1656184" cy="519976"/>
          </a:xfrm>
          <a:prstGeom prst="hex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settings.py</a:t>
            </a:r>
          </a:p>
        </p:txBody>
      </p:sp>
      <p:sp>
        <p:nvSpPr>
          <p:cNvPr id="12" name="Hexagon 11">
            <a:extLst>
              <a:ext uri="{FF2B5EF4-FFF2-40B4-BE49-F238E27FC236}">
                <a16:creationId xmlns:a16="http://schemas.microsoft.com/office/drawing/2014/main" id="{994AE417-6C1B-4066-BB3C-A0BC712F5F06}"/>
              </a:ext>
            </a:extLst>
          </p:cNvPr>
          <p:cNvSpPr/>
          <p:nvPr/>
        </p:nvSpPr>
        <p:spPr>
          <a:xfrm>
            <a:off x="2367260" y="4544759"/>
            <a:ext cx="1268635" cy="519976"/>
          </a:xfrm>
          <a:prstGeom prst="hex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urls.py</a:t>
            </a:r>
          </a:p>
        </p:txBody>
      </p:sp>
      <p:sp>
        <p:nvSpPr>
          <p:cNvPr id="14" name="Hexagon 13">
            <a:extLst>
              <a:ext uri="{FF2B5EF4-FFF2-40B4-BE49-F238E27FC236}">
                <a16:creationId xmlns:a16="http://schemas.microsoft.com/office/drawing/2014/main" id="{851C65BA-DD06-4B6B-BCFA-080B0506CA79}"/>
              </a:ext>
            </a:extLst>
          </p:cNvPr>
          <p:cNvSpPr/>
          <p:nvPr/>
        </p:nvSpPr>
        <p:spPr>
          <a:xfrm>
            <a:off x="5669194" y="4608704"/>
            <a:ext cx="1268636" cy="519976"/>
          </a:xfrm>
          <a:prstGeom prst="hex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wsgi.py</a:t>
            </a:r>
          </a:p>
        </p:txBody>
      </p:sp>
    </p:spTree>
    <p:extLst>
      <p:ext uri="{BB962C8B-B14F-4D97-AF65-F5344CB8AC3E}">
        <p14:creationId xmlns:p14="http://schemas.microsoft.com/office/powerpoint/2010/main" val="1069222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Django Project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927188"/>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Anatomy of Django Project</a:t>
            </a:r>
          </a:p>
          <a:p>
            <a:pPr marL="465138" indent="-465138" algn="l">
              <a:buClr>
                <a:srgbClr val="0070C0"/>
              </a:buClr>
              <a:buFont typeface="Wingdings" pitchFamily="2" charset="2"/>
              <a:buChar char="u"/>
            </a:pPr>
            <a:r>
              <a:rPr lang="en-US" sz="1800" dirty="0">
                <a:solidFill>
                  <a:schemeClr val="tx1"/>
                </a:solidFill>
              </a:rPr>
              <a:t>Then, we also see these apps: app_1, app_2, …, and </a:t>
            </a:r>
            <a:r>
              <a:rPr lang="en-US" sz="1800" dirty="0" err="1">
                <a:solidFill>
                  <a:schemeClr val="tx1"/>
                </a:solidFill>
              </a:rPr>
              <a:t>app_n</a:t>
            </a:r>
            <a:r>
              <a:rPr lang="en-US" sz="1800" dirty="0">
                <a:solidFill>
                  <a:schemeClr val="tx1"/>
                </a:solidFill>
              </a:rPr>
              <a:t>.</a:t>
            </a:r>
          </a:p>
          <a:p>
            <a:pPr marL="465138" indent="-465138" algn="l">
              <a:buClr>
                <a:srgbClr val="0070C0"/>
              </a:buClr>
              <a:buFont typeface="Wingdings" pitchFamily="2" charset="2"/>
              <a:buChar char="u"/>
            </a:pPr>
            <a:r>
              <a:rPr lang="en-US" sz="1800" dirty="0">
                <a:solidFill>
                  <a:schemeClr val="tx1"/>
                </a:solidFill>
              </a:rPr>
              <a:t>These apps do not need to be contained within the project folder.</a:t>
            </a:r>
          </a:p>
          <a:p>
            <a:pPr marL="465138" indent="-465138" algn="l">
              <a:buClr>
                <a:srgbClr val="0070C0"/>
              </a:buClr>
              <a:buFont typeface="Wingdings" pitchFamily="2" charset="2"/>
              <a:buChar char="u"/>
            </a:pPr>
            <a:r>
              <a:rPr lang="en-US" sz="1800" dirty="0">
                <a:solidFill>
                  <a:schemeClr val="tx1"/>
                </a:solidFill>
              </a:rPr>
              <a:t>These apps can be outside the folder too.</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https://www.youtube.com/watch?v=0t_o6bTIKRk&amp;list=PLTgRMOcmRb3Oxj1oKJYsW2-JjRjtlFvoQ&amp;index=2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2020/8/21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11</a:t>
            </a:fld>
            <a:endParaRPr lang="zh-TW" altLang="en-US" dirty="0"/>
          </a:p>
        </p:txBody>
      </p:sp>
      <p:sp>
        <p:nvSpPr>
          <p:cNvPr id="9" name="Hexagon 8">
            <a:extLst>
              <a:ext uri="{FF2B5EF4-FFF2-40B4-BE49-F238E27FC236}">
                <a16:creationId xmlns:a16="http://schemas.microsoft.com/office/drawing/2014/main" id="{189101DF-9E55-41FC-B30B-939C7539845D}"/>
              </a:ext>
            </a:extLst>
          </p:cNvPr>
          <p:cNvSpPr/>
          <p:nvPr/>
        </p:nvSpPr>
        <p:spPr>
          <a:xfrm>
            <a:off x="281739" y="4087967"/>
            <a:ext cx="1656184" cy="86409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Manage.py</a:t>
            </a:r>
          </a:p>
        </p:txBody>
      </p:sp>
      <p:sp>
        <p:nvSpPr>
          <p:cNvPr id="11" name="Hexagon 10">
            <a:extLst>
              <a:ext uri="{FF2B5EF4-FFF2-40B4-BE49-F238E27FC236}">
                <a16:creationId xmlns:a16="http://schemas.microsoft.com/office/drawing/2014/main" id="{6C53F4A5-8230-420B-8ECB-383C8FB15B66}"/>
              </a:ext>
            </a:extLst>
          </p:cNvPr>
          <p:cNvSpPr/>
          <p:nvPr/>
        </p:nvSpPr>
        <p:spPr>
          <a:xfrm>
            <a:off x="7148281" y="4005825"/>
            <a:ext cx="1656184" cy="86409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db.sqlite3</a:t>
            </a:r>
          </a:p>
        </p:txBody>
      </p:sp>
      <p:sp>
        <p:nvSpPr>
          <p:cNvPr id="13" name="Hexagon 12">
            <a:extLst>
              <a:ext uri="{FF2B5EF4-FFF2-40B4-BE49-F238E27FC236}">
                <a16:creationId xmlns:a16="http://schemas.microsoft.com/office/drawing/2014/main" id="{4A15995E-540E-4664-B53A-797B14689ED6}"/>
              </a:ext>
            </a:extLst>
          </p:cNvPr>
          <p:cNvSpPr/>
          <p:nvPr/>
        </p:nvSpPr>
        <p:spPr>
          <a:xfrm>
            <a:off x="304915" y="5408821"/>
            <a:ext cx="1656184" cy="86409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venv</a:t>
            </a:r>
          </a:p>
        </p:txBody>
      </p:sp>
      <p:sp>
        <p:nvSpPr>
          <p:cNvPr id="7" name="Hexagon 6">
            <a:extLst>
              <a:ext uri="{FF2B5EF4-FFF2-40B4-BE49-F238E27FC236}">
                <a16:creationId xmlns:a16="http://schemas.microsoft.com/office/drawing/2014/main" id="{C6BDC59C-B218-45F6-90F6-F9C2F40CB4D7}"/>
              </a:ext>
            </a:extLst>
          </p:cNvPr>
          <p:cNvSpPr/>
          <p:nvPr/>
        </p:nvSpPr>
        <p:spPr>
          <a:xfrm>
            <a:off x="7274397" y="5428195"/>
            <a:ext cx="1656184" cy="86409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8" name="Hexagon 7">
            <a:extLst>
              <a:ext uri="{FF2B5EF4-FFF2-40B4-BE49-F238E27FC236}">
                <a16:creationId xmlns:a16="http://schemas.microsoft.com/office/drawing/2014/main" id="{B38DFB7B-C3BE-4501-A3BE-D9D72D446ABD}"/>
              </a:ext>
            </a:extLst>
          </p:cNvPr>
          <p:cNvSpPr/>
          <p:nvPr/>
        </p:nvSpPr>
        <p:spPr>
          <a:xfrm>
            <a:off x="1979711" y="3773120"/>
            <a:ext cx="5294685" cy="2752224"/>
          </a:xfrm>
          <a:prstGeom prst="hexago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My_project</a:t>
            </a:r>
            <a:endParaRPr lang="en-US" dirty="0"/>
          </a:p>
        </p:txBody>
      </p:sp>
      <p:sp>
        <p:nvSpPr>
          <p:cNvPr id="19" name="Hexagon 18">
            <a:extLst>
              <a:ext uri="{FF2B5EF4-FFF2-40B4-BE49-F238E27FC236}">
                <a16:creationId xmlns:a16="http://schemas.microsoft.com/office/drawing/2014/main" id="{C9B5558A-4371-425E-BE7A-CDEC78A9195D}"/>
              </a:ext>
            </a:extLst>
          </p:cNvPr>
          <p:cNvSpPr/>
          <p:nvPr/>
        </p:nvSpPr>
        <p:spPr>
          <a:xfrm>
            <a:off x="2646701" y="3917897"/>
            <a:ext cx="1656184" cy="519976"/>
          </a:xfrm>
          <a:prstGeom prst="hex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__init__.py</a:t>
            </a:r>
          </a:p>
        </p:txBody>
      </p:sp>
      <p:sp>
        <p:nvSpPr>
          <p:cNvPr id="10" name="Hexagon 9">
            <a:extLst>
              <a:ext uri="{FF2B5EF4-FFF2-40B4-BE49-F238E27FC236}">
                <a16:creationId xmlns:a16="http://schemas.microsoft.com/office/drawing/2014/main" id="{0F8518FB-5CF7-4AEC-9064-7FD376740D51}"/>
              </a:ext>
            </a:extLst>
          </p:cNvPr>
          <p:cNvSpPr/>
          <p:nvPr/>
        </p:nvSpPr>
        <p:spPr>
          <a:xfrm>
            <a:off x="4836202" y="3958023"/>
            <a:ext cx="1656184" cy="519976"/>
          </a:xfrm>
          <a:prstGeom prst="hex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settings.py</a:t>
            </a:r>
          </a:p>
        </p:txBody>
      </p:sp>
      <p:sp>
        <p:nvSpPr>
          <p:cNvPr id="12" name="Hexagon 11">
            <a:extLst>
              <a:ext uri="{FF2B5EF4-FFF2-40B4-BE49-F238E27FC236}">
                <a16:creationId xmlns:a16="http://schemas.microsoft.com/office/drawing/2014/main" id="{994AE417-6C1B-4066-BB3C-A0BC712F5F06}"/>
              </a:ext>
            </a:extLst>
          </p:cNvPr>
          <p:cNvSpPr/>
          <p:nvPr/>
        </p:nvSpPr>
        <p:spPr>
          <a:xfrm>
            <a:off x="2367260" y="4544759"/>
            <a:ext cx="1268635" cy="519976"/>
          </a:xfrm>
          <a:prstGeom prst="hex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urls.py</a:t>
            </a:r>
          </a:p>
        </p:txBody>
      </p:sp>
      <p:sp>
        <p:nvSpPr>
          <p:cNvPr id="14" name="Hexagon 13">
            <a:extLst>
              <a:ext uri="{FF2B5EF4-FFF2-40B4-BE49-F238E27FC236}">
                <a16:creationId xmlns:a16="http://schemas.microsoft.com/office/drawing/2014/main" id="{851C65BA-DD06-4B6B-BCFA-080B0506CA79}"/>
              </a:ext>
            </a:extLst>
          </p:cNvPr>
          <p:cNvSpPr/>
          <p:nvPr/>
        </p:nvSpPr>
        <p:spPr>
          <a:xfrm>
            <a:off x="5669194" y="4608704"/>
            <a:ext cx="1268636" cy="519976"/>
          </a:xfrm>
          <a:prstGeom prst="hex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wsgi.py</a:t>
            </a:r>
          </a:p>
        </p:txBody>
      </p:sp>
      <p:sp>
        <p:nvSpPr>
          <p:cNvPr id="16" name="Hexagon 15">
            <a:extLst>
              <a:ext uri="{FF2B5EF4-FFF2-40B4-BE49-F238E27FC236}">
                <a16:creationId xmlns:a16="http://schemas.microsoft.com/office/drawing/2014/main" id="{1A9C34DA-8664-4245-900F-4AC8345EA247}"/>
              </a:ext>
            </a:extLst>
          </p:cNvPr>
          <p:cNvSpPr/>
          <p:nvPr/>
        </p:nvSpPr>
        <p:spPr>
          <a:xfrm>
            <a:off x="2483768" y="5355228"/>
            <a:ext cx="1268635" cy="519976"/>
          </a:xfrm>
          <a:prstGeom prst="hex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app_1</a:t>
            </a:r>
          </a:p>
        </p:txBody>
      </p:sp>
      <p:sp>
        <p:nvSpPr>
          <p:cNvPr id="18" name="Hexagon 17">
            <a:extLst>
              <a:ext uri="{FF2B5EF4-FFF2-40B4-BE49-F238E27FC236}">
                <a16:creationId xmlns:a16="http://schemas.microsoft.com/office/drawing/2014/main" id="{6D8571D3-691C-4D3A-A136-F48A2F60CA58}"/>
              </a:ext>
            </a:extLst>
          </p:cNvPr>
          <p:cNvSpPr/>
          <p:nvPr/>
        </p:nvSpPr>
        <p:spPr>
          <a:xfrm>
            <a:off x="5445811" y="5428195"/>
            <a:ext cx="1268635" cy="519976"/>
          </a:xfrm>
          <a:prstGeom prst="hex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app_n</a:t>
            </a:r>
            <a:endParaRPr lang="en-US" dirty="0"/>
          </a:p>
        </p:txBody>
      </p:sp>
      <p:sp>
        <p:nvSpPr>
          <p:cNvPr id="26" name="Hexagon 25">
            <a:extLst>
              <a:ext uri="{FF2B5EF4-FFF2-40B4-BE49-F238E27FC236}">
                <a16:creationId xmlns:a16="http://schemas.microsoft.com/office/drawing/2014/main" id="{1FC26220-1812-45B5-A380-59D5ED07C8F4}"/>
              </a:ext>
            </a:extLst>
          </p:cNvPr>
          <p:cNvSpPr/>
          <p:nvPr/>
        </p:nvSpPr>
        <p:spPr>
          <a:xfrm>
            <a:off x="3901137" y="5860243"/>
            <a:ext cx="1268635" cy="519976"/>
          </a:xfrm>
          <a:prstGeom prst="hex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app_2</a:t>
            </a:r>
          </a:p>
        </p:txBody>
      </p:sp>
    </p:spTree>
    <p:extLst>
      <p:ext uri="{BB962C8B-B14F-4D97-AF65-F5344CB8AC3E}">
        <p14:creationId xmlns:p14="http://schemas.microsoft.com/office/powerpoint/2010/main" val="311586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2.2 Create a Django Project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extLst>
      <p:ext uri="{BB962C8B-B14F-4D97-AF65-F5344CB8AC3E}">
        <p14:creationId xmlns:p14="http://schemas.microsoft.com/office/powerpoint/2010/main" val="875093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2.2 Create a Django Project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368153"/>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Create a Django Project</a:t>
            </a:r>
          </a:p>
          <a:p>
            <a:pPr marL="465138" indent="-465138" algn="l">
              <a:buClr>
                <a:srgbClr val="0070C0"/>
              </a:buClr>
              <a:buFont typeface="Wingdings" pitchFamily="2" charset="2"/>
              <a:buChar char="u"/>
            </a:pPr>
            <a:r>
              <a:rPr lang="en-US" sz="1800" dirty="0">
                <a:solidFill>
                  <a:schemeClr val="tx1"/>
                </a:solidFill>
              </a:rPr>
              <a:t>To create a Django Project is really simple.</a:t>
            </a:r>
          </a:p>
          <a:p>
            <a:pPr marL="465138" indent="-465138" algn="l">
              <a:buClr>
                <a:srgbClr val="0070C0"/>
              </a:buClr>
              <a:buFont typeface="Wingdings" pitchFamily="2" charset="2"/>
              <a:buChar char="u"/>
            </a:pPr>
            <a:r>
              <a:rPr lang="en-US" sz="1800" dirty="0">
                <a:solidFill>
                  <a:schemeClr val="tx1"/>
                </a:solidFill>
              </a:rPr>
              <a:t>Use Django admin to create Django projects and apps</a:t>
            </a:r>
          </a:p>
          <a:p>
            <a:pPr marL="465138" indent="-465138" algn="l">
              <a:buClr>
                <a:srgbClr val="0070C0"/>
              </a:buClr>
              <a:buFont typeface="Wingdings" pitchFamily="2" charset="2"/>
              <a:buChar char="u"/>
            </a:pPr>
            <a:r>
              <a:rPr lang="en-US" sz="1800" dirty="0">
                <a:solidFill>
                  <a:schemeClr val="tx1"/>
                </a:solidFill>
              </a:rPr>
              <a:t>&gt; </a:t>
            </a:r>
            <a:r>
              <a:rPr lang="en-US" sz="1800" dirty="0" err="1">
                <a:solidFill>
                  <a:schemeClr val="tx1"/>
                </a:solidFill>
              </a:rPr>
              <a:t>django</a:t>
            </a:r>
            <a:r>
              <a:rPr lang="en-US" sz="1800" dirty="0">
                <a:solidFill>
                  <a:schemeClr val="tx1"/>
                </a:solidFill>
              </a:rPr>
              <a:t>-admin </a:t>
            </a:r>
            <a:r>
              <a:rPr lang="en-US" sz="1800" dirty="0" err="1">
                <a:solidFill>
                  <a:schemeClr val="tx1"/>
                </a:solidFill>
              </a:rPr>
              <a:t>startproject</a:t>
            </a:r>
            <a:r>
              <a:rPr lang="en-US" sz="1800" dirty="0">
                <a:solidFill>
                  <a:schemeClr val="tx1"/>
                </a:solidFill>
              </a:rPr>
              <a:t> </a:t>
            </a:r>
            <a:r>
              <a:rPr lang="en-US" sz="1800" dirty="0" err="1">
                <a:solidFill>
                  <a:schemeClr val="tx1"/>
                </a:solidFill>
              </a:rPr>
              <a:t>my_project</a:t>
            </a:r>
            <a:endParaRPr lang="en-US" sz="1800"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https://www.youtube.com/watch?v=0t_o6bTIKRk&amp;list=PLTgRMOcmRb3Oxj1oKJYsW2-JjRjtlFvoQ&amp;index=2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2020/8/21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13</a:t>
            </a:fld>
            <a:endParaRPr lang="zh-TW" altLang="en-US" dirty="0"/>
          </a:p>
        </p:txBody>
      </p:sp>
      <p:sp>
        <p:nvSpPr>
          <p:cNvPr id="15" name="Rectangle 14">
            <a:extLst>
              <a:ext uri="{FF2B5EF4-FFF2-40B4-BE49-F238E27FC236}">
                <a16:creationId xmlns:a16="http://schemas.microsoft.com/office/drawing/2014/main" id="{26C71518-93B2-4BBB-945C-DEE33BEB2BB4}"/>
              </a:ext>
            </a:extLst>
          </p:cNvPr>
          <p:cNvSpPr/>
          <p:nvPr/>
        </p:nvSpPr>
        <p:spPr>
          <a:xfrm>
            <a:off x="1530568" y="2929202"/>
            <a:ext cx="6137775"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&gt; </a:t>
            </a:r>
            <a:r>
              <a:rPr lang="en-US" dirty="0" err="1"/>
              <a:t>django_admin</a:t>
            </a:r>
            <a:r>
              <a:rPr lang="en-US" dirty="0"/>
              <a:t> </a:t>
            </a:r>
            <a:r>
              <a:rPr lang="en-US" dirty="0" err="1"/>
              <a:t>startproject</a:t>
            </a:r>
            <a:r>
              <a:rPr lang="en-US" dirty="0"/>
              <a:t> </a:t>
            </a:r>
            <a:r>
              <a:rPr lang="en-US" dirty="0" err="1"/>
              <a:t>my_project</a:t>
            </a:r>
            <a:r>
              <a:rPr lang="en-US" dirty="0"/>
              <a:t> </a:t>
            </a:r>
          </a:p>
        </p:txBody>
      </p:sp>
      <p:sp>
        <p:nvSpPr>
          <p:cNvPr id="17" name="Rectangle 16">
            <a:extLst>
              <a:ext uri="{FF2B5EF4-FFF2-40B4-BE49-F238E27FC236}">
                <a16:creationId xmlns:a16="http://schemas.microsoft.com/office/drawing/2014/main" id="{8E877577-3787-4124-9EEC-9CB20FF464AB}"/>
              </a:ext>
            </a:extLst>
          </p:cNvPr>
          <p:cNvSpPr/>
          <p:nvPr/>
        </p:nvSpPr>
        <p:spPr>
          <a:xfrm>
            <a:off x="899592" y="4484142"/>
            <a:ext cx="7056783" cy="673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 instance of Django consisting of collection of settings: Database, configuration, Django-specific options, and app-specific setting</a:t>
            </a:r>
          </a:p>
        </p:txBody>
      </p:sp>
      <p:sp>
        <p:nvSpPr>
          <p:cNvPr id="21" name="Arrow: Down 20">
            <a:extLst>
              <a:ext uri="{FF2B5EF4-FFF2-40B4-BE49-F238E27FC236}">
                <a16:creationId xmlns:a16="http://schemas.microsoft.com/office/drawing/2014/main" id="{95A0FA8C-3DCE-4915-BA69-7820BC7CBF6C}"/>
              </a:ext>
            </a:extLst>
          </p:cNvPr>
          <p:cNvSpPr/>
          <p:nvPr/>
        </p:nvSpPr>
        <p:spPr>
          <a:xfrm>
            <a:off x="4139952" y="3573016"/>
            <a:ext cx="504056"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4289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2.2 Create a Django Project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368153"/>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Create a Django Project</a:t>
            </a:r>
          </a:p>
          <a:p>
            <a:pPr marL="465138" indent="-465138" algn="l">
              <a:buClr>
                <a:srgbClr val="0070C0"/>
              </a:buClr>
              <a:buFont typeface="Wingdings" pitchFamily="2" charset="2"/>
              <a:buChar char="u"/>
            </a:pPr>
            <a:r>
              <a:rPr lang="en-US" sz="1800" dirty="0">
                <a:solidFill>
                  <a:schemeClr val="tx1"/>
                </a:solidFill>
              </a:rPr>
              <a:t>When you create the Django project, use the python convection, all lowercases.</a:t>
            </a:r>
          </a:p>
          <a:p>
            <a:pPr marL="465138" indent="-465138" algn="l">
              <a:buClr>
                <a:srgbClr val="0070C0"/>
              </a:buClr>
              <a:buFont typeface="Wingdings" pitchFamily="2" charset="2"/>
              <a:buChar char="u"/>
            </a:pPr>
            <a:r>
              <a:rPr lang="en-US" sz="1800" dirty="0">
                <a:solidFill>
                  <a:schemeClr val="tx1"/>
                </a:solidFill>
              </a:rPr>
              <a:t>Try not to use name with “Django” or “python” to conflict with python package names.</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https://www.youtube.com/watch?v=0t_o6bTIKRk&amp;list=PLTgRMOcmRb3Oxj1oKJYsW2-JjRjtlFvoQ&amp;index=2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2020/8/21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14</a:t>
            </a:fld>
            <a:endParaRPr lang="zh-TW" altLang="en-US" dirty="0"/>
          </a:p>
        </p:txBody>
      </p:sp>
      <p:sp>
        <p:nvSpPr>
          <p:cNvPr id="15" name="Rectangle 14">
            <a:extLst>
              <a:ext uri="{FF2B5EF4-FFF2-40B4-BE49-F238E27FC236}">
                <a16:creationId xmlns:a16="http://schemas.microsoft.com/office/drawing/2014/main" id="{26C71518-93B2-4BBB-945C-DEE33BEB2BB4}"/>
              </a:ext>
            </a:extLst>
          </p:cNvPr>
          <p:cNvSpPr/>
          <p:nvPr/>
        </p:nvSpPr>
        <p:spPr>
          <a:xfrm>
            <a:off x="1530568" y="2929202"/>
            <a:ext cx="6137775"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&gt; </a:t>
            </a:r>
            <a:r>
              <a:rPr lang="en-US" dirty="0" err="1"/>
              <a:t>django_admin</a:t>
            </a:r>
            <a:r>
              <a:rPr lang="en-US" dirty="0"/>
              <a:t> </a:t>
            </a:r>
            <a:r>
              <a:rPr lang="en-US" dirty="0" err="1"/>
              <a:t>startproject</a:t>
            </a:r>
            <a:r>
              <a:rPr lang="en-US" dirty="0"/>
              <a:t> </a:t>
            </a:r>
            <a:r>
              <a:rPr lang="en-US" dirty="0" err="1"/>
              <a:t>my_project</a:t>
            </a:r>
            <a:r>
              <a:rPr lang="en-US" dirty="0"/>
              <a:t> </a:t>
            </a:r>
          </a:p>
        </p:txBody>
      </p:sp>
      <p:sp>
        <p:nvSpPr>
          <p:cNvPr id="17" name="Rectangle 16">
            <a:extLst>
              <a:ext uri="{FF2B5EF4-FFF2-40B4-BE49-F238E27FC236}">
                <a16:creationId xmlns:a16="http://schemas.microsoft.com/office/drawing/2014/main" id="{8E877577-3787-4124-9EEC-9CB20FF464AB}"/>
              </a:ext>
            </a:extLst>
          </p:cNvPr>
          <p:cNvSpPr/>
          <p:nvPr/>
        </p:nvSpPr>
        <p:spPr>
          <a:xfrm>
            <a:off x="899592" y="4484142"/>
            <a:ext cx="7056783" cy="6730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 instance of Django consisting of collection of settings: Database, configuration, Django-specific options, and app-specific setting</a:t>
            </a:r>
          </a:p>
        </p:txBody>
      </p:sp>
      <p:sp>
        <p:nvSpPr>
          <p:cNvPr id="21" name="Arrow: Down 20">
            <a:extLst>
              <a:ext uri="{FF2B5EF4-FFF2-40B4-BE49-F238E27FC236}">
                <a16:creationId xmlns:a16="http://schemas.microsoft.com/office/drawing/2014/main" id="{95A0FA8C-3DCE-4915-BA69-7820BC7CBF6C}"/>
              </a:ext>
            </a:extLst>
          </p:cNvPr>
          <p:cNvSpPr/>
          <p:nvPr/>
        </p:nvSpPr>
        <p:spPr>
          <a:xfrm>
            <a:off x="4139952" y="3573016"/>
            <a:ext cx="504056"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8433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2.2 Create a Django Project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655367"/>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Create a Django Project</a:t>
            </a:r>
          </a:p>
          <a:p>
            <a:pPr marL="465138" indent="-465138" algn="l">
              <a:buClr>
                <a:srgbClr val="0070C0"/>
              </a:buClr>
              <a:buFont typeface="Wingdings" pitchFamily="2" charset="2"/>
              <a:buChar char="u"/>
            </a:pPr>
            <a:r>
              <a:rPr lang="en-US" sz="1800" dirty="0">
                <a:solidFill>
                  <a:schemeClr val="tx1"/>
                </a:solidFill>
              </a:rPr>
              <a:t>Inside working folder 02_create-django-project, we have folders of backend and frontend.</a:t>
            </a:r>
          </a:p>
          <a:p>
            <a:pPr marL="465138" indent="-465138" algn="l">
              <a:buClr>
                <a:srgbClr val="0070C0"/>
              </a:buClr>
              <a:buFont typeface="Wingdings" pitchFamily="2" charset="2"/>
              <a:buChar char="u"/>
            </a:pPr>
            <a:r>
              <a:rPr lang="en-US" sz="1800" dirty="0">
                <a:solidFill>
                  <a:schemeClr val="tx1"/>
                </a:solidFill>
              </a:rPr>
              <a:t>Inside the backend folder, we create the project </a:t>
            </a:r>
            <a:r>
              <a:rPr lang="en-US" sz="1800" dirty="0" err="1">
                <a:solidFill>
                  <a:schemeClr val="tx1"/>
                </a:solidFill>
              </a:rPr>
              <a:t>flightscheduler</a:t>
            </a:r>
            <a:endParaRPr lang="en-US" sz="1800" dirty="0">
              <a:solidFill>
                <a:schemeClr val="tx1"/>
              </a:solidFill>
            </a:endParaRPr>
          </a:p>
          <a:p>
            <a:pPr marL="465138" indent="-465138" algn="l">
              <a:buClr>
                <a:srgbClr val="0070C0"/>
              </a:buClr>
              <a:buFont typeface="Wingdings" pitchFamily="2" charset="2"/>
              <a:buChar char="u"/>
            </a:pPr>
            <a:r>
              <a:rPr lang="en-US" sz="1800" dirty="0">
                <a:solidFill>
                  <a:schemeClr val="tx1"/>
                </a:solidFill>
              </a:rPr>
              <a:t>(</a:t>
            </a:r>
            <a:r>
              <a:rPr lang="en-US" sz="1800" dirty="0" err="1">
                <a:solidFill>
                  <a:schemeClr val="tx1"/>
                </a:solidFill>
              </a:rPr>
              <a:t>tf</a:t>
            </a:r>
            <a:r>
              <a:rPr lang="en-US" sz="1800" dirty="0">
                <a:solidFill>
                  <a:schemeClr val="tx1"/>
                </a:solidFill>
              </a:rPr>
              <a:t>) backend &gt; </a:t>
            </a:r>
            <a:r>
              <a:rPr lang="en-US" sz="1800" dirty="0" err="1">
                <a:solidFill>
                  <a:schemeClr val="tx1"/>
                </a:solidFill>
              </a:rPr>
              <a:t>django</a:t>
            </a:r>
            <a:r>
              <a:rPr lang="en-US" sz="1800" dirty="0">
                <a:solidFill>
                  <a:schemeClr val="tx1"/>
                </a:solidFill>
              </a:rPr>
              <a:t>-admin </a:t>
            </a:r>
            <a:r>
              <a:rPr lang="en-US" sz="1800" dirty="0" err="1">
                <a:solidFill>
                  <a:schemeClr val="tx1"/>
                </a:solidFill>
              </a:rPr>
              <a:t>startproject</a:t>
            </a:r>
            <a:r>
              <a:rPr lang="en-US" sz="1800" dirty="0">
                <a:solidFill>
                  <a:schemeClr val="tx1"/>
                </a:solidFill>
              </a:rPr>
              <a:t> </a:t>
            </a:r>
            <a:r>
              <a:rPr lang="en-US" sz="1800" dirty="0" err="1">
                <a:solidFill>
                  <a:schemeClr val="tx1"/>
                </a:solidFill>
              </a:rPr>
              <a:t>flightscheduler</a:t>
            </a:r>
            <a:endParaRPr lang="en-US" sz="1800" dirty="0">
              <a:solidFill>
                <a:schemeClr val="tx1"/>
              </a:solidFill>
            </a:endParaRPr>
          </a:p>
          <a:p>
            <a:pPr marL="465138" indent="-465138" algn="l">
              <a:buClr>
                <a:srgbClr val="0070C0"/>
              </a:buClr>
              <a:buFont typeface="Wingdings" pitchFamily="2" charset="2"/>
              <a:buChar char="u"/>
            </a:pPr>
            <a:endParaRPr lang="en-US" sz="1800"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https://www.youtube.com/watch?v=0t_o6bTIKRk&amp;list=PLTgRMOcmRb3Oxj1oKJYsW2-JjRjtlFvoQ&amp;index=2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2020/8/21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15</a:t>
            </a:fld>
            <a:endParaRPr lang="zh-TW" altLang="en-US" dirty="0"/>
          </a:p>
        </p:txBody>
      </p:sp>
      <p:pic>
        <p:nvPicPr>
          <p:cNvPr id="7" name="Picture 6">
            <a:extLst>
              <a:ext uri="{FF2B5EF4-FFF2-40B4-BE49-F238E27FC236}">
                <a16:creationId xmlns:a16="http://schemas.microsoft.com/office/drawing/2014/main" id="{5057B146-4258-4BE4-B654-7DD87BB864E1}"/>
              </a:ext>
            </a:extLst>
          </p:cNvPr>
          <p:cNvPicPr>
            <a:picLocks noChangeAspect="1"/>
          </p:cNvPicPr>
          <p:nvPr/>
        </p:nvPicPr>
        <p:blipFill>
          <a:blip r:embed="rId3"/>
          <a:stretch>
            <a:fillRect/>
          </a:stretch>
        </p:blipFill>
        <p:spPr>
          <a:xfrm>
            <a:off x="755576" y="3279080"/>
            <a:ext cx="3409950" cy="1876425"/>
          </a:xfrm>
          <a:prstGeom prst="rect">
            <a:avLst/>
          </a:prstGeom>
          <a:ln>
            <a:solidFill>
              <a:srgbClr val="C00000"/>
            </a:solidFill>
          </a:ln>
        </p:spPr>
      </p:pic>
      <p:pic>
        <p:nvPicPr>
          <p:cNvPr id="8" name="Picture 7">
            <a:extLst>
              <a:ext uri="{FF2B5EF4-FFF2-40B4-BE49-F238E27FC236}">
                <a16:creationId xmlns:a16="http://schemas.microsoft.com/office/drawing/2014/main" id="{D50DFC82-449E-4F57-AA01-2BA70759BF58}"/>
              </a:ext>
            </a:extLst>
          </p:cNvPr>
          <p:cNvPicPr>
            <a:picLocks noChangeAspect="1"/>
          </p:cNvPicPr>
          <p:nvPr/>
        </p:nvPicPr>
        <p:blipFill>
          <a:blip r:embed="rId4"/>
          <a:stretch>
            <a:fillRect/>
          </a:stretch>
        </p:blipFill>
        <p:spPr>
          <a:xfrm>
            <a:off x="5400675" y="3279080"/>
            <a:ext cx="2305050" cy="2152650"/>
          </a:xfrm>
          <a:prstGeom prst="rect">
            <a:avLst/>
          </a:prstGeom>
          <a:ln>
            <a:solidFill>
              <a:srgbClr val="C00000"/>
            </a:solidFill>
          </a:ln>
        </p:spPr>
      </p:pic>
      <p:sp>
        <p:nvSpPr>
          <p:cNvPr id="9" name="Arrow: Right 8">
            <a:extLst>
              <a:ext uri="{FF2B5EF4-FFF2-40B4-BE49-F238E27FC236}">
                <a16:creationId xmlns:a16="http://schemas.microsoft.com/office/drawing/2014/main" id="{E496A663-95B3-4F5A-A272-1F6314604CD9}"/>
              </a:ext>
            </a:extLst>
          </p:cNvPr>
          <p:cNvSpPr/>
          <p:nvPr/>
        </p:nvSpPr>
        <p:spPr>
          <a:xfrm>
            <a:off x="4355976" y="4077072"/>
            <a:ext cx="864096"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3703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2.2 Create a Django Project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655367"/>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Create a Django Project</a:t>
            </a:r>
          </a:p>
          <a:p>
            <a:pPr marL="465138" indent="-465138" algn="l">
              <a:buClr>
                <a:srgbClr val="0070C0"/>
              </a:buClr>
              <a:buFont typeface="Wingdings" pitchFamily="2" charset="2"/>
              <a:buChar char="u"/>
            </a:pPr>
            <a:r>
              <a:rPr lang="en-US" sz="1800" dirty="0">
                <a:solidFill>
                  <a:schemeClr val="tx1"/>
                </a:solidFill>
              </a:rPr>
              <a:t>There are two folders (outside and inside) with the same name “</a:t>
            </a:r>
            <a:r>
              <a:rPr lang="en-US" sz="1800" dirty="0" err="1">
                <a:solidFill>
                  <a:schemeClr val="tx1"/>
                </a:solidFill>
              </a:rPr>
              <a:t>flightscheduler</a:t>
            </a:r>
            <a:r>
              <a:rPr lang="en-US" sz="1800" dirty="0">
                <a:solidFill>
                  <a:schemeClr val="tx1"/>
                </a:solidFill>
              </a:rPr>
              <a:t>”. You can rename the outside folder to other name, the keep the inside folder name “</a:t>
            </a:r>
            <a:r>
              <a:rPr lang="en-US" sz="1800" dirty="0" err="1">
                <a:solidFill>
                  <a:schemeClr val="tx1"/>
                </a:solidFill>
              </a:rPr>
              <a:t>flightschduler</a:t>
            </a:r>
            <a:r>
              <a:rPr lang="en-US" sz="1800" dirty="0">
                <a:solidFill>
                  <a:schemeClr val="tx1"/>
                </a:solidFill>
              </a:rPr>
              <a:t>” and do not change the name of inside folder. </a:t>
            </a:r>
          </a:p>
          <a:p>
            <a:pPr marL="465138" indent="-465138" algn="l">
              <a:buClr>
                <a:srgbClr val="0070C0"/>
              </a:buClr>
              <a:buFont typeface="Wingdings" pitchFamily="2" charset="2"/>
              <a:buChar char="u"/>
            </a:pPr>
            <a:r>
              <a:rPr lang="en-US" sz="1800" dirty="0">
                <a:solidFill>
                  <a:schemeClr val="tx1"/>
                </a:solidFill>
              </a:rPr>
              <a:t>The outside folder has manage.py file. </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https://www.youtube.com/watch?v=0t_o6bTIKRk&amp;list=PLTgRMOcmRb3Oxj1oKJYsW2-JjRjtlFvoQ&amp;index=2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2020/8/21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16</a:t>
            </a:fld>
            <a:endParaRPr lang="zh-TW" altLang="en-US" dirty="0"/>
          </a:p>
        </p:txBody>
      </p:sp>
      <p:pic>
        <p:nvPicPr>
          <p:cNvPr id="10" name="Picture 9">
            <a:extLst>
              <a:ext uri="{FF2B5EF4-FFF2-40B4-BE49-F238E27FC236}">
                <a16:creationId xmlns:a16="http://schemas.microsoft.com/office/drawing/2014/main" id="{555F4E12-83F5-406D-B255-08E9D770AC08}"/>
              </a:ext>
            </a:extLst>
          </p:cNvPr>
          <p:cNvPicPr>
            <a:picLocks noChangeAspect="1"/>
          </p:cNvPicPr>
          <p:nvPr/>
        </p:nvPicPr>
        <p:blipFill>
          <a:blip r:embed="rId3"/>
          <a:stretch>
            <a:fillRect/>
          </a:stretch>
        </p:blipFill>
        <p:spPr>
          <a:xfrm>
            <a:off x="1539280" y="3238500"/>
            <a:ext cx="2447925" cy="3619500"/>
          </a:xfrm>
          <a:prstGeom prst="rect">
            <a:avLst/>
          </a:prstGeom>
          <a:ln>
            <a:solidFill>
              <a:srgbClr val="C00000"/>
            </a:solidFill>
          </a:ln>
        </p:spPr>
      </p:pic>
      <p:pic>
        <p:nvPicPr>
          <p:cNvPr id="11" name="Picture 10">
            <a:extLst>
              <a:ext uri="{FF2B5EF4-FFF2-40B4-BE49-F238E27FC236}">
                <a16:creationId xmlns:a16="http://schemas.microsoft.com/office/drawing/2014/main" id="{98BD4C53-8969-4D8B-8159-4C48CBE31211}"/>
              </a:ext>
            </a:extLst>
          </p:cNvPr>
          <p:cNvPicPr>
            <a:picLocks noChangeAspect="1"/>
          </p:cNvPicPr>
          <p:nvPr/>
        </p:nvPicPr>
        <p:blipFill>
          <a:blip r:embed="rId4"/>
          <a:stretch>
            <a:fillRect/>
          </a:stretch>
        </p:blipFill>
        <p:spPr>
          <a:xfrm>
            <a:off x="5394920" y="3444806"/>
            <a:ext cx="2209800" cy="2619375"/>
          </a:xfrm>
          <a:prstGeom prst="rect">
            <a:avLst/>
          </a:prstGeom>
          <a:ln>
            <a:solidFill>
              <a:srgbClr val="C00000"/>
            </a:solidFill>
          </a:ln>
        </p:spPr>
      </p:pic>
      <p:sp>
        <p:nvSpPr>
          <p:cNvPr id="12" name="Arrow: Left-Right 11">
            <a:extLst>
              <a:ext uri="{FF2B5EF4-FFF2-40B4-BE49-F238E27FC236}">
                <a16:creationId xmlns:a16="http://schemas.microsoft.com/office/drawing/2014/main" id="{E27E8E04-E3A9-4C02-AE93-E9A85F65E2B5}"/>
              </a:ext>
            </a:extLst>
          </p:cNvPr>
          <p:cNvSpPr/>
          <p:nvPr/>
        </p:nvSpPr>
        <p:spPr>
          <a:xfrm>
            <a:off x="4283968" y="4551882"/>
            <a:ext cx="936104" cy="53330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5757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2.2 Create a Django Project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655367"/>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Create a Django Project</a:t>
            </a:r>
          </a:p>
          <a:p>
            <a:pPr marL="465138" indent="-465138" algn="l">
              <a:buClr>
                <a:srgbClr val="0070C0"/>
              </a:buClr>
              <a:buFont typeface="Wingdings" pitchFamily="2" charset="2"/>
              <a:buChar char="u"/>
            </a:pPr>
            <a:r>
              <a:rPr lang="en-US" sz="1800" dirty="0">
                <a:solidFill>
                  <a:schemeClr val="tx1"/>
                </a:solidFill>
              </a:rPr>
              <a:t>Inside folder </a:t>
            </a:r>
            <a:r>
              <a:rPr lang="en-US" sz="1800" dirty="0" err="1">
                <a:solidFill>
                  <a:schemeClr val="tx1"/>
                </a:solidFill>
              </a:rPr>
              <a:t>flightschedule</a:t>
            </a:r>
            <a:r>
              <a:rPr lang="en-US" sz="1800" dirty="0">
                <a:solidFill>
                  <a:schemeClr val="tx1"/>
                </a:solidFill>
              </a:rPr>
              <a:t> is the package. You can tell this the </a:t>
            </a:r>
            <a:r>
              <a:rPr lang="en-US" sz="1800" dirty="0" err="1">
                <a:solidFill>
                  <a:schemeClr val="tx1"/>
                </a:solidFill>
              </a:rPr>
              <a:t>the</a:t>
            </a:r>
            <a:r>
              <a:rPr lang="en-US" sz="1800" dirty="0">
                <a:solidFill>
                  <a:schemeClr val="tx1"/>
                </a:solidFill>
              </a:rPr>
              <a:t> package because it has the __init__.py. </a:t>
            </a:r>
          </a:p>
          <a:p>
            <a:pPr marL="465138" indent="-465138" algn="l">
              <a:buClr>
                <a:srgbClr val="0070C0"/>
              </a:buClr>
              <a:buFont typeface="Wingdings" pitchFamily="2" charset="2"/>
              <a:buChar char="u"/>
            </a:pPr>
            <a:r>
              <a:rPr lang="en-US" sz="1800" dirty="0">
                <a:solidFill>
                  <a:schemeClr val="tx1"/>
                </a:solidFill>
              </a:rPr>
              <a:t>The __init__.py is nothing there but it is required.</a:t>
            </a:r>
          </a:p>
          <a:p>
            <a:pPr marL="465138" indent="-465138" algn="l">
              <a:buClr>
                <a:srgbClr val="0070C0"/>
              </a:buClr>
              <a:buFont typeface="Wingdings" pitchFamily="2" charset="2"/>
              <a:buChar char="u"/>
            </a:pPr>
            <a:endParaRPr lang="en-US" sz="1800"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https://www.youtube.com/watch?v=0t_o6bTIKRk&amp;list=PLTgRMOcmRb3Oxj1oKJYsW2-JjRjtlFvoQ&amp;index=2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2020/8/21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17</a:t>
            </a:fld>
            <a:endParaRPr lang="zh-TW" altLang="en-US" dirty="0"/>
          </a:p>
        </p:txBody>
      </p:sp>
      <p:pic>
        <p:nvPicPr>
          <p:cNvPr id="10" name="Picture 9">
            <a:extLst>
              <a:ext uri="{FF2B5EF4-FFF2-40B4-BE49-F238E27FC236}">
                <a16:creationId xmlns:a16="http://schemas.microsoft.com/office/drawing/2014/main" id="{555F4E12-83F5-406D-B255-08E9D770AC08}"/>
              </a:ext>
            </a:extLst>
          </p:cNvPr>
          <p:cNvPicPr>
            <a:picLocks noChangeAspect="1"/>
          </p:cNvPicPr>
          <p:nvPr/>
        </p:nvPicPr>
        <p:blipFill>
          <a:blip r:embed="rId3"/>
          <a:stretch>
            <a:fillRect/>
          </a:stretch>
        </p:blipFill>
        <p:spPr>
          <a:xfrm>
            <a:off x="5395238" y="3073226"/>
            <a:ext cx="2447925" cy="3619500"/>
          </a:xfrm>
          <a:prstGeom prst="rect">
            <a:avLst/>
          </a:prstGeom>
          <a:ln>
            <a:solidFill>
              <a:srgbClr val="C00000"/>
            </a:solidFill>
          </a:ln>
        </p:spPr>
      </p:pic>
      <p:pic>
        <p:nvPicPr>
          <p:cNvPr id="11" name="Picture 10">
            <a:extLst>
              <a:ext uri="{FF2B5EF4-FFF2-40B4-BE49-F238E27FC236}">
                <a16:creationId xmlns:a16="http://schemas.microsoft.com/office/drawing/2014/main" id="{98BD4C53-8969-4D8B-8159-4C48CBE31211}"/>
              </a:ext>
            </a:extLst>
          </p:cNvPr>
          <p:cNvPicPr>
            <a:picLocks noChangeAspect="1"/>
          </p:cNvPicPr>
          <p:nvPr/>
        </p:nvPicPr>
        <p:blipFill>
          <a:blip r:embed="rId4"/>
          <a:stretch>
            <a:fillRect/>
          </a:stretch>
        </p:blipFill>
        <p:spPr>
          <a:xfrm>
            <a:off x="1300837" y="3073226"/>
            <a:ext cx="2209800" cy="2619375"/>
          </a:xfrm>
          <a:prstGeom prst="rect">
            <a:avLst/>
          </a:prstGeom>
          <a:ln>
            <a:solidFill>
              <a:srgbClr val="C00000"/>
            </a:solidFill>
          </a:ln>
        </p:spPr>
      </p:pic>
      <p:sp>
        <p:nvSpPr>
          <p:cNvPr id="12" name="Arrow: Left-Right 11">
            <a:extLst>
              <a:ext uri="{FF2B5EF4-FFF2-40B4-BE49-F238E27FC236}">
                <a16:creationId xmlns:a16="http://schemas.microsoft.com/office/drawing/2014/main" id="{E27E8E04-E3A9-4C02-AE93-E9A85F65E2B5}"/>
              </a:ext>
            </a:extLst>
          </p:cNvPr>
          <p:cNvSpPr/>
          <p:nvPr/>
        </p:nvSpPr>
        <p:spPr>
          <a:xfrm>
            <a:off x="3615497" y="4349674"/>
            <a:ext cx="936104" cy="53330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032668-609B-4FFD-A101-0B4188C9010E}"/>
              </a:ext>
            </a:extLst>
          </p:cNvPr>
          <p:cNvSpPr/>
          <p:nvPr/>
        </p:nvSpPr>
        <p:spPr>
          <a:xfrm>
            <a:off x="6084168" y="4725144"/>
            <a:ext cx="1224136"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32C7DD4-88B8-4256-9589-9C9CB2D92551}"/>
              </a:ext>
            </a:extLst>
          </p:cNvPr>
          <p:cNvSpPr/>
          <p:nvPr/>
        </p:nvSpPr>
        <p:spPr>
          <a:xfrm>
            <a:off x="1969543" y="4738960"/>
            <a:ext cx="1224136"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53535A-F979-4CBF-85FB-9E2768819CD1}"/>
              </a:ext>
            </a:extLst>
          </p:cNvPr>
          <p:cNvSpPr/>
          <p:nvPr/>
        </p:nvSpPr>
        <p:spPr>
          <a:xfrm>
            <a:off x="6007132" y="5715111"/>
            <a:ext cx="1224136"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E3AF0EC7-F052-40CF-8E54-ABBCB9F22C46}"/>
              </a:ext>
            </a:extLst>
          </p:cNvPr>
          <p:cNvCxnSpPr/>
          <p:nvPr/>
        </p:nvCxnSpPr>
        <p:spPr>
          <a:xfrm>
            <a:off x="3193679" y="4882976"/>
            <a:ext cx="2818481" cy="99429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50806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2.2 Create a Django Project</a:t>
            </a:r>
            <a:endParaRPr lang="zh-TW" altLang="en-US" b="1" dirty="0">
              <a:solidFill>
                <a:srgbClr val="FFFF00"/>
              </a:solidFill>
            </a:endParaRPr>
          </a:p>
        </p:txBody>
      </p:sp>
      <p:sp>
        <p:nvSpPr>
          <p:cNvPr id="3" name="副標題 2"/>
          <p:cNvSpPr>
            <a:spLocks noGrp="1"/>
          </p:cNvSpPr>
          <p:nvPr>
            <p:ph type="subTitle" idx="1"/>
          </p:nvPr>
        </p:nvSpPr>
        <p:spPr>
          <a:xfrm>
            <a:off x="467544" y="1268760"/>
            <a:ext cx="4176464" cy="754202"/>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Create a Django Project</a:t>
            </a:r>
          </a:p>
          <a:p>
            <a:pPr marL="465138" indent="-465138" algn="l">
              <a:buClr>
                <a:srgbClr val="0070C0"/>
              </a:buClr>
              <a:buFont typeface="Wingdings" pitchFamily="2" charset="2"/>
              <a:buChar char="u"/>
            </a:pPr>
            <a:r>
              <a:rPr lang="en-US" sz="1800" dirty="0">
                <a:solidFill>
                  <a:schemeClr val="tx1"/>
                </a:solidFill>
              </a:rPr>
              <a:t>We have the settings.py.</a:t>
            </a:r>
          </a:p>
          <a:p>
            <a:pPr marL="465138" indent="-465138" algn="l">
              <a:buClr>
                <a:srgbClr val="0070C0"/>
              </a:buClr>
              <a:buFont typeface="Wingdings" pitchFamily="2" charset="2"/>
              <a:buChar char="u"/>
            </a:pPr>
            <a:endParaRPr lang="en-US" sz="1800"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https://www.youtube.com/watch?v=0t_o6bTIKRk&amp;list=PLTgRMOcmRb3Oxj1oKJYsW2-JjRjtlFvoQ&amp;index=2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2020/8/21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18</a:t>
            </a:fld>
            <a:endParaRPr lang="zh-TW" altLang="en-US" dirty="0"/>
          </a:p>
        </p:txBody>
      </p:sp>
      <p:pic>
        <p:nvPicPr>
          <p:cNvPr id="10" name="Picture 9">
            <a:extLst>
              <a:ext uri="{FF2B5EF4-FFF2-40B4-BE49-F238E27FC236}">
                <a16:creationId xmlns:a16="http://schemas.microsoft.com/office/drawing/2014/main" id="{555F4E12-83F5-406D-B255-08E9D770AC08}"/>
              </a:ext>
            </a:extLst>
          </p:cNvPr>
          <p:cNvPicPr>
            <a:picLocks noChangeAspect="1"/>
          </p:cNvPicPr>
          <p:nvPr/>
        </p:nvPicPr>
        <p:blipFill>
          <a:blip r:embed="rId3"/>
          <a:stretch>
            <a:fillRect/>
          </a:stretch>
        </p:blipFill>
        <p:spPr>
          <a:xfrm>
            <a:off x="1218356" y="2379906"/>
            <a:ext cx="2447925" cy="3619500"/>
          </a:xfrm>
          <a:prstGeom prst="rect">
            <a:avLst/>
          </a:prstGeom>
          <a:ln>
            <a:solidFill>
              <a:srgbClr val="C00000"/>
            </a:solidFill>
          </a:ln>
        </p:spPr>
      </p:pic>
      <p:sp>
        <p:nvSpPr>
          <p:cNvPr id="9" name="Rectangle 8">
            <a:extLst>
              <a:ext uri="{FF2B5EF4-FFF2-40B4-BE49-F238E27FC236}">
                <a16:creationId xmlns:a16="http://schemas.microsoft.com/office/drawing/2014/main" id="{DB53535A-F979-4CBF-85FB-9E2768819CD1}"/>
              </a:ext>
            </a:extLst>
          </p:cNvPr>
          <p:cNvSpPr/>
          <p:nvPr/>
        </p:nvSpPr>
        <p:spPr>
          <a:xfrm>
            <a:off x="1907286" y="4463872"/>
            <a:ext cx="1224136"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FD2D97C4-00EE-4426-8B33-C61CE0CD0D16}"/>
              </a:ext>
            </a:extLst>
          </p:cNvPr>
          <p:cNvPicPr>
            <a:picLocks noChangeAspect="1"/>
          </p:cNvPicPr>
          <p:nvPr/>
        </p:nvPicPr>
        <p:blipFill>
          <a:blip r:embed="rId4"/>
          <a:stretch>
            <a:fillRect/>
          </a:stretch>
        </p:blipFill>
        <p:spPr>
          <a:xfrm>
            <a:off x="4741762" y="1189364"/>
            <a:ext cx="4083291" cy="5333677"/>
          </a:xfrm>
          <a:prstGeom prst="rect">
            <a:avLst/>
          </a:prstGeom>
          <a:ln>
            <a:solidFill>
              <a:srgbClr val="C00000"/>
            </a:solidFill>
          </a:ln>
        </p:spPr>
      </p:pic>
      <p:sp>
        <p:nvSpPr>
          <p:cNvPr id="14" name="Arrow: Right 13">
            <a:extLst>
              <a:ext uri="{FF2B5EF4-FFF2-40B4-BE49-F238E27FC236}">
                <a16:creationId xmlns:a16="http://schemas.microsoft.com/office/drawing/2014/main" id="{79372BC5-04FB-42BB-8BFF-E89E0FE1BB52}"/>
              </a:ext>
            </a:extLst>
          </p:cNvPr>
          <p:cNvSpPr/>
          <p:nvPr/>
        </p:nvSpPr>
        <p:spPr>
          <a:xfrm>
            <a:off x="3995936" y="3789040"/>
            <a:ext cx="648072"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0247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2.2 Create a Django Project</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754202"/>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Create a Django Project</a:t>
            </a:r>
          </a:p>
          <a:p>
            <a:pPr marL="465138" indent="-465138" algn="l">
              <a:buClr>
                <a:srgbClr val="0070C0"/>
              </a:buClr>
              <a:buFont typeface="Wingdings" pitchFamily="2" charset="2"/>
              <a:buChar char="u"/>
            </a:pPr>
            <a:r>
              <a:rPr lang="en-US" sz="1800" dirty="0">
                <a:solidFill>
                  <a:schemeClr val="tx1"/>
                </a:solidFill>
              </a:rPr>
              <a:t>We have the urls.py for the root </a:t>
            </a:r>
            <a:r>
              <a:rPr lang="en-US" sz="1800" dirty="0" err="1">
                <a:solidFill>
                  <a:schemeClr val="tx1"/>
                </a:solidFill>
              </a:rPr>
              <a:t>url</a:t>
            </a:r>
            <a:r>
              <a:rPr lang="en-US" sz="1800" dirty="0">
                <a:solidFill>
                  <a:schemeClr val="tx1"/>
                </a:solidFill>
              </a:rPr>
              <a:t>.</a:t>
            </a:r>
          </a:p>
          <a:p>
            <a:pPr marL="465138" indent="-465138" algn="l">
              <a:buClr>
                <a:srgbClr val="0070C0"/>
              </a:buClr>
              <a:buFont typeface="Wingdings" pitchFamily="2" charset="2"/>
              <a:buChar char="u"/>
            </a:pPr>
            <a:endParaRPr lang="en-US" sz="1800"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https://www.youtube.com/watch?v=0t_o6bTIKRk&amp;list=PLTgRMOcmRb3Oxj1oKJYsW2-JjRjtlFvoQ&amp;index=2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2020/8/21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19</a:t>
            </a:fld>
            <a:endParaRPr lang="zh-TW" altLang="en-US" dirty="0"/>
          </a:p>
        </p:txBody>
      </p:sp>
      <p:pic>
        <p:nvPicPr>
          <p:cNvPr id="10" name="Picture 9">
            <a:extLst>
              <a:ext uri="{FF2B5EF4-FFF2-40B4-BE49-F238E27FC236}">
                <a16:creationId xmlns:a16="http://schemas.microsoft.com/office/drawing/2014/main" id="{555F4E12-83F5-406D-B255-08E9D770AC08}"/>
              </a:ext>
            </a:extLst>
          </p:cNvPr>
          <p:cNvPicPr>
            <a:picLocks noChangeAspect="1"/>
          </p:cNvPicPr>
          <p:nvPr/>
        </p:nvPicPr>
        <p:blipFill>
          <a:blip r:embed="rId3"/>
          <a:stretch>
            <a:fillRect/>
          </a:stretch>
        </p:blipFill>
        <p:spPr>
          <a:xfrm>
            <a:off x="611560" y="2444825"/>
            <a:ext cx="2447925" cy="3619500"/>
          </a:xfrm>
          <a:prstGeom prst="rect">
            <a:avLst/>
          </a:prstGeom>
          <a:ln>
            <a:solidFill>
              <a:srgbClr val="C00000"/>
            </a:solidFill>
          </a:ln>
        </p:spPr>
      </p:pic>
      <p:sp>
        <p:nvSpPr>
          <p:cNvPr id="9" name="Rectangle 8">
            <a:extLst>
              <a:ext uri="{FF2B5EF4-FFF2-40B4-BE49-F238E27FC236}">
                <a16:creationId xmlns:a16="http://schemas.microsoft.com/office/drawing/2014/main" id="{DB53535A-F979-4CBF-85FB-9E2768819CD1}"/>
              </a:ext>
            </a:extLst>
          </p:cNvPr>
          <p:cNvSpPr/>
          <p:nvPr/>
        </p:nvSpPr>
        <p:spPr>
          <a:xfrm>
            <a:off x="1336912" y="4718055"/>
            <a:ext cx="1224136"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79372BC5-04FB-42BB-8BFF-E89E0FE1BB52}"/>
              </a:ext>
            </a:extLst>
          </p:cNvPr>
          <p:cNvSpPr/>
          <p:nvPr/>
        </p:nvSpPr>
        <p:spPr>
          <a:xfrm>
            <a:off x="3203848" y="3945958"/>
            <a:ext cx="648072"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45F4F8E2-CDC2-4668-B562-48B352107A1E}"/>
              </a:ext>
            </a:extLst>
          </p:cNvPr>
          <p:cNvPicPr>
            <a:picLocks noChangeAspect="1"/>
          </p:cNvPicPr>
          <p:nvPr/>
        </p:nvPicPr>
        <p:blipFill>
          <a:blip r:embed="rId4"/>
          <a:stretch>
            <a:fillRect/>
          </a:stretch>
        </p:blipFill>
        <p:spPr>
          <a:xfrm>
            <a:off x="3992908" y="2465785"/>
            <a:ext cx="4802984" cy="3381983"/>
          </a:xfrm>
          <a:prstGeom prst="rect">
            <a:avLst/>
          </a:prstGeom>
          <a:ln>
            <a:solidFill>
              <a:srgbClr val="C00000"/>
            </a:solidFill>
          </a:ln>
        </p:spPr>
      </p:pic>
    </p:spTree>
    <p:extLst>
      <p:ext uri="{BB962C8B-B14F-4D97-AF65-F5344CB8AC3E}">
        <p14:creationId xmlns:p14="http://schemas.microsoft.com/office/powerpoint/2010/main" val="2962272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Create Django Project</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440160"/>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Create a Django Project</a:t>
            </a:r>
          </a:p>
          <a:p>
            <a:pPr marL="465138" indent="-465138" algn="l">
              <a:buClr>
                <a:srgbClr val="0070C0"/>
              </a:buClr>
              <a:buFont typeface="Wingdings" pitchFamily="2" charset="2"/>
              <a:buChar char="u"/>
            </a:pPr>
            <a:r>
              <a:rPr lang="en-US" sz="1800" dirty="0">
                <a:solidFill>
                  <a:schemeClr val="tx1"/>
                </a:solidFill>
              </a:rPr>
              <a:t>Create the Flight Scheduler application (a Django app)</a:t>
            </a:r>
          </a:p>
          <a:p>
            <a:pPr marL="465138" indent="-465138" algn="l">
              <a:buClr>
                <a:srgbClr val="0070C0"/>
              </a:buClr>
              <a:buFont typeface="Wingdings" pitchFamily="2" charset="2"/>
              <a:buChar char="u"/>
            </a:pPr>
            <a:r>
              <a:rPr lang="en-US" sz="1800" dirty="0">
                <a:solidFill>
                  <a:schemeClr val="tx1"/>
                </a:solidFill>
              </a:rPr>
              <a:t>Install the Django REST Framework (DRF)</a:t>
            </a:r>
          </a:p>
          <a:p>
            <a:pPr marL="465138" indent="-465138" algn="l">
              <a:buClr>
                <a:srgbClr val="0070C0"/>
              </a:buClr>
              <a:buFont typeface="Wingdings" pitchFamily="2" charset="2"/>
              <a:buChar char="u"/>
            </a:pPr>
            <a:r>
              <a:rPr lang="en-US" sz="1800" dirty="0">
                <a:solidFill>
                  <a:schemeClr val="tx1"/>
                </a:solidFill>
              </a:rPr>
              <a:t>Set and Test REST APIs.</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https://www.youtube.com/watch?v=0t_o6bTIKRk&amp;list=PLTgRMOcmRb3Oxj1oKJYsW2-JjRjtlFvoQ&amp;index=2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2020/8/21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2886864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2.2 Create a Django Project</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754202"/>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Create a Django Project</a:t>
            </a:r>
          </a:p>
          <a:p>
            <a:pPr marL="465138" indent="-465138" algn="l">
              <a:buClr>
                <a:srgbClr val="0070C0"/>
              </a:buClr>
              <a:buFont typeface="Wingdings" pitchFamily="2" charset="2"/>
              <a:buChar char="u"/>
            </a:pPr>
            <a:r>
              <a:rPr lang="en-US" sz="1800" dirty="0">
                <a:solidFill>
                  <a:schemeClr val="tx1"/>
                </a:solidFill>
              </a:rPr>
              <a:t>We have the wsgi.py for web server gate interface for the project.</a:t>
            </a:r>
          </a:p>
          <a:p>
            <a:pPr marL="465138" indent="-465138" algn="l">
              <a:buClr>
                <a:srgbClr val="0070C0"/>
              </a:buClr>
              <a:buFont typeface="Wingdings" pitchFamily="2" charset="2"/>
              <a:buChar char="u"/>
            </a:pPr>
            <a:endParaRPr lang="en-US" sz="1800"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https://www.youtube.com/watch?v=0t_o6bTIKRk&amp;list=PLTgRMOcmRb3Oxj1oKJYsW2-JjRjtlFvoQ&amp;index=2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2020/8/21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20</a:t>
            </a:fld>
            <a:endParaRPr lang="zh-TW" altLang="en-US" dirty="0"/>
          </a:p>
        </p:txBody>
      </p:sp>
      <p:pic>
        <p:nvPicPr>
          <p:cNvPr id="10" name="Picture 9">
            <a:extLst>
              <a:ext uri="{FF2B5EF4-FFF2-40B4-BE49-F238E27FC236}">
                <a16:creationId xmlns:a16="http://schemas.microsoft.com/office/drawing/2014/main" id="{555F4E12-83F5-406D-B255-08E9D770AC08}"/>
              </a:ext>
            </a:extLst>
          </p:cNvPr>
          <p:cNvPicPr>
            <a:picLocks noChangeAspect="1"/>
          </p:cNvPicPr>
          <p:nvPr/>
        </p:nvPicPr>
        <p:blipFill>
          <a:blip r:embed="rId3"/>
          <a:stretch>
            <a:fillRect/>
          </a:stretch>
        </p:blipFill>
        <p:spPr>
          <a:xfrm>
            <a:off x="611560" y="2444825"/>
            <a:ext cx="2447925" cy="3619500"/>
          </a:xfrm>
          <a:prstGeom prst="rect">
            <a:avLst/>
          </a:prstGeom>
          <a:ln>
            <a:solidFill>
              <a:srgbClr val="C00000"/>
            </a:solidFill>
          </a:ln>
        </p:spPr>
      </p:pic>
      <p:sp>
        <p:nvSpPr>
          <p:cNvPr id="9" name="Rectangle 8">
            <a:extLst>
              <a:ext uri="{FF2B5EF4-FFF2-40B4-BE49-F238E27FC236}">
                <a16:creationId xmlns:a16="http://schemas.microsoft.com/office/drawing/2014/main" id="{DB53535A-F979-4CBF-85FB-9E2768819CD1}"/>
              </a:ext>
            </a:extLst>
          </p:cNvPr>
          <p:cNvSpPr/>
          <p:nvPr/>
        </p:nvSpPr>
        <p:spPr>
          <a:xfrm>
            <a:off x="1363470" y="4954077"/>
            <a:ext cx="1224136"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79372BC5-04FB-42BB-8BFF-E89E0FE1BB52}"/>
              </a:ext>
            </a:extLst>
          </p:cNvPr>
          <p:cNvSpPr/>
          <p:nvPr/>
        </p:nvSpPr>
        <p:spPr>
          <a:xfrm>
            <a:off x="3111404" y="3945958"/>
            <a:ext cx="648072"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5F1767E-5543-4B17-B9EA-BFACB3701981}"/>
              </a:ext>
            </a:extLst>
          </p:cNvPr>
          <p:cNvPicPr>
            <a:picLocks noChangeAspect="1"/>
          </p:cNvPicPr>
          <p:nvPr/>
        </p:nvPicPr>
        <p:blipFill>
          <a:blip r:embed="rId4"/>
          <a:stretch>
            <a:fillRect/>
          </a:stretch>
        </p:blipFill>
        <p:spPr>
          <a:xfrm>
            <a:off x="3811395" y="2541670"/>
            <a:ext cx="4896627" cy="2808576"/>
          </a:xfrm>
          <a:prstGeom prst="rect">
            <a:avLst/>
          </a:prstGeom>
          <a:ln>
            <a:solidFill>
              <a:srgbClr val="C00000"/>
            </a:solidFill>
          </a:ln>
        </p:spPr>
      </p:pic>
    </p:spTree>
    <p:extLst>
      <p:ext uri="{BB962C8B-B14F-4D97-AF65-F5344CB8AC3E}">
        <p14:creationId xmlns:p14="http://schemas.microsoft.com/office/powerpoint/2010/main" val="3826552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2.2 Create a Django Project</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1872208"/>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Create a Django Project</a:t>
            </a:r>
          </a:p>
          <a:p>
            <a:pPr marL="465138" indent="-465138" algn="l">
              <a:buClr>
                <a:srgbClr val="0070C0"/>
              </a:buClr>
              <a:buFont typeface="Wingdings" pitchFamily="2" charset="2"/>
              <a:buChar char="u"/>
            </a:pPr>
            <a:r>
              <a:rPr lang="en-US" sz="1800" dirty="0">
                <a:solidFill>
                  <a:schemeClr val="tx1"/>
                </a:solidFill>
              </a:rPr>
              <a:t>We do not see the database yet because we have not run the program yet.</a:t>
            </a:r>
          </a:p>
          <a:p>
            <a:pPr marL="465138" indent="-465138" algn="l">
              <a:buClr>
                <a:srgbClr val="0070C0"/>
              </a:buClr>
              <a:buFont typeface="Wingdings" pitchFamily="2" charset="2"/>
              <a:buChar char="u"/>
            </a:pPr>
            <a:r>
              <a:rPr lang="en-US" sz="1800" dirty="0">
                <a:solidFill>
                  <a:schemeClr val="tx1"/>
                </a:solidFill>
              </a:rPr>
              <a:t>Now, we want to the app and see the database.</a:t>
            </a:r>
          </a:p>
          <a:p>
            <a:pPr marL="465138" indent="-465138" algn="l">
              <a:buClr>
                <a:srgbClr val="0070C0"/>
              </a:buClr>
              <a:buFont typeface="Wingdings" pitchFamily="2" charset="2"/>
              <a:buChar char="u"/>
            </a:pPr>
            <a:r>
              <a:rPr lang="en-US" sz="1800" dirty="0">
                <a:solidFill>
                  <a:schemeClr val="tx1"/>
                </a:solidFill>
              </a:rPr>
              <a:t>(</a:t>
            </a:r>
            <a:r>
              <a:rPr lang="en-US" sz="1800" dirty="0" err="1">
                <a:solidFill>
                  <a:schemeClr val="tx1"/>
                </a:solidFill>
              </a:rPr>
              <a:t>tf</a:t>
            </a:r>
            <a:r>
              <a:rPr lang="en-US" sz="1800" dirty="0">
                <a:solidFill>
                  <a:schemeClr val="tx1"/>
                </a:solidFill>
              </a:rPr>
              <a:t>) &gt; cd </a:t>
            </a:r>
            <a:r>
              <a:rPr lang="en-US" sz="1800" dirty="0" err="1">
                <a:solidFill>
                  <a:schemeClr val="tx1"/>
                </a:solidFill>
              </a:rPr>
              <a:t>flightschedule</a:t>
            </a:r>
            <a:endParaRPr lang="en-US" sz="1800" dirty="0">
              <a:solidFill>
                <a:schemeClr val="tx1"/>
              </a:solidFill>
            </a:endParaRPr>
          </a:p>
          <a:p>
            <a:pPr marL="465138" indent="-465138" algn="l">
              <a:buClr>
                <a:srgbClr val="0070C0"/>
              </a:buClr>
              <a:buFont typeface="Wingdings" pitchFamily="2" charset="2"/>
              <a:buChar char="u"/>
            </a:pPr>
            <a:r>
              <a:rPr lang="en-US" sz="1800" dirty="0">
                <a:solidFill>
                  <a:schemeClr val="tx1"/>
                </a:solidFill>
              </a:rPr>
              <a:t>You can see the manage.py</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https://www.youtube.com/watch?v=0t_o6bTIKRk&amp;list=PLTgRMOcmRb3Oxj1oKJYsW2-JjRjtlFvoQ&amp;index=2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2020/8/21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21</a:t>
            </a:fld>
            <a:endParaRPr lang="zh-TW" altLang="en-US" dirty="0"/>
          </a:p>
        </p:txBody>
      </p:sp>
      <p:pic>
        <p:nvPicPr>
          <p:cNvPr id="8" name="Picture 7">
            <a:extLst>
              <a:ext uri="{FF2B5EF4-FFF2-40B4-BE49-F238E27FC236}">
                <a16:creationId xmlns:a16="http://schemas.microsoft.com/office/drawing/2014/main" id="{FCF90DBA-F132-4F6B-8C1A-2D50F1AFEA41}"/>
              </a:ext>
            </a:extLst>
          </p:cNvPr>
          <p:cNvPicPr>
            <a:picLocks noChangeAspect="1"/>
          </p:cNvPicPr>
          <p:nvPr/>
        </p:nvPicPr>
        <p:blipFill>
          <a:blip r:embed="rId3"/>
          <a:stretch>
            <a:fillRect/>
          </a:stretch>
        </p:blipFill>
        <p:spPr>
          <a:xfrm>
            <a:off x="1124753" y="3362048"/>
            <a:ext cx="6877050" cy="790575"/>
          </a:xfrm>
          <a:prstGeom prst="rect">
            <a:avLst/>
          </a:prstGeom>
          <a:ln>
            <a:solidFill>
              <a:srgbClr val="C00000"/>
            </a:solidFill>
          </a:ln>
        </p:spPr>
      </p:pic>
    </p:spTree>
    <p:extLst>
      <p:ext uri="{BB962C8B-B14F-4D97-AF65-F5344CB8AC3E}">
        <p14:creationId xmlns:p14="http://schemas.microsoft.com/office/powerpoint/2010/main" val="950412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2.3 Run Django Project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extLst>
      <p:ext uri="{BB962C8B-B14F-4D97-AF65-F5344CB8AC3E}">
        <p14:creationId xmlns:p14="http://schemas.microsoft.com/office/powerpoint/2010/main" val="3278859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Run Django Project</a:t>
            </a:r>
            <a:endParaRPr lang="zh-TW" altLang="en-US" b="1" dirty="0">
              <a:solidFill>
                <a:srgbClr val="FFFF00"/>
              </a:solidFill>
            </a:endParaRPr>
          </a:p>
        </p:txBody>
      </p:sp>
      <p:sp>
        <p:nvSpPr>
          <p:cNvPr id="3" name="副標題 2"/>
          <p:cNvSpPr>
            <a:spLocks noGrp="1"/>
          </p:cNvSpPr>
          <p:nvPr>
            <p:ph type="subTitle" idx="1"/>
          </p:nvPr>
        </p:nvSpPr>
        <p:spPr>
          <a:xfrm>
            <a:off x="467544" y="1268759"/>
            <a:ext cx="8219256" cy="1318489"/>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Run Django Project</a:t>
            </a:r>
          </a:p>
          <a:p>
            <a:pPr marL="465138" indent="-465138" algn="l">
              <a:buClr>
                <a:srgbClr val="0070C0"/>
              </a:buClr>
              <a:buFont typeface="Wingdings" pitchFamily="2" charset="2"/>
              <a:buChar char="u"/>
            </a:pPr>
            <a:r>
              <a:rPr lang="en-US" sz="1800" dirty="0">
                <a:solidFill>
                  <a:schemeClr val="tx1"/>
                </a:solidFill>
              </a:rPr>
              <a:t>(</a:t>
            </a:r>
            <a:r>
              <a:rPr lang="en-US" sz="1800" dirty="0" err="1">
                <a:solidFill>
                  <a:schemeClr val="tx1"/>
                </a:solidFill>
              </a:rPr>
              <a:t>tf</a:t>
            </a:r>
            <a:r>
              <a:rPr lang="en-US" sz="1800" dirty="0">
                <a:solidFill>
                  <a:schemeClr val="tx1"/>
                </a:solidFill>
              </a:rPr>
              <a:t>) ..\backend\</a:t>
            </a:r>
            <a:r>
              <a:rPr lang="en-US" sz="1800" dirty="0" err="1">
                <a:solidFill>
                  <a:schemeClr val="tx1"/>
                </a:solidFill>
              </a:rPr>
              <a:t>flighscheduler</a:t>
            </a:r>
            <a:r>
              <a:rPr lang="en-US" sz="1800" dirty="0">
                <a:solidFill>
                  <a:schemeClr val="tx1"/>
                </a:solidFill>
              </a:rPr>
              <a:t> &gt; python .\manage.py </a:t>
            </a:r>
            <a:r>
              <a:rPr lang="en-US" sz="1800" dirty="0" err="1">
                <a:solidFill>
                  <a:schemeClr val="tx1"/>
                </a:solidFill>
              </a:rPr>
              <a:t>runserver</a:t>
            </a:r>
            <a:r>
              <a:rPr lang="en-US" sz="1800" dirty="0">
                <a:solidFill>
                  <a:schemeClr val="tx1"/>
                </a:solidFill>
              </a:rPr>
              <a:t> localhost:7000</a:t>
            </a:r>
          </a:p>
          <a:p>
            <a:pPr marL="465138" indent="-465138" algn="l">
              <a:buClr>
                <a:srgbClr val="0070C0"/>
              </a:buClr>
              <a:buFont typeface="Wingdings" pitchFamily="2" charset="2"/>
              <a:buChar char="u"/>
            </a:pPr>
            <a:r>
              <a:rPr lang="en-US" sz="1800" dirty="0">
                <a:solidFill>
                  <a:schemeClr val="tx1"/>
                </a:solidFill>
              </a:rPr>
              <a:t>Open chrome</a:t>
            </a:r>
          </a:p>
          <a:p>
            <a:pPr marL="465138" indent="-465138" algn="l">
              <a:buClr>
                <a:srgbClr val="0070C0"/>
              </a:buClr>
              <a:buFont typeface="Wingdings" pitchFamily="2" charset="2"/>
              <a:buChar char="u"/>
            </a:pPr>
            <a:r>
              <a:rPr lang="en-US" sz="1800" dirty="0">
                <a:solidFill>
                  <a:schemeClr val="tx1"/>
                </a:solidFill>
              </a:rPr>
              <a:t>&gt; localhost:7000</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https://www.youtube.com/watch?v=0t_o6bTIKRk&amp;list=PLTgRMOcmRb3Oxj1oKJYsW2-JjRjtlFvoQ&amp;index=2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2020/8/21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23</a:t>
            </a:fld>
            <a:endParaRPr lang="zh-TW" altLang="en-US" dirty="0"/>
          </a:p>
        </p:txBody>
      </p:sp>
      <p:pic>
        <p:nvPicPr>
          <p:cNvPr id="7" name="Picture 6">
            <a:extLst>
              <a:ext uri="{FF2B5EF4-FFF2-40B4-BE49-F238E27FC236}">
                <a16:creationId xmlns:a16="http://schemas.microsoft.com/office/drawing/2014/main" id="{85098318-DE16-4D7F-91E2-4517336B95CC}"/>
              </a:ext>
            </a:extLst>
          </p:cNvPr>
          <p:cNvPicPr>
            <a:picLocks noChangeAspect="1"/>
          </p:cNvPicPr>
          <p:nvPr/>
        </p:nvPicPr>
        <p:blipFill>
          <a:blip r:embed="rId3"/>
          <a:stretch>
            <a:fillRect/>
          </a:stretch>
        </p:blipFill>
        <p:spPr>
          <a:xfrm>
            <a:off x="5303093" y="2736348"/>
            <a:ext cx="3383707" cy="3725614"/>
          </a:xfrm>
          <a:prstGeom prst="rect">
            <a:avLst/>
          </a:prstGeom>
          <a:ln>
            <a:solidFill>
              <a:srgbClr val="C00000"/>
            </a:solidFill>
          </a:ln>
        </p:spPr>
      </p:pic>
      <p:pic>
        <p:nvPicPr>
          <p:cNvPr id="9" name="Picture 8">
            <a:extLst>
              <a:ext uri="{FF2B5EF4-FFF2-40B4-BE49-F238E27FC236}">
                <a16:creationId xmlns:a16="http://schemas.microsoft.com/office/drawing/2014/main" id="{C00FF614-5ECE-4601-A5F2-76D4CA6DECF8}"/>
              </a:ext>
            </a:extLst>
          </p:cNvPr>
          <p:cNvPicPr>
            <a:picLocks noChangeAspect="1"/>
          </p:cNvPicPr>
          <p:nvPr/>
        </p:nvPicPr>
        <p:blipFill>
          <a:blip r:embed="rId4"/>
          <a:stretch>
            <a:fillRect/>
          </a:stretch>
        </p:blipFill>
        <p:spPr>
          <a:xfrm>
            <a:off x="438784" y="2736348"/>
            <a:ext cx="4709279" cy="1468581"/>
          </a:xfrm>
          <a:prstGeom prst="rect">
            <a:avLst/>
          </a:prstGeom>
          <a:ln>
            <a:solidFill>
              <a:srgbClr val="C00000"/>
            </a:solidFill>
          </a:ln>
        </p:spPr>
      </p:pic>
    </p:spTree>
    <p:extLst>
      <p:ext uri="{BB962C8B-B14F-4D97-AF65-F5344CB8AC3E}">
        <p14:creationId xmlns:p14="http://schemas.microsoft.com/office/powerpoint/2010/main" val="142543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Run Django Project</a:t>
            </a:r>
            <a:endParaRPr lang="zh-TW" altLang="en-US" b="1" dirty="0">
              <a:solidFill>
                <a:srgbClr val="FFFF00"/>
              </a:solidFill>
            </a:endParaRPr>
          </a:p>
        </p:txBody>
      </p:sp>
      <p:sp>
        <p:nvSpPr>
          <p:cNvPr id="3" name="副標題 2"/>
          <p:cNvSpPr>
            <a:spLocks noGrp="1"/>
          </p:cNvSpPr>
          <p:nvPr>
            <p:ph type="subTitle" idx="1"/>
          </p:nvPr>
        </p:nvSpPr>
        <p:spPr>
          <a:xfrm>
            <a:off x="467544" y="1268759"/>
            <a:ext cx="8219256" cy="792089"/>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Run Django Project</a:t>
            </a:r>
          </a:p>
          <a:p>
            <a:pPr marL="465138" indent="-465138" algn="l">
              <a:buClr>
                <a:srgbClr val="0070C0"/>
              </a:buClr>
              <a:buFont typeface="Wingdings" pitchFamily="2" charset="2"/>
              <a:buChar char="u"/>
            </a:pPr>
            <a:r>
              <a:rPr lang="en-US" sz="1800" dirty="0">
                <a:solidFill>
                  <a:schemeClr val="tx1"/>
                </a:solidFill>
              </a:rPr>
              <a:t>After run, we will see the database name “db.sqlite3” I the </a:t>
            </a:r>
            <a:r>
              <a:rPr lang="en-US" sz="1800" dirty="0" err="1">
                <a:solidFill>
                  <a:schemeClr val="tx1"/>
                </a:solidFill>
              </a:rPr>
              <a:t>fightscheduler</a:t>
            </a:r>
            <a:r>
              <a:rPr lang="en-US" sz="1800" dirty="0">
                <a:solidFill>
                  <a:schemeClr val="tx1"/>
                </a:solidFill>
              </a:rPr>
              <a:t> folder.</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https://www.youtube.com/watch?v=0t_o6bTIKRk&amp;list=PLTgRMOcmRb3Oxj1oKJYsW2-JjRjtlFvoQ&amp;index=2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2020/8/21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24</a:t>
            </a:fld>
            <a:endParaRPr lang="zh-TW" altLang="en-US" dirty="0"/>
          </a:p>
        </p:txBody>
      </p:sp>
      <p:pic>
        <p:nvPicPr>
          <p:cNvPr id="8" name="Picture 7">
            <a:extLst>
              <a:ext uri="{FF2B5EF4-FFF2-40B4-BE49-F238E27FC236}">
                <a16:creationId xmlns:a16="http://schemas.microsoft.com/office/drawing/2014/main" id="{5D1B5D96-04E3-4700-B997-0653BFD0315A}"/>
              </a:ext>
            </a:extLst>
          </p:cNvPr>
          <p:cNvPicPr>
            <a:picLocks noChangeAspect="1"/>
          </p:cNvPicPr>
          <p:nvPr/>
        </p:nvPicPr>
        <p:blipFill>
          <a:blip r:embed="rId3"/>
          <a:stretch>
            <a:fillRect/>
          </a:stretch>
        </p:blipFill>
        <p:spPr>
          <a:xfrm>
            <a:off x="2843808" y="2244301"/>
            <a:ext cx="2257425" cy="4048125"/>
          </a:xfrm>
          <a:prstGeom prst="rect">
            <a:avLst/>
          </a:prstGeom>
          <a:ln>
            <a:solidFill>
              <a:srgbClr val="C00000"/>
            </a:solidFill>
          </a:ln>
        </p:spPr>
      </p:pic>
    </p:spTree>
    <p:extLst>
      <p:ext uri="{BB962C8B-B14F-4D97-AF65-F5344CB8AC3E}">
        <p14:creationId xmlns:p14="http://schemas.microsoft.com/office/powerpoint/2010/main" val="1344364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2.4 Aanaconda3 Environment </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extLst>
      <p:ext uri="{BB962C8B-B14F-4D97-AF65-F5344CB8AC3E}">
        <p14:creationId xmlns:p14="http://schemas.microsoft.com/office/powerpoint/2010/main" val="516788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2.4 Aanaconda3 Environment </a:t>
            </a:r>
            <a:endParaRPr lang="zh-TW" altLang="en-US" b="1" dirty="0">
              <a:solidFill>
                <a:srgbClr val="FFFF00"/>
              </a:solidFill>
            </a:endParaRPr>
          </a:p>
        </p:txBody>
      </p:sp>
      <p:sp>
        <p:nvSpPr>
          <p:cNvPr id="3" name="副標題 2"/>
          <p:cNvSpPr>
            <a:spLocks noGrp="1"/>
          </p:cNvSpPr>
          <p:nvPr>
            <p:ph type="subTitle" idx="1"/>
          </p:nvPr>
        </p:nvSpPr>
        <p:spPr>
          <a:xfrm>
            <a:off x="467544" y="1268759"/>
            <a:ext cx="8219256" cy="1584177"/>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Anaconda3 Environment</a:t>
            </a:r>
          </a:p>
          <a:p>
            <a:pPr marL="465138" indent="-465138" algn="l">
              <a:buClr>
                <a:srgbClr val="0070C0"/>
              </a:buClr>
              <a:buFont typeface="Wingdings" pitchFamily="2" charset="2"/>
              <a:buChar char="u"/>
            </a:pPr>
            <a:r>
              <a:rPr lang="en-US" sz="1800" dirty="0">
                <a:solidFill>
                  <a:schemeClr val="tx1"/>
                </a:solidFill>
              </a:rPr>
              <a:t>Under C:\Users\&lt;your-name&gt;\anaconda3\envs\&lt;your-environment&gt;</a:t>
            </a:r>
          </a:p>
          <a:p>
            <a:pPr marL="465138" indent="-465138" algn="l">
              <a:buClr>
                <a:srgbClr val="0070C0"/>
              </a:buClr>
              <a:buFont typeface="Wingdings" pitchFamily="2" charset="2"/>
              <a:buChar char="u"/>
            </a:pPr>
            <a:r>
              <a:rPr lang="en-US" sz="1800" dirty="0">
                <a:solidFill>
                  <a:schemeClr val="tx1"/>
                </a:solidFill>
              </a:rPr>
              <a:t>for example, in my case, my user name is “14088” and environment is “</a:t>
            </a:r>
            <a:r>
              <a:rPr lang="en-US" sz="1800" dirty="0" err="1">
                <a:solidFill>
                  <a:schemeClr val="tx1"/>
                </a:solidFill>
              </a:rPr>
              <a:t>tf</a:t>
            </a:r>
            <a:r>
              <a:rPr lang="en-US" sz="1800" dirty="0">
                <a:solidFill>
                  <a:schemeClr val="tx1"/>
                </a:solidFill>
              </a:rPr>
              <a:t>”, </a:t>
            </a:r>
          </a:p>
          <a:p>
            <a:pPr marL="465138" indent="-465138" algn="l">
              <a:buClr>
                <a:srgbClr val="0070C0"/>
              </a:buClr>
              <a:buFont typeface="Wingdings" pitchFamily="2" charset="2"/>
              <a:buChar char="u"/>
            </a:pPr>
            <a:r>
              <a:rPr lang="en-US" sz="1800" dirty="0">
                <a:solidFill>
                  <a:schemeClr val="tx1"/>
                </a:solidFill>
              </a:rPr>
              <a:t>(</a:t>
            </a:r>
            <a:r>
              <a:rPr lang="en-US" sz="1800" dirty="0" err="1">
                <a:solidFill>
                  <a:schemeClr val="tx1"/>
                </a:solidFill>
              </a:rPr>
              <a:t>tf</a:t>
            </a:r>
            <a:r>
              <a:rPr lang="en-US" sz="1800" dirty="0">
                <a:solidFill>
                  <a:schemeClr val="tx1"/>
                </a:solidFill>
              </a:rPr>
              <a:t>) C:\Users\14088\anaconda3\envs\tf\Lib\site-packages\django\views\templates</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https://www.youtube.com/watch?v=0t_o6bTIKRk&amp;list=PLTgRMOcmRb3Oxj1oKJYsW2-JjRjtlFvoQ&amp;index=2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2020/8/21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26</a:t>
            </a:fld>
            <a:endParaRPr lang="zh-TW" altLang="en-US" dirty="0"/>
          </a:p>
        </p:txBody>
      </p:sp>
      <p:pic>
        <p:nvPicPr>
          <p:cNvPr id="8" name="Picture 7">
            <a:extLst>
              <a:ext uri="{FF2B5EF4-FFF2-40B4-BE49-F238E27FC236}">
                <a16:creationId xmlns:a16="http://schemas.microsoft.com/office/drawing/2014/main" id="{9A9224BB-6887-4A03-B86D-B3114E5BFD30}"/>
              </a:ext>
            </a:extLst>
          </p:cNvPr>
          <p:cNvPicPr>
            <a:picLocks noChangeAspect="1"/>
          </p:cNvPicPr>
          <p:nvPr/>
        </p:nvPicPr>
        <p:blipFill>
          <a:blip r:embed="rId3"/>
          <a:stretch>
            <a:fillRect/>
          </a:stretch>
        </p:blipFill>
        <p:spPr>
          <a:xfrm>
            <a:off x="755576" y="3002036"/>
            <a:ext cx="7314234" cy="1440192"/>
          </a:xfrm>
          <a:prstGeom prst="rect">
            <a:avLst/>
          </a:prstGeom>
          <a:ln>
            <a:solidFill>
              <a:srgbClr val="C00000"/>
            </a:solidFill>
          </a:ln>
        </p:spPr>
      </p:pic>
    </p:spTree>
    <p:extLst>
      <p:ext uri="{BB962C8B-B14F-4D97-AF65-F5344CB8AC3E}">
        <p14:creationId xmlns:p14="http://schemas.microsoft.com/office/powerpoint/2010/main" val="1115476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2.4 Aanaconda3 Environment </a:t>
            </a:r>
            <a:endParaRPr lang="zh-TW" altLang="en-US" b="1" dirty="0">
              <a:solidFill>
                <a:srgbClr val="FFFF00"/>
              </a:solidFill>
            </a:endParaRPr>
          </a:p>
        </p:txBody>
      </p:sp>
      <p:sp>
        <p:nvSpPr>
          <p:cNvPr id="3" name="副標題 2"/>
          <p:cNvSpPr>
            <a:spLocks noGrp="1"/>
          </p:cNvSpPr>
          <p:nvPr>
            <p:ph type="subTitle" idx="1"/>
          </p:nvPr>
        </p:nvSpPr>
        <p:spPr>
          <a:xfrm>
            <a:off x="467544" y="1268758"/>
            <a:ext cx="8219256" cy="1944218"/>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Anaconda3 Environment</a:t>
            </a:r>
          </a:p>
          <a:p>
            <a:pPr marL="465138" indent="-465138" algn="l">
              <a:buClr>
                <a:srgbClr val="0070C0"/>
              </a:buClr>
              <a:buFont typeface="Wingdings" pitchFamily="2" charset="2"/>
              <a:buChar char="u"/>
            </a:pPr>
            <a:r>
              <a:rPr lang="en-US" sz="1800" dirty="0">
                <a:solidFill>
                  <a:schemeClr val="tx1"/>
                </a:solidFill>
              </a:rPr>
              <a:t>The file </a:t>
            </a:r>
            <a:r>
              <a:rPr lang="en-US" sz="1800" dirty="0" err="1">
                <a:solidFill>
                  <a:schemeClr val="tx1"/>
                </a:solidFill>
              </a:rPr>
              <a:t>envs</a:t>
            </a:r>
            <a:r>
              <a:rPr lang="en-US" sz="1800" dirty="0">
                <a:solidFill>
                  <a:schemeClr val="tx1"/>
                </a:solidFill>
              </a:rPr>
              <a:t>\</a:t>
            </a:r>
            <a:r>
              <a:rPr lang="en-US" sz="1800" dirty="0" err="1">
                <a:solidFill>
                  <a:schemeClr val="tx1"/>
                </a:solidFill>
              </a:rPr>
              <a:t>tf</a:t>
            </a:r>
            <a:r>
              <a:rPr lang="en-US" sz="1800" dirty="0">
                <a:solidFill>
                  <a:schemeClr val="tx1"/>
                </a:solidFill>
              </a:rPr>
              <a:t>\Lib\site-packages\</a:t>
            </a:r>
            <a:r>
              <a:rPr lang="en-US" sz="1800" dirty="0" err="1">
                <a:solidFill>
                  <a:schemeClr val="tx1"/>
                </a:solidFill>
              </a:rPr>
              <a:t>django</a:t>
            </a:r>
            <a:r>
              <a:rPr lang="en-US" sz="1800" dirty="0">
                <a:solidFill>
                  <a:schemeClr val="tx1"/>
                </a:solidFill>
              </a:rPr>
              <a:t>\views\templates\default_urlconf.html is the file for </a:t>
            </a:r>
            <a:r>
              <a:rPr lang="en-US" sz="1800" dirty="0" err="1">
                <a:solidFill>
                  <a:schemeClr val="tx1"/>
                </a:solidFill>
              </a:rPr>
              <a:t>url</a:t>
            </a:r>
            <a:r>
              <a:rPr lang="en-US" sz="1800" dirty="0">
                <a:solidFill>
                  <a:schemeClr val="tx1"/>
                </a:solidFill>
              </a:rPr>
              <a:t> configuration.</a:t>
            </a:r>
          </a:p>
          <a:p>
            <a:pPr marL="465138" indent="-465138" algn="l">
              <a:buClr>
                <a:srgbClr val="0070C0"/>
              </a:buClr>
              <a:buFont typeface="Wingdings" pitchFamily="2" charset="2"/>
              <a:buChar char="u"/>
            </a:pPr>
            <a:r>
              <a:rPr lang="en-US" sz="1800" dirty="0">
                <a:solidFill>
                  <a:schemeClr val="tx1"/>
                </a:solidFill>
              </a:rPr>
              <a:t>This is the file that generates the view you see in the web browser.</a:t>
            </a:r>
          </a:p>
          <a:p>
            <a:pPr marL="465138" indent="-465138" algn="l">
              <a:buClr>
                <a:srgbClr val="0070C0"/>
              </a:buClr>
              <a:buFont typeface="Wingdings" pitchFamily="2" charset="2"/>
              <a:buChar char="u"/>
            </a:pPr>
            <a:r>
              <a:rPr lang="en-US" sz="1800" dirty="0">
                <a:solidFill>
                  <a:schemeClr val="tx1"/>
                </a:solidFill>
              </a:rPr>
              <a:t>This is a default template you see out there.</a:t>
            </a:r>
          </a:p>
          <a:p>
            <a:pPr marL="465138" indent="-465138" algn="l">
              <a:buClr>
                <a:srgbClr val="0070C0"/>
              </a:buClr>
              <a:buFont typeface="Wingdings" pitchFamily="2" charset="2"/>
              <a:buChar char="u"/>
            </a:pPr>
            <a:r>
              <a:rPr lang="en-US" sz="1800" dirty="0">
                <a:solidFill>
                  <a:schemeClr val="tx1"/>
                </a:solidFill>
              </a:rPr>
              <a:t>So this the content what Django load now.</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https://www.youtube.com/watch?v=0t_o6bTIKRk&amp;list=PLTgRMOcmRb3Oxj1oKJYsW2-JjRjtlFvoQ&amp;index=2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2020/8/21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27</a:t>
            </a:fld>
            <a:endParaRPr lang="zh-TW" altLang="en-US" dirty="0"/>
          </a:p>
        </p:txBody>
      </p:sp>
      <p:pic>
        <p:nvPicPr>
          <p:cNvPr id="10" name="Picture 9">
            <a:extLst>
              <a:ext uri="{FF2B5EF4-FFF2-40B4-BE49-F238E27FC236}">
                <a16:creationId xmlns:a16="http://schemas.microsoft.com/office/drawing/2014/main" id="{9B9328DB-A97E-4AFD-B1FE-BBC1605D6F5C}"/>
              </a:ext>
            </a:extLst>
          </p:cNvPr>
          <p:cNvPicPr>
            <a:picLocks noChangeAspect="1"/>
          </p:cNvPicPr>
          <p:nvPr/>
        </p:nvPicPr>
        <p:blipFill>
          <a:blip r:embed="rId3"/>
          <a:stretch>
            <a:fillRect/>
          </a:stretch>
        </p:blipFill>
        <p:spPr>
          <a:xfrm>
            <a:off x="2123728" y="3292361"/>
            <a:ext cx="5332686" cy="3246550"/>
          </a:xfrm>
          <a:prstGeom prst="rect">
            <a:avLst/>
          </a:prstGeom>
          <a:ln>
            <a:solidFill>
              <a:srgbClr val="C00000"/>
            </a:solidFill>
          </a:ln>
        </p:spPr>
      </p:pic>
    </p:spTree>
    <p:extLst>
      <p:ext uri="{BB962C8B-B14F-4D97-AF65-F5344CB8AC3E}">
        <p14:creationId xmlns:p14="http://schemas.microsoft.com/office/powerpoint/2010/main" val="3217451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2.5 Alternate Port Number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extLst>
      <p:ext uri="{BB962C8B-B14F-4D97-AF65-F5344CB8AC3E}">
        <p14:creationId xmlns:p14="http://schemas.microsoft.com/office/powerpoint/2010/main" val="1926578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2.5 Alternate Port Number</a:t>
            </a:r>
            <a:endParaRPr lang="zh-TW" altLang="en-US" b="1" dirty="0">
              <a:solidFill>
                <a:srgbClr val="FFFF00"/>
              </a:solidFill>
            </a:endParaRPr>
          </a:p>
        </p:txBody>
      </p:sp>
      <p:sp>
        <p:nvSpPr>
          <p:cNvPr id="3" name="副標題 2"/>
          <p:cNvSpPr>
            <a:spLocks noGrp="1"/>
          </p:cNvSpPr>
          <p:nvPr>
            <p:ph type="subTitle" idx="1"/>
          </p:nvPr>
        </p:nvSpPr>
        <p:spPr>
          <a:xfrm>
            <a:off x="467544" y="1268759"/>
            <a:ext cx="8219256" cy="1368153"/>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Alternate Port Number</a:t>
            </a:r>
          </a:p>
          <a:p>
            <a:pPr marL="465138" indent="-465138" algn="l">
              <a:buClr>
                <a:srgbClr val="0070C0"/>
              </a:buClr>
              <a:buFont typeface="Wingdings" pitchFamily="2" charset="2"/>
              <a:buChar char="u"/>
            </a:pPr>
            <a:r>
              <a:rPr lang="en-US" sz="1800" dirty="0">
                <a:solidFill>
                  <a:schemeClr val="tx1"/>
                </a:solidFill>
              </a:rPr>
              <a:t>Next, we can use other port number, such as, port 9000</a:t>
            </a:r>
          </a:p>
          <a:p>
            <a:pPr marL="465138" indent="-465138" algn="l">
              <a:buClr>
                <a:srgbClr val="0070C0"/>
              </a:buClr>
              <a:buFont typeface="Wingdings" pitchFamily="2" charset="2"/>
              <a:buChar char="u"/>
            </a:pPr>
            <a:r>
              <a:rPr lang="en-US" sz="1800" dirty="0">
                <a:solidFill>
                  <a:schemeClr val="tx1"/>
                </a:solidFill>
              </a:rPr>
              <a:t>&gt; python .\manage.py </a:t>
            </a:r>
            <a:r>
              <a:rPr lang="en-US" sz="1800" dirty="0" err="1">
                <a:solidFill>
                  <a:schemeClr val="tx1"/>
                </a:solidFill>
              </a:rPr>
              <a:t>runserver</a:t>
            </a:r>
            <a:r>
              <a:rPr lang="en-US" sz="1800" dirty="0">
                <a:solidFill>
                  <a:schemeClr val="tx1"/>
                </a:solidFill>
              </a:rPr>
              <a:t> 9000</a:t>
            </a:r>
          </a:p>
          <a:p>
            <a:pPr marL="465138" indent="-465138" algn="l">
              <a:buClr>
                <a:srgbClr val="0070C0"/>
              </a:buClr>
              <a:buFont typeface="Wingdings" pitchFamily="2" charset="2"/>
              <a:buChar char="u"/>
            </a:pPr>
            <a:r>
              <a:rPr lang="en-US" sz="1800" dirty="0">
                <a:solidFill>
                  <a:schemeClr val="tx1"/>
                </a:solidFill>
              </a:rPr>
              <a:t>This 9000 is on command line is temporary.</a:t>
            </a:r>
          </a:p>
          <a:p>
            <a:pPr marL="465138" indent="-465138" algn="l">
              <a:buClr>
                <a:srgbClr val="0070C0"/>
              </a:buClr>
              <a:buFont typeface="Wingdings" pitchFamily="2" charset="2"/>
              <a:buChar char="u"/>
            </a:pPr>
            <a:endParaRPr lang="en-US" sz="1800"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https://www.youtube.com/watch?v=0t_o6bTIKRk&amp;list=PLTgRMOcmRb3Oxj1oKJYsW2-JjRjtlFvoQ&amp;index=2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2020/8/21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29</a:t>
            </a:fld>
            <a:endParaRPr lang="zh-TW" altLang="en-US" dirty="0"/>
          </a:p>
        </p:txBody>
      </p:sp>
      <p:pic>
        <p:nvPicPr>
          <p:cNvPr id="7" name="Picture 6">
            <a:extLst>
              <a:ext uri="{FF2B5EF4-FFF2-40B4-BE49-F238E27FC236}">
                <a16:creationId xmlns:a16="http://schemas.microsoft.com/office/drawing/2014/main" id="{134C3280-2806-43CC-81C6-CDD352B72FE1}"/>
              </a:ext>
            </a:extLst>
          </p:cNvPr>
          <p:cNvPicPr>
            <a:picLocks noChangeAspect="1"/>
          </p:cNvPicPr>
          <p:nvPr/>
        </p:nvPicPr>
        <p:blipFill>
          <a:blip r:embed="rId3"/>
          <a:stretch>
            <a:fillRect/>
          </a:stretch>
        </p:blipFill>
        <p:spPr>
          <a:xfrm>
            <a:off x="1331640" y="2748804"/>
            <a:ext cx="5364088" cy="1777060"/>
          </a:xfrm>
          <a:prstGeom prst="rect">
            <a:avLst/>
          </a:prstGeom>
          <a:ln>
            <a:solidFill>
              <a:srgbClr val="C00000"/>
            </a:solidFill>
          </a:ln>
        </p:spPr>
      </p:pic>
      <p:pic>
        <p:nvPicPr>
          <p:cNvPr id="9" name="Picture 8">
            <a:extLst>
              <a:ext uri="{FF2B5EF4-FFF2-40B4-BE49-F238E27FC236}">
                <a16:creationId xmlns:a16="http://schemas.microsoft.com/office/drawing/2014/main" id="{1B7FF1D0-E8CE-4102-B65A-841B95C18AD1}"/>
              </a:ext>
            </a:extLst>
          </p:cNvPr>
          <p:cNvPicPr>
            <a:picLocks noChangeAspect="1"/>
          </p:cNvPicPr>
          <p:nvPr/>
        </p:nvPicPr>
        <p:blipFill>
          <a:blip r:embed="rId4"/>
          <a:stretch>
            <a:fillRect/>
          </a:stretch>
        </p:blipFill>
        <p:spPr>
          <a:xfrm>
            <a:off x="2195736" y="4637756"/>
            <a:ext cx="3409950" cy="1771650"/>
          </a:xfrm>
          <a:prstGeom prst="rect">
            <a:avLst/>
          </a:prstGeom>
          <a:ln>
            <a:solidFill>
              <a:srgbClr val="C00000"/>
            </a:solidFill>
          </a:ln>
        </p:spPr>
      </p:pic>
    </p:spTree>
    <p:extLst>
      <p:ext uri="{BB962C8B-B14F-4D97-AF65-F5344CB8AC3E}">
        <p14:creationId xmlns:p14="http://schemas.microsoft.com/office/powerpoint/2010/main" val="1431920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2.1 Django Project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extLst>
      <p:ext uri="{BB962C8B-B14F-4D97-AF65-F5344CB8AC3E}">
        <p14:creationId xmlns:p14="http://schemas.microsoft.com/office/powerpoint/2010/main" val="2259247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2.5 Alternate Port Number</a:t>
            </a:r>
            <a:endParaRPr lang="zh-TW" altLang="en-US" b="1" dirty="0">
              <a:solidFill>
                <a:srgbClr val="FFFF00"/>
              </a:solidFill>
            </a:endParaRPr>
          </a:p>
        </p:txBody>
      </p:sp>
      <p:sp>
        <p:nvSpPr>
          <p:cNvPr id="3" name="副標題 2"/>
          <p:cNvSpPr>
            <a:spLocks noGrp="1"/>
          </p:cNvSpPr>
          <p:nvPr>
            <p:ph type="subTitle" idx="1"/>
          </p:nvPr>
        </p:nvSpPr>
        <p:spPr>
          <a:xfrm>
            <a:off x="467544" y="1268759"/>
            <a:ext cx="8568952" cy="1296145"/>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Alternate Port Number</a:t>
            </a:r>
          </a:p>
          <a:p>
            <a:pPr marL="465138" indent="-465138" algn="l">
              <a:buClr>
                <a:srgbClr val="0070C0"/>
              </a:buClr>
              <a:buFont typeface="Wingdings" pitchFamily="2" charset="2"/>
              <a:buChar char="u"/>
            </a:pPr>
            <a:r>
              <a:rPr lang="en-US" sz="1800" dirty="0">
                <a:solidFill>
                  <a:schemeClr val="tx1"/>
                </a:solidFill>
              </a:rPr>
              <a:t>If we want the permanent change the port number, we can go to </a:t>
            </a:r>
          </a:p>
          <a:p>
            <a:pPr marL="465138" indent="-465138" algn="l">
              <a:buClr>
                <a:srgbClr val="0070C0"/>
              </a:buClr>
              <a:buFont typeface="Wingdings" pitchFamily="2" charset="2"/>
              <a:buChar char="u"/>
            </a:pPr>
            <a:r>
              <a:rPr lang="en-US" sz="1800" dirty="0">
                <a:solidFill>
                  <a:schemeClr val="tx1"/>
                </a:solidFill>
              </a:rPr>
              <a:t>(</a:t>
            </a:r>
            <a:r>
              <a:rPr lang="en-US" sz="1800" dirty="0" err="1">
                <a:solidFill>
                  <a:schemeClr val="tx1"/>
                </a:solidFill>
              </a:rPr>
              <a:t>tf</a:t>
            </a:r>
            <a:r>
              <a:rPr lang="en-US" sz="1800" dirty="0">
                <a:solidFill>
                  <a:schemeClr val="tx1"/>
                </a:solidFill>
              </a:rPr>
              <a:t>) </a:t>
            </a:r>
            <a:r>
              <a:rPr lang="fr-FR" sz="1800" dirty="0">
                <a:solidFill>
                  <a:schemeClr val="tx1"/>
                </a:solidFill>
              </a:rPr>
              <a:t>C:\Users\14088\anaconda3\envs\tf\Lib\site-packages\django\core\management\commands\runserver.py</a:t>
            </a:r>
            <a:endParaRPr lang="en-US" sz="1800"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https://www.youtube.com/watch?v=0t_o6bTIKRk&amp;list=PLTgRMOcmRb3Oxj1oKJYsW2-JjRjtlFvoQ&amp;index=2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2020/8/21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30</a:t>
            </a:fld>
            <a:endParaRPr lang="zh-TW" altLang="en-US" dirty="0"/>
          </a:p>
        </p:txBody>
      </p:sp>
      <p:pic>
        <p:nvPicPr>
          <p:cNvPr id="8" name="Picture 7">
            <a:extLst>
              <a:ext uri="{FF2B5EF4-FFF2-40B4-BE49-F238E27FC236}">
                <a16:creationId xmlns:a16="http://schemas.microsoft.com/office/drawing/2014/main" id="{640D627F-61FC-4D7D-B3D2-1E1F3FBC38D9}"/>
              </a:ext>
            </a:extLst>
          </p:cNvPr>
          <p:cNvPicPr>
            <a:picLocks noChangeAspect="1"/>
          </p:cNvPicPr>
          <p:nvPr/>
        </p:nvPicPr>
        <p:blipFill>
          <a:blip r:embed="rId3"/>
          <a:stretch>
            <a:fillRect/>
          </a:stretch>
        </p:blipFill>
        <p:spPr>
          <a:xfrm>
            <a:off x="5673996" y="2608692"/>
            <a:ext cx="3346110" cy="3894915"/>
          </a:xfrm>
          <a:prstGeom prst="rect">
            <a:avLst/>
          </a:prstGeom>
          <a:ln>
            <a:solidFill>
              <a:srgbClr val="C00000"/>
            </a:solidFill>
          </a:ln>
        </p:spPr>
      </p:pic>
      <p:sp>
        <p:nvSpPr>
          <p:cNvPr id="10" name="副標題 2">
            <a:extLst>
              <a:ext uri="{FF2B5EF4-FFF2-40B4-BE49-F238E27FC236}">
                <a16:creationId xmlns:a16="http://schemas.microsoft.com/office/drawing/2014/main" id="{C473E6E5-01C0-4834-96CC-42163B31CC1B}"/>
              </a:ext>
            </a:extLst>
          </p:cNvPr>
          <p:cNvSpPr txBox="1">
            <a:spLocks/>
          </p:cNvSpPr>
          <p:nvPr/>
        </p:nvSpPr>
        <p:spPr>
          <a:xfrm>
            <a:off x="457200" y="2780927"/>
            <a:ext cx="5122912" cy="2592289"/>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65138" indent="-465138" algn="l">
              <a:buClr>
                <a:srgbClr val="0070C0"/>
              </a:buClr>
              <a:buFont typeface="Wingdings" pitchFamily="2" charset="2"/>
              <a:buChar char="u"/>
            </a:pPr>
            <a:r>
              <a:rPr lang="en-US" sz="1800" dirty="0">
                <a:solidFill>
                  <a:schemeClr val="tx1"/>
                </a:solidFill>
              </a:rPr>
              <a:t>Here, we can change the </a:t>
            </a:r>
            <a:r>
              <a:rPr lang="en-US" sz="1800" dirty="0" err="1">
                <a:solidFill>
                  <a:schemeClr val="tx1"/>
                </a:solidFill>
              </a:rPr>
              <a:t>default_port</a:t>
            </a:r>
            <a:r>
              <a:rPr lang="en-US" sz="1800" dirty="0">
                <a:solidFill>
                  <a:schemeClr val="tx1"/>
                </a:solidFill>
              </a:rPr>
              <a:t> =“8000’</a:t>
            </a:r>
          </a:p>
          <a:p>
            <a:pPr marL="465138" indent="-465138" algn="l">
              <a:buClr>
                <a:srgbClr val="0070C0"/>
              </a:buClr>
              <a:buFont typeface="Wingdings" pitchFamily="2" charset="2"/>
              <a:buChar char="u"/>
            </a:pPr>
            <a:r>
              <a:rPr lang="en-US" sz="1800" dirty="0">
                <a:solidFill>
                  <a:schemeClr val="tx1"/>
                </a:solidFill>
              </a:rPr>
              <a:t>To whatever you want, e.g., 9000.</a:t>
            </a:r>
          </a:p>
          <a:p>
            <a:pPr marL="465138" indent="-465138" algn="l">
              <a:buClr>
                <a:srgbClr val="0070C0"/>
              </a:buClr>
              <a:buFont typeface="Wingdings" pitchFamily="2" charset="2"/>
              <a:buChar char="u"/>
            </a:pPr>
            <a:r>
              <a:rPr lang="en-US" sz="1800" dirty="0">
                <a:solidFill>
                  <a:schemeClr val="tx1"/>
                </a:solidFill>
              </a:rPr>
              <a:t>This is not recommended. We should leave port number 8000 there.</a:t>
            </a:r>
          </a:p>
          <a:p>
            <a:pPr marL="465138" indent="-465138" algn="l">
              <a:buClr>
                <a:srgbClr val="0070C0"/>
              </a:buClr>
              <a:buFont typeface="Wingdings" pitchFamily="2" charset="2"/>
              <a:buChar char="u"/>
            </a:pPr>
            <a:r>
              <a:rPr lang="en-US" sz="1800" dirty="0">
                <a:solidFill>
                  <a:schemeClr val="tx1"/>
                </a:solidFill>
              </a:rPr>
              <a:t>We can use command line to temporary change to 9000 if we want to change the port number. </a:t>
            </a:r>
          </a:p>
          <a:p>
            <a:pPr marL="465138" indent="-465138" algn="l">
              <a:buClr>
                <a:srgbClr val="0070C0"/>
              </a:buClr>
              <a:buFont typeface="Wingdings" pitchFamily="2" charset="2"/>
              <a:buChar char="u"/>
            </a:pPr>
            <a:r>
              <a:rPr lang="en-US" sz="1800" dirty="0">
                <a:solidFill>
                  <a:schemeClr val="tx1"/>
                </a:solidFill>
              </a:rPr>
              <a:t>We also can use manage.py to change to port number.</a:t>
            </a:r>
          </a:p>
          <a:p>
            <a:pPr marL="465138" indent="-465138" algn="l">
              <a:buClr>
                <a:srgbClr val="0070C0"/>
              </a:buClr>
              <a:buFont typeface="Wingdings" pitchFamily="2" charset="2"/>
              <a:buChar char="u"/>
            </a:pPr>
            <a:endParaRPr lang="en-US" sz="1800" dirty="0">
              <a:solidFill>
                <a:schemeClr val="tx1"/>
              </a:solidFill>
            </a:endParaRPr>
          </a:p>
        </p:txBody>
      </p:sp>
    </p:spTree>
    <p:extLst>
      <p:ext uri="{BB962C8B-B14F-4D97-AF65-F5344CB8AC3E}">
        <p14:creationId xmlns:p14="http://schemas.microsoft.com/office/powerpoint/2010/main" val="67995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2.6 Change Port Number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31</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extLst>
      <p:ext uri="{BB962C8B-B14F-4D97-AF65-F5344CB8AC3E}">
        <p14:creationId xmlns:p14="http://schemas.microsoft.com/office/powerpoint/2010/main" val="2128340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2.6 Change Port Number</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901736"/>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Change Port Number</a:t>
            </a:r>
          </a:p>
          <a:p>
            <a:pPr marL="465138" indent="-465138" algn="l">
              <a:buClr>
                <a:srgbClr val="0070C0"/>
              </a:buClr>
              <a:buFont typeface="Wingdings" pitchFamily="2" charset="2"/>
              <a:buChar char="u"/>
            </a:pPr>
            <a:r>
              <a:rPr lang="en-US" sz="1800" dirty="0">
                <a:solidFill>
                  <a:schemeClr val="tx1"/>
                </a:solidFill>
              </a:rPr>
              <a:t>The permanent way to change port number is to change in the manage.py as below.</a:t>
            </a:r>
          </a:p>
          <a:p>
            <a:pPr marL="465138" indent="-465138" algn="l">
              <a:buClr>
                <a:srgbClr val="0070C0"/>
              </a:buClr>
              <a:buFont typeface="Wingdings" pitchFamily="2" charset="2"/>
              <a:buChar char="u"/>
            </a:pPr>
            <a:endParaRPr lang="en-US" sz="1800"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https://www.youtube.com/watch?v=0t_o6bTIKRk&amp;list=PLTgRMOcmRb3Oxj1oKJYsW2-JjRjtlFvoQ&amp;index=2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2020/8/21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32</a:t>
            </a:fld>
            <a:endParaRPr lang="zh-TW" altLang="en-US" dirty="0"/>
          </a:p>
        </p:txBody>
      </p:sp>
      <p:pic>
        <p:nvPicPr>
          <p:cNvPr id="8" name="Picture 7">
            <a:extLst>
              <a:ext uri="{FF2B5EF4-FFF2-40B4-BE49-F238E27FC236}">
                <a16:creationId xmlns:a16="http://schemas.microsoft.com/office/drawing/2014/main" id="{D90A5B82-2907-4772-A5AA-695DBBC231FF}"/>
              </a:ext>
            </a:extLst>
          </p:cNvPr>
          <p:cNvPicPr>
            <a:picLocks noChangeAspect="1"/>
          </p:cNvPicPr>
          <p:nvPr/>
        </p:nvPicPr>
        <p:blipFill>
          <a:blip r:embed="rId3"/>
          <a:stretch>
            <a:fillRect/>
          </a:stretch>
        </p:blipFill>
        <p:spPr>
          <a:xfrm>
            <a:off x="2195736" y="2290048"/>
            <a:ext cx="5172050" cy="4185854"/>
          </a:xfrm>
          <a:prstGeom prst="rect">
            <a:avLst/>
          </a:prstGeom>
          <a:ln>
            <a:solidFill>
              <a:srgbClr val="C00000"/>
            </a:solidFill>
          </a:ln>
        </p:spPr>
      </p:pic>
      <p:sp>
        <p:nvSpPr>
          <p:cNvPr id="10" name="Rectangle 9">
            <a:extLst>
              <a:ext uri="{FF2B5EF4-FFF2-40B4-BE49-F238E27FC236}">
                <a16:creationId xmlns:a16="http://schemas.microsoft.com/office/drawing/2014/main" id="{E8CC0B26-619C-4B55-B906-F9450A5AE3F9}"/>
              </a:ext>
            </a:extLst>
          </p:cNvPr>
          <p:cNvSpPr/>
          <p:nvPr/>
        </p:nvSpPr>
        <p:spPr>
          <a:xfrm>
            <a:off x="3059832" y="4196625"/>
            <a:ext cx="4320480"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72858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22CB316-8F2A-4704-AED1-7443F80B9899}"/>
              </a:ext>
            </a:extLst>
          </p:cNvPr>
          <p:cNvPicPr>
            <a:picLocks noChangeAspect="1"/>
          </p:cNvPicPr>
          <p:nvPr/>
        </p:nvPicPr>
        <p:blipFill>
          <a:blip r:embed="rId2"/>
          <a:stretch>
            <a:fillRect/>
          </a:stretch>
        </p:blipFill>
        <p:spPr>
          <a:xfrm>
            <a:off x="453052" y="2106785"/>
            <a:ext cx="6351196" cy="1579571"/>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2.6 Change Port Number</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741942"/>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Change Port Number</a:t>
            </a:r>
          </a:p>
          <a:p>
            <a:pPr marL="465138" indent="-465138" algn="l">
              <a:buClr>
                <a:srgbClr val="0070C0"/>
              </a:buClr>
              <a:buFont typeface="Wingdings" pitchFamily="2" charset="2"/>
              <a:buChar char="u"/>
            </a:pPr>
            <a:r>
              <a:rPr lang="en-US" sz="1800" dirty="0">
                <a:solidFill>
                  <a:schemeClr val="tx1"/>
                </a:solidFill>
              </a:rPr>
              <a:t>&gt; python .\manage.py </a:t>
            </a:r>
            <a:r>
              <a:rPr lang="en-US" sz="1800" dirty="0" err="1">
                <a:solidFill>
                  <a:schemeClr val="tx1"/>
                </a:solidFill>
              </a:rPr>
              <a:t>runserver</a:t>
            </a:r>
            <a:endParaRPr lang="en-US" sz="1800" dirty="0">
              <a:solidFill>
                <a:schemeClr val="tx1"/>
              </a:solidFill>
            </a:endParaRPr>
          </a:p>
          <a:p>
            <a:pPr marL="465138" indent="-465138" algn="l">
              <a:buClr>
                <a:srgbClr val="0070C0"/>
              </a:buClr>
              <a:buFont typeface="Wingdings" pitchFamily="2" charset="2"/>
              <a:buChar char="u"/>
            </a:pPr>
            <a:endParaRPr lang="en-US" sz="1800"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https://www.youtube.com/watch?v=0t_o6bTIKRk&amp;list=PLTgRMOcmRb3Oxj1oKJYsW2-JjRjtlFvoQ&amp;index=2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2020/8/21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33</a:t>
            </a:fld>
            <a:endParaRPr lang="zh-TW" altLang="en-US" dirty="0"/>
          </a:p>
        </p:txBody>
      </p:sp>
      <p:sp>
        <p:nvSpPr>
          <p:cNvPr id="10" name="Rectangle 9">
            <a:extLst>
              <a:ext uri="{FF2B5EF4-FFF2-40B4-BE49-F238E27FC236}">
                <a16:creationId xmlns:a16="http://schemas.microsoft.com/office/drawing/2014/main" id="{E8CC0B26-619C-4B55-B906-F9450A5AE3F9}"/>
              </a:ext>
            </a:extLst>
          </p:cNvPr>
          <p:cNvSpPr/>
          <p:nvPr/>
        </p:nvSpPr>
        <p:spPr>
          <a:xfrm>
            <a:off x="4885185" y="2070682"/>
            <a:ext cx="1668015" cy="35020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E2F3FBB-7DEE-4B81-9E60-24E0FD007E44}"/>
              </a:ext>
            </a:extLst>
          </p:cNvPr>
          <p:cNvPicPr>
            <a:picLocks noChangeAspect="1"/>
          </p:cNvPicPr>
          <p:nvPr/>
        </p:nvPicPr>
        <p:blipFill>
          <a:blip r:embed="rId4"/>
          <a:stretch>
            <a:fillRect/>
          </a:stretch>
        </p:blipFill>
        <p:spPr>
          <a:xfrm>
            <a:off x="5292080" y="2658783"/>
            <a:ext cx="3508623" cy="3715013"/>
          </a:xfrm>
          <a:prstGeom prst="rect">
            <a:avLst/>
          </a:prstGeom>
          <a:ln>
            <a:solidFill>
              <a:srgbClr val="C00000"/>
            </a:solidFill>
          </a:ln>
        </p:spPr>
      </p:pic>
    </p:spTree>
    <p:extLst>
      <p:ext uri="{BB962C8B-B14F-4D97-AF65-F5344CB8AC3E}">
        <p14:creationId xmlns:p14="http://schemas.microsoft.com/office/powerpoint/2010/main" val="23981779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2.7 Keep Default Port Number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34</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extLst>
      <p:ext uri="{BB962C8B-B14F-4D97-AF65-F5344CB8AC3E}">
        <p14:creationId xmlns:p14="http://schemas.microsoft.com/office/powerpoint/2010/main" val="40094676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8D17EBD-39CF-4EE1-B611-E248CE6F40E2}"/>
              </a:ext>
            </a:extLst>
          </p:cNvPr>
          <p:cNvPicPr>
            <a:picLocks noChangeAspect="1"/>
          </p:cNvPicPr>
          <p:nvPr/>
        </p:nvPicPr>
        <p:blipFill>
          <a:blip r:embed="rId2"/>
          <a:stretch>
            <a:fillRect/>
          </a:stretch>
        </p:blipFill>
        <p:spPr>
          <a:xfrm>
            <a:off x="2195736" y="2182268"/>
            <a:ext cx="5012605" cy="3819128"/>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2.7 Keep Default Port Number</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901736"/>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Change Port Number</a:t>
            </a:r>
          </a:p>
          <a:p>
            <a:pPr marL="465138" indent="-465138" algn="l">
              <a:buClr>
                <a:srgbClr val="0070C0"/>
              </a:buClr>
              <a:buFont typeface="Wingdings" pitchFamily="2" charset="2"/>
              <a:buChar char="u"/>
            </a:pPr>
            <a:r>
              <a:rPr lang="en-US" sz="1800" dirty="0">
                <a:solidFill>
                  <a:schemeClr val="tx1"/>
                </a:solidFill>
              </a:rPr>
              <a:t>We comment out the change port number and keep the default.</a:t>
            </a:r>
          </a:p>
          <a:p>
            <a:pPr marL="465138" indent="-465138" algn="l">
              <a:buClr>
                <a:srgbClr val="0070C0"/>
              </a:buClr>
              <a:buFont typeface="Wingdings" pitchFamily="2" charset="2"/>
              <a:buChar char="u"/>
            </a:pPr>
            <a:endParaRPr lang="en-US" sz="1800"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https://www.youtube.com/watch?v=0t_o6bTIKRk&amp;list=PLTgRMOcmRb3Oxj1oKJYsW2-JjRjtlFvoQ&amp;index=2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2020/8/21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35</a:t>
            </a:fld>
            <a:endParaRPr lang="zh-TW" altLang="en-US" dirty="0"/>
          </a:p>
        </p:txBody>
      </p:sp>
      <p:sp>
        <p:nvSpPr>
          <p:cNvPr id="10" name="Rectangle 9">
            <a:extLst>
              <a:ext uri="{FF2B5EF4-FFF2-40B4-BE49-F238E27FC236}">
                <a16:creationId xmlns:a16="http://schemas.microsoft.com/office/drawing/2014/main" id="{E8CC0B26-619C-4B55-B906-F9450A5AE3F9}"/>
              </a:ext>
            </a:extLst>
          </p:cNvPr>
          <p:cNvSpPr/>
          <p:nvPr/>
        </p:nvSpPr>
        <p:spPr>
          <a:xfrm>
            <a:off x="2887861" y="4005064"/>
            <a:ext cx="4320480"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73835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8C672FB-8B93-4F51-B610-4FF5FE68810C}"/>
              </a:ext>
            </a:extLst>
          </p:cNvPr>
          <p:cNvPicPr>
            <a:picLocks noChangeAspect="1"/>
          </p:cNvPicPr>
          <p:nvPr/>
        </p:nvPicPr>
        <p:blipFill>
          <a:blip r:embed="rId2"/>
          <a:stretch>
            <a:fillRect/>
          </a:stretch>
        </p:blipFill>
        <p:spPr>
          <a:xfrm>
            <a:off x="444024" y="2103096"/>
            <a:ext cx="6553200" cy="1634908"/>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2.6 Change Port Number</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741942"/>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Change Port Number</a:t>
            </a:r>
          </a:p>
          <a:p>
            <a:pPr marL="465138" indent="-465138" algn="l">
              <a:buClr>
                <a:srgbClr val="0070C0"/>
              </a:buClr>
              <a:buFont typeface="Wingdings" pitchFamily="2" charset="2"/>
              <a:buChar char="u"/>
            </a:pPr>
            <a:r>
              <a:rPr lang="en-US" sz="1800" dirty="0">
                <a:solidFill>
                  <a:schemeClr val="tx1"/>
                </a:solidFill>
              </a:rPr>
              <a:t>&gt; python .\manage.py </a:t>
            </a:r>
            <a:r>
              <a:rPr lang="en-US" sz="1800" dirty="0" err="1">
                <a:solidFill>
                  <a:schemeClr val="tx1"/>
                </a:solidFill>
              </a:rPr>
              <a:t>runserver</a:t>
            </a:r>
            <a:r>
              <a:rPr lang="en-US" sz="1800" dirty="0">
                <a:solidFill>
                  <a:schemeClr val="tx1"/>
                </a:solidFill>
              </a:rPr>
              <a:t> 7000</a:t>
            </a:r>
          </a:p>
          <a:p>
            <a:pPr marL="465138" indent="-465138" algn="l">
              <a:buClr>
                <a:srgbClr val="0070C0"/>
              </a:buClr>
              <a:buFont typeface="Wingdings" pitchFamily="2" charset="2"/>
              <a:buChar char="u"/>
            </a:pPr>
            <a:endParaRPr lang="en-US" sz="1800"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https://www.youtube.com/watch?v=0t_o6bTIKRk&amp;list=PLTgRMOcmRb3Oxj1oKJYsW2-JjRjtlFvoQ&amp;index=2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2020/8/21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36</a:t>
            </a:fld>
            <a:endParaRPr lang="zh-TW" altLang="en-US" dirty="0"/>
          </a:p>
        </p:txBody>
      </p:sp>
      <p:sp>
        <p:nvSpPr>
          <p:cNvPr id="10" name="Rectangle 9">
            <a:extLst>
              <a:ext uri="{FF2B5EF4-FFF2-40B4-BE49-F238E27FC236}">
                <a16:creationId xmlns:a16="http://schemas.microsoft.com/office/drawing/2014/main" id="{E8CC0B26-619C-4B55-B906-F9450A5AE3F9}"/>
              </a:ext>
            </a:extLst>
          </p:cNvPr>
          <p:cNvSpPr/>
          <p:nvPr/>
        </p:nvSpPr>
        <p:spPr>
          <a:xfrm>
            <a:off x="5004048" y="2078625"/>
            <a:ext cx="1993176" cy="35020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E2F3FBB-7DEE-4B81-9E60-24E0FD007E44}"/>
              </a:ext>
            </a:extLst>
          </p:cNvPr>
          <p:cNvPicPr>
            <a:picLocks noChangeAspect="1"/>
          </p:cNvPicPr>
          <p:nvPr/>
        </p:nvPicPr>
        <p:blipFill>
          <a:blip r:embed="rId4"/>
          <a:stretch>
            <a:fillRect/>
          </a:stretch>
        </p:blipFill>
        <p:spPr>
          <a:xfrm>
            <a:off x="5292080" y="2658783"/>
            <a:ext cx="3508623" cy="3715013"/>
          </a:xfrm>
          <a:prstGeom prst="rect">
            <a:avLst/>
          </a:prstGeom>
          <a:ln>
            <a:solidFill>
              <a:srgbClr val="C00000"/>
            </a:solidFill>
          </a:ln>
        </p:spPr>
      </p:pic>
    </p:spTree>
    <p:extLst>
      <p:ext uri="{BB962C8B-B14F-4D97-AF65-F5344CB8AC3E}">
        <p14:creationId xmlns:p14="http://schemas.microsoft.com/office/powerpoint/2010/main" val="14048165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2020/8/21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37</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Django Project</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72408"/>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Django Project</a:t>
            </a:r>
          </a:p>
          <a:p>
            <a:pPr marL="465138" indent="-465138" algn="l">
              <a:buClr>
                <a:srgbClr val="0070C0"/>
              </a:buClr>
              <a:buFont typeface="Wingdings" pitchFamily="2" charset="2"/>
              <a:buChar char="u"/>
            </a:pPr>
            <a:r>
              <a:rPr lang="en-US" sz="1800" dirty="0">
                <a:solidFill>
                  <a:schemeClr val="tx1"/>
                </a:solidFill>
              </a:rPr>
              <a:t>A Django project is a </a:t>
            </a:r>
          </a:p>
          <a:p>
            <a:pPr marL="922338" lvl="1" indent="-465138" algn="l">
              <a:buClr>
                <a:srgbClr val="0070C0"/>
              </a:buClr>
              <a:buFont typeface="Wingdings" pitchFamily="2" charset="2"/>
              <a:buChar char="u"/>
            </a:pPr>
            <a:r>
              <a:rPr lang="en-US" sz="1800" dirty="0">
                <a:solidFill>
                  <a:schemeClr val="tx1"/>
                </a:solidFill>
              </a:rPr>
              <a:t>Collection of configurations</a:t>
            </a:r>
          </a:p>
          <a:p>
            <a:pPr marL="922338" lvl="1" indent="-465138" algn="l">
              <a:buClr>
                <a:srgbClr val="0070C0"/>
              </a:buClr>
              <a:buFont typeface="Wingdings" pitchFamily="2" charset="2"/>
              <a:buChar char="u"/>
            </a:pPr>
            <a:r>
              <a:rPr lang="en-US" sz="1800" dirty="0">
                <a:solidFill>
                  <a:schemeClr val="tx1"/>
                </a:solidFill>
              </a:rPr>
              <a:t>Modules</a:t>
            </a:r>
          </a:p>
          <a:p>
            <a:pPr marL="922338" lvl="1" indent="-465138" algn="l">
              <a:buClr>
                <a:srgbClr val="0070C0"/>
              </a:buClr>
              <a:buFont typeface="Wingdings" pitchFamily="2" charset="2"/>
              <a:buChar char="u"/>
            </a:pPr>
            <a:r>
              <a:rPr lang="en-US" sz="1800" dirty="0">
                <a:solidFill>
                  <a:schemeClr val="tx1"/>
                </a:solidFill>
              </a:rPr>
              <a:t>Apps</a:t>
            </a:r>
          </a:p>
          <a:p>
            <a:pPr marL="922338" lvl="1" indent="-465138" algn="l">
              <a:buClr>
                <a:srgbClr val="0070C0"/>
              </a:buClr>
              <a:buFont typeface="Wingdings" pitchFamily="2" charset="2"/>
              <a:buChar char="u"/>
            </a:pPr>
            <a:r>
              <a:rPr lang="en-US" sz="1800" dirty="0">
                <a:solidFill>
                  <a:schemeClr val="tx1"/>
                </a:solidFill>
              </a:rPr>
              <a:t>May contain many apps</a:t>
            </a:r>
          </a:p>
          <a:p>
            <a:pPr marL="465138" indent="-465138" algn="l">
              <a:buClr>
                <a:srgbClr val="0070C0"/>
              </a:buClr>
              <a:buFont typeface="Wingdings" pitchFamily="2" charset="2"/>
              <a:buChar char="u"/>
            </a:pPr>
            <a:r>
              <a:rPr lang="en-US" sz="1800" dirty="0">
                <a:solidFill>
                  <a:schemeClr val="tx1"/>
                </a:solidFill>
              </a:rPr>
              <a:t>An apps is a simple independent Web Application (Example: </a:t>
            </a:r>
            <a:r>
              <a:rPr lang="en-US" sz="1800" dirty="0" err="1">
                <a:solidFill>
                  <a:schemeClr val="tx1"/>
                </a:solidFill>
              </a:rPr>
              <a:t>Webblog</a:t>
            </a:r>
            <a:r>
              <a:rPr lang="en-US" sz="1800" dirty="0">
                <a:solidFill>
                  <a:schemeClr val="tx1"/>
                </a:solidFill>
              </a:rPr>
              <a:t>, Poll, Calendar, Web weather, and etc.).</a:t>
            </a:r>
          </a:p>
          <a:p>
            <a:pPr marL="465138" indent="-465138" algn="l">
              <a:buClr>
                <a:srgbClr val="0070C0"/>
              </a:buClr>
              <a:buFont typeface="Wingdings" pitchFamily="2" charset="2"/>
              <a:buChar char="u"/>
            </a:pPr>
            <a:r>
              <a:rPr lang="en-US" sz="1800" dirty="0">
                <a:solidFill>
                  <a:schemeClr val="tx1"/>
                </a:solidFill>
              </a:rPr>
              <a:t>An Apps can be contained in many projects.</a:t>
            </a:r>
          </a:p>
          <a:p>
            <a:pPr marL="465138" indent="-465138" algn="l">
              <a:buClr>
                <a:srgbClr val="0070C0"/>
              </a:buClr>
              <a:buFont typeface="Wingdings" pitchFamily="2" charset="2"/>
              <a:buChar char="u"/>
            </a:pPr>
            <a:r>
              <a:rPr lang="en-US" sz="1800" dirty="0">
                <a:solidFill>
                  <a:schemeClr val="tx1"/>
                </a:solidFill>
              </a:rPr>
              <a:t>If you familiar with Angular, ReactJS, and other frameworks, an App can be thought of as a component that makes things easier to understand.</a:t>
            </a:r>
          </a:p>
          <a:p>
            <a:pPr marL="465138" indent="-465138" algn="l">
              <a:buClr>
                <a:srgbClr val="0070C0"/>
              </a:buClr>
              <a:buFont typeface="Wingdings" pitchFamily="2" charset="2"/>
              <a:buChar char="u"/>
            </a:pPr>
            <a:endParaRPr lang="en-US" sz="1800"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https://www.youtube.com/watch?v=0t_o6bTIKRk&amp;list=PLTgRMOcmRb3Oxj1oKJYsW2-JjRjtlFvoQ&amp;index=2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2020/8/21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1471539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Django Project</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950334"/>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Django Project</a:t>
            </a:r>
          </a:p>
          <a:p>
            <a:pPr marL="465138" indent="-465138" algn="l">
              <a:buClr>
                <a:srgbClr val="0070C0"/>
              </a:buClr>
              <a:buFont typeface="Wingdings" pitchFamily="2" charset="2"/>
              <a:buChar char="u"/>
            </a:pPr>
            <a:r>
              <a:rPr lang="en-US" sz="1800" dirty="0">
                <a:solidFill>
                  <a:schemeClr val="tx1"/>
                </a:solidFill>
              </a:rPr>
              <a:t>If we have project A and this project contains two apps: App1 and App2.</a:t>
            </a:r>
          </a:p>
          <a:p>
            <a:pPr marL="465138" indent="-465138" algn="l">
              <a:buClr>
                <a:srgbClr val="0070C0"/>
              </a:buClr>
              <a:buFont typeface="Wingdings" pitchFamily="2" charset="2"/>
              <a:buChar char="u"/>
            </a:pPr>
            <a:r>
              <a:rPr lang="en-US" sz="1800" dirty="0">
                <a:solidFill>
                  <a:schemeClr val="tx1"/>
                </a:solidFill>
              </a:rPr>
              <a:t>The Project B can have the App1 from project A and have its own App3.</a:t>
            </a:r>
          </a:p>
          <a:p>
            <a:pPr marL="465138" indent="-465138" algn="l">
              <a:buClr>
                <a:srgbClr val="0070C0"/>
              </a:buClr>
              <a:buFont typeface="Wingdings" pitchFamily="2" charset="2"/>
              <a:buChar char="u"/>
            </a:pPr>
            <a:r>
              <a:rPr lang="en-US" sz="1800" dirty="0">
                <a:solidFill>
                  <a:schemeClr val="tx1"/>
                </a:solidFill>
              </a:rPr>
              <a:t>The Project C can have App2 from Project A and App3 from Project B.</a:t>
            </a:r>
          </a:p>
          <a:p>
            <a:pPr marL="465138" indent="-465138" algn="l">
              <a:buClr>
                <a:srgbClr val="0070C0"/>
              </a:buClr>
              <a:buFont typeface="Wingdings" pitchFamily="2" charset="2"/>
              <a:buChar char="u"/>
            </a:pPr>
            <a:r>
              <a:rPr lang="en-US" sz="1800" dirty="0">
                <a:solidFill>
                  <a:schemeClr val="tx1"/>
                </a:solidFill>
              </a:rPr>
              <a:t>You can see the Logic here. An App is an independent components or applications that can be used again in other projects.</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https://www.youtube.com/watch?v=0t_o6bTIKRk&amp;list=PLTgRMOcmRb3Oxj1oKJYsW2-JjRjtlFvoQ&amp;index=2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2020/8/21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5</a:t>
            </a:fld>
            <a:endParaRPr lang="zh-TW" altLang="en-US"/>
          </a:p>
        </p:txBody>
      </p:sp>
      <p:sp>
        <p:nvSpPr>
          <p:cNvPr id="7" name="Rectangle 6">
            <a:extLst>
              <a:ext uri="{FF2B5EF4-FFF2-40B4-BE49-F238E27FC236}">
                <a16:creationId xmlns:a16="http://schemas.microsoft.com/office/drawing/2014/main" id="{F2D68757-55D5-4765-B634-B244ED1A0D33}"/>
              </a:ext>
            </a:extLst>
          </p:cNvPr>
          <p:cNvSpPr/>
          <p:nvPr/>
        </p:nvSpPr>
        <p:spPr>
          <a:xfrm>
            <a:off x="1403648" y="3560521"/>
            <a:ext cx="1440160" cy="2448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 A</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8" name="TextBox 7">
            <a:extLst>
              <a:ext uri="{FF2B5EF4-FFF2-40B4-BE49-F238E27FC236}">
                <a16:creationId xmlns:a16="http://schemas.microsoft.com/office/drawing/2014/main" id="{5625B5A7-3882-4DB4-9B49-EAC3A3CA5DC9}"/>
              </a:ext>
            </a:extLst>
          </p:cNvPr>
          <p:cNvSpPr txBox="1"/>
          <p:nvPr/>
        </p:nvSpPr>
        <p:spPr>
          <a:xfrm>
            <a:off x="1619672" y="4327631"/>
            <a:ext cx="1008112" cy="369332"/>
          </a:xfrm>
          <a:prstGeom prst="rect">
            <a:avLst/>
          </a:prstGeom>
          <a:solidFill>
            <a:srgbClr val="00B050"/>
          </a:solidFill>
          <a:ln>
            <a:solidFill>
              <a:srgbClr val="C00000"/>
            </a:solidFill>
          </a:ln>
        </p:spPr>
        <p:txBody>
          <a:bodyPr wrap="square" rtlCol="0">
            <a:spAutoFit/>
          </a:bodyPr>
          <a:lstStyle/>
          <a:p>
            <a:r>
              <a:rPr lang="en-US" dirty="0"/>
              <a:t>App1</a:t>
            </a:r>
          </a:p>
        </p:txBody>
      </p:sp>
      <p:sp>
        <p:nvSpPr>
          <p:cNvPr id="10" name="TextBox 9">
            <a:extLst>
              <a:ext uri="{FF2B5EF4-FFF2-40B4-BE49-F238E27FC236}">
                <a16:creationId xmlns:a16="http://schemas.microsoft.com/office/drawing/2014/main" id="{B9AB5186-96B5-48E8-BEE9-E1BDD8509185}"/>
              </a:ext>
            </a:extLst>
          </p:cNvPr>
          <p:cNvSpPr txBox="1"/>
          <p:nvPr/>
        </p:nvSpPr>
        <p:spPr>
          <a:xfrm>
            <a:off x="1619672" y="5038960"/>
            <a:ext cx="1008112" cy="369332"/>
          </a:xfrm>
          <a:prstGeom prst="rect">
            <a:avLst/>
          </a:prstGeom>
          <a:solidFill>
            <a:srgbClr val="FFFF00"/>
          </a:solidFill>
          <a:ln>
            <a:solidFill>
              <a:srgbClr val="C00000"/>
            </a:solidFill>
          </a:ln>
        </p:spPr>
        <p:txBody>
          <a:bodyPr wrap="square" rtlCol="0">
            <a:spAutoFit/>
          </a:bodyPr>
          <a:lstStyle/>
          <a:p>
            <a:r>
              <a:rPr lang="en-US" dirty="0"/>
              <a:t>App2</a:t>
            </a:r>
          </a:p>
        </p:txBody>
      </p:sp>
      <p:sp>
        <p:nvSpPr>
          <p:cNvPr id="12" name="Rectangle 11">
            <a:extLst>
              <a:ext uri="{FF2B5EF4-FFF2-40B4-BE49-F238E27FC236}">
                <a16:creationId xmlns:a16="http://schemas.microsoft.com/office/drawing/2014/main" id="{38A5A307-8C9D-47C2-934F-D0356B785BD8}"/>
              </a:ext>
            </a:extLst>
          </p:cNvPr>
          <p:cNvSpPr/>
          <p:nvPr/>
        </p:nvSpPr>
        <p:spPr>
          <a:xfrm>
            <a:off x="3419872" y="3553124"/>
            <a:ext cx="1440160" cy="2448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 B</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4" name="TextBox 13">
            <a:extLst>
              <a:ext uri="{FF2B5EF4-FFF2-40B4-BE49-F238E27FC236}">
                <a16:creationId xmlns:a16="http://schemas.microsoft.com/office/drawing/2014/main" id="{2DFF077D-B4D3-4A39-B15A-39788BF7DB68}"/>
              </a:ext>
            </a:extLst>
          </p:cNvPr>
          <p:cNvSpPr txBox="1"/>
          <p:nvPr/>
        </p:nvSpPr>
        <p:spPr>
          <a:xfrm>
            <a:off x="3635896" y="4320234"/>
            <a:ext cx="1008112" cy="369332"/>
          </a:xfrm>
          <a:prstGeom prst="rect">
            <a:avLst/>
          </a:prstGeom>
          <a:solidFill>
            <a:srgbClr val="00B050"/>
          </a:solidFill>
          <a:ln>
            <a:solidFill>
              <a:srgbClr val="C00000"/>
            </a:solidFill>
          </a:ln>
        </p:spPr>
        <p:txBody>
          <a:bodyPr wrap="square" rtlCol="0">
            <a:spAutoFit/>
          </a:bodyPr>
          <a:lstStyle/>
          <a:p>
            <a:r>
              <a:rPr lang="en-US" dirty="0"/>
              <a:t>App1</a:t>
            </a:r>
          </a:p>
        </p:txBody>
      </p:sp>
      <p:sp>
        <p:nvSpPr>
          <p:cNvPr id="16" name="TextBox 15">
            <a:extLst>
              <a:ext uri="{FF2B5EF4-FFF2-40B4-BE49-F238E27FC236}">
                <a16:creationId xmlns:a16="http://schemas.microsoft.com/office/drawing/2014/main" id="{793D74CD-4268-4A0A-B4C3-40B89E40CA4C}"/>
              </a:ext>
            </a:extLst>
          </p:cNvPr>
          <p:cNvSpPr txBox="1"/>
          <p:nvPr/>
        </p:nvSpPr>
        <p:spPr>
          <a:xfrm>
            <a:off x="3635896" y="5031563"/>
            <a:ext cx="1008112" cy="369332"/>
          </a:xfrm>
          <a:prstGeom prst="rect">
            <a:avLst/>
          </a:prstGeom>
          <a:solidFill>
            <a:schemeClr val="accent2">
              <a:lumMod val="60000"/>
              <a:lumOff val="40000"/>
            </a:schemeClr>
          </a:solidFill>
          <a:ln>
            <a:solidFill>
              <a:srgbClr val="C00000"/>
            </a:solidFill>
          </a:ln>
        </p:spPr>
        <p:txBody>
          <a:bodyPr wrap="square" rtlCol="0">
            <a:spAutoFit/>
          </a:bodyPr>
          <a:lstStyle/>
          <a:p>
            <a:r>
              <a:rPr lang="en-US" dirty="0"/>
              <a:t>App3</a:t>
            </a:r>
          </a:p>
        </p:txBody>
      </p:sp>
      <p:sp>
        <p:nvSpPr>
          <p:cNvPr id="18" name="Rectangle 17">
            <a:extLst>
              <a:ext uri="{FF2B5EF4-FFF2-40B4-BE49-F238E27FC236}">
                <a16:creationId xmlns:a16="http://schemas.microsoft.com/office/drawing/2014/main" id="{4C04AC1E-92D5-406E-AC08-C393E7AED56D}"/>
              </a:ext>
            </a:extLst>
          </p:cNvPr>
          <p:cNvSpPr/>
          <p:nvPr/>
        </p:nvSpPr>
        <p:spPr>
          <a:xfrm>
            <a:off x="5617096" y="3560521"/>
            <a:ext cx="1440160" cy="2448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 C</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22" name="TextBox 21">
            <a:extLst>
              <a:ext uri="{FF2B5EF4-FFF2-40B4-BE49-F238E27FC236}">
                <a16:creationId xmlns:a16="http://schemas.microsoft.com/office/drawing/2014/main" id="{C6219E01-53E3-4EAD-A71B-CA5DBC879533}"/>
              </a:ext>
            </a:extLst>
          </p:cNvPr>
          <p:cNvSpPr txBox="1"/>
          <p:nvPr/>
        </p:nvSpPr>
        <p:spPr>
          <a:xfrm>
            <a:off x="5798096" y="4287390"/>
            <a:ext cx="1008112" cy="369332"/>
          </a:xfrm>
          <a:prstGeom prst="rect">
            <a:avLst/>
          </a:prstGeom>
          <a:solidFill>
            <a:srgbClr val="FFFF00"/>
          </a:solidFill>
          <a:ln>
            <a:solidFill>
              <a:srgbClr val="C00000"/>
            </a:solidFill>
          </a:ln>
        </p:spPr>
        <p:txBody>
          <a:bodyPr wrap="square" rtlCol="0">
            <a:spAutoFit/>
          </a:bodyPr>
          <a:lstStyle/>
          <a:p>
            <a:r>
              <a:rPr lang="en-US" dirty="0"/>
              <a:t>App2</a:t>
            </a:r>
          </a:p>
        </p:txBody>
      </p:sp>
      <p:sp>
        <p:nvSpPr>
          <p:cNvPr id="24" name="TextBox 23">
            <a:extLst>
              <a:ext uri="{FF2B5EF4-FFF2-40B4-BE49-F238E27FC236}">
                <a16:creationId xmlns:a16="http://schemas.microsoft.com/office/drawing/2014/main" id="{DE7B1546-A844-4171-9635-4C6ADB8A7C3B}"/>
              </a:ext>
            </a:extLst>
          </p:cNvPr>
          <p:cNvSpPr txBox="1"/>
          <p:nvPr/>
        </p:nvSpPr>
        <p:spPr>
          <a:xfrm>
            <a:off x="5798096" y="5038960"/>
            <a:ext cx="1008112" cy="369332"/>
          </a:xfrm>
          <a:prstGeom prst="rect">
            <a:avLst/>
          </a:prstGeom>
          <a:solidFill>
            <a:schemeClr val="accent2">
              <a:lumMod val="60000"/>
              <a:lumOff val="40000"/>
            </a:schemeClr>
          </a:solidFill>
          <a:ln>
            <a:solidFill>
              <a:srgbClr val="C00000"/>
            </a:solidFill>
          </a:ln>
        </p:spPr>
        <p:txBody>
          <a:bodyPr wrap="square" rtlCol="0">
            <a:spAutoFit/>
          </a:bodyPr>
          <a:lstStyle/>
          <a:p>
            <a:r>
              <a:rPr lang="en-US" dirty="0"/>
              <a:t>App3</a:t>
            </a:r>
          </a:p>
        </p:txBody>
      </p:sp>
    </p:spTree>
    <p:extLst>
      <p:ext uri="{BB962C8B-B14F-4D97-AF65-F5344CB8AC3E}">
        <p14:creationId xmlns:p14="http://schemas.microsoft.com/office/powerpoint/2010/main" val="1224148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Django Project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653633"/>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Anatomy of Django Project</a:t>
            </a:r>
          </a:p>
          <a:p>
            <a:pPr marL="465138" indent="-465138" algn="l">
              <a:buClr>
                <a:srgbClr val="0070C0"/>
              </a:buClr>
              <a:buFont typeface="Wingdings" pitchFamily="2" charset="2"/>
              <a:buChar char="u"/>
            </a:pPr>
            <a:r>
              <a:rPr lang="en-US" sz="1800" dirty="0">
                <a:solidFill>
                  <a:schemeClr val="tx1"/>
                </a:solidFill>
              </a:rPr>
              <a:t>We see the common items:</a:t>
            </a:r>
          </a:p>
          <a:p>
            <a:pPr marL="465138" indent="-465138" algn="l">
              <a:buClr>
                <a:srgbClr val="0070C0"/>
              </a:buClr>
              <a:buFont typeface="Wingdings" pitchFamily="2" charset="2"/>
              <a:buChar char="u"/>
            </a:pPr>
            <a:r>
              <a:rPr lang="en-US" sz="1800" dirty="0">
                <a:solidFill>
                  <a:schemeClr val="tx1"/>
                </a:solidFill>
              </a:rPr>
              <a:t>Manage.py is a module. Every python file is a module. It is a alias to the Django admin command utility file that performs many of the command line tasks, like creating applications, manage interacting with databases, and etc. </a:t>
            </a:r>
          </a:p>
          <a:p>
            <a:pPr marL="465138" indent="-465138" algn="l">
              <a:buClr>
                <a:srgbClr val="0070C0"/>
              </a:buClr>
              <a:buFont typeface="Wingdings" pitchFamily="2" charset="2"/>
              <a:buChar char="u"/>
            </a:pPr>
            <a:r>
              <a:rPr lang="en-US" sz="1800" dirty="0">
                <a:solidFill>
                  <a:schemeClr val="tx1"/>
                </a:solidFill>
              </a:rPr>
              <a:t>You also see a file called db.sqlite3. This is a database file. This is a default database used by Django when you create a Django Project. You can always change to a different system or a different file but db.sqlite3 is a default after you run the Django application.</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https://www.youtube.com/watch?v=0t_o6bTIKRk&amp;list=PLTgRMOcmRb3Oxj1oKJYsW2-JjRjtlFvoQ&amp;index=2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2020/8/21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6</a:t>
            </a:fld>
            <a:endParaRPr lang="zh-TW" altLang="en-US"/>
          </a:p>
        </p:txBody>
      </p:sp>
      <p:sp>
        <p:nvSpPr>
          <p:cNvPr id="15" name="Hexagon 14">
            <a:extLst>
              <a:ext uri="{FF2B5EF4-FFF2-40B4-BE49-F238E27FC236}">
                <a16:creationId xmlns:a16="http://schemas.microsoft.com/office/drawing/2014/main" id="{B23951DB-978D-41F5-B6BD-13FE9373B1A7}"/>
              </a:ext>
            </a:extLst>
          </p:cNvPr>
          <p:cNvSpPr/>
          <p:nvPr/>
        </p:nvSpPr>
        <p:spPr>
          <a:xfrm>
            <a:off x="281739" y="4087967"/>
            <a:ext cx="1656184" cy="86409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Manage.py</a:t>
            </a:r>
          </a:p>
        </p:txBody>
      </p:sp>
      <p:sp>
        <p:nvSpPr>
          <p:cNvPr id="20" name="Hexagon 19">
            <a:extLst>
              <a:ext uri="{FF2B5EF4-FFF2-40B4-BE49-F238E27FC236}">
                <a16:creationId xmlns:a16="http://schemas.microsoft.com/office/drawing/2014/main" id="{4652040D-0D77-4104-B505-E596F990F919}"/>
              </a:ext>
            </a:extLst>
          </p:cNvPr>
          <p:cNvSpPr/>
          <p:nvPr/>
        </p:nvSpPr>
        <p:spPr>
          <a:xfrm>
            <a:off x="7148281" y="4005825"/>
            <a:ext cx="1656184" cy="86409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db.sqlite3</a:t>
            </a:r>
          </a:p>
        </p:txBody>
      </p:sp>
      <p:sp>
        <p:nvSpPr>
          <p:cNvPr id="26" name="Hexagon 25">
            <a:extLst>
              <a:ext uri="{FF2B5EF4-FFF2-40B4-BE49-F238E27FC236}">
                <a16:creationId xmlns:a16="http://schemas.microsoft.com/office/drawing/2014/main" id="{B60C6546-B4C7-4FBB-9D7B-532153C83D71}"/>
              </a:ext>
            </a:extLst>
          </p:cNvPr>
          <p:cNvSpPr/>
          <p:nvPr/>
        </p:nvSpPr>
        <p:spPr>
          <a:xfrm>
            <a:off x="304915" y="5408821"/>
            <a:ext cx="1656184" cy="86409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venv</a:t>
            </a:r>
          </a:p>
        </p:txBody>
      </p:sp>
      <p:sp>
        <p:nvSpPr>
          <p:cNvPr id="28" name="Hexagon 27">
            <a:extLst>
              <a:ext uri="{FF2B5EF4-FFF2-40B4-BE49-F238E27FC236}">
                <a16:creationId xmlns:a16="http://schemas.microsoft.com/office/drawing/2014/main" id="{1993839D-DCB6-4E4D-B71A-6963CA081516}"/>
              </a:ext>
            </a:extLst>
          </p:cNvPr>
          <p:cNvSpPr/>
          <p:nvPr/>
        </p:nvSpPr>
        <p:spPr>
          <a:xfrm>
            <a:off x="7274397" y="5428195"/>
            <a:ext cx="1656184" cy="86409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Tree>
    <p:extLst>
      <p:ext uri="{BB962C8B-B14F-4D97-AF65-F5344CB8AC3E}">
        <p14:creationId xmlns:p14="http://schemas.microsoft.com/office/powerpoint/2010/main" val="3686874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Django Project</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448272"/>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Anatomy of Django Project</a:t>
            </a:r>
          </a:p>
          <a:p>
            <a:pPr marL="465138" indent="-465138" algn="l">
              <a:buClr>
                <a:srgbClr val="0070C0"/>
              </a:buClr>
              <a:buFont typeface="Wingdings" pitchFamily="2" charset="2"/>
              <a:buChar char="u"/>
            </a:pPr>
            <a:r>
              <a:rPr lang="en-US" sz="1800" dirty="0">
                <a:solidFill>
                  <a:schemeClr val="tx1"/>
                </a:solidFill>
              </a:rPr>
              <a:t>The venv is a virtual environment. This venv contains all the Django package and other third party packages and applications in this folder.</a:t>
            </a:r>
          </a:p>
          <a:p>
            <a:pPr marL="465138" indent="-465138" algn="l">
              <a:buClr>
                <a:srgbClr val="0070C0"/>
              </a:buClr>
              <a:buFont typeface="Wingdings" pitchFamily="2" charset="2"/>
              <a:buChar char="u"/>
            </a:pPr>
            <a:r>
              <a:rPr lang="en-US" sz="1800" dirty="0">
                <a:solidFill>
                  <a:schemeClr val="tx1"/>
                </a:solidFill>
              </a:rPr>
              <a:t>This is where all the files are stored.</a:t>
            </a:r>
          </a:p>
          <a:p>
            <a:pPr marL="465138" indent="-465138" algn="l">
              <a:buClr>
                <a:srgbClr val="0070C0"/>
              </a:buClr>
              <a:buFont typeface="Wingdings" pitchFamily="2" charset="2"/>
              <a:buChar char="u"/>
            </a:pPr>
            <a:r>
              <a:rPr lang="en-US" sz="1800" dirty="0">
                <a:solidFill>
                  <a:schemeClr val="tx1"/>
                </a:solidFill>
              </a:rPr>
              <a:t>You may contain other files and folders, such as, static folders and etc.</a:t>
            </a:r>
          </a:p>
          <a:p>
            <a:pPr marL="465138" indent="-465138" algn="l">
              <a:buClr>
                <a:srgbClr val="0070C0"/>
              </a:buClr>
              <a:buFont typeface="Wingdings" pitchFamily="2" charset="2"/>
              <a:buChar char="u"/>
            </a:pPr>
            <a:r>
              <a:rPr lang="en-US" sz="1800" dirty="0">
                <a:solidFill>
                  <a:schemeClr val="tx1"/>
                </a:solidFill>
              </a:rPr>
              <a:t>The </a:t>
            </a:r>
            <a:r>
              <a:rPr lang="en-US" sz="1800" dirty="0" err="1">
                <a:solidFill>
                  <a:schemeClr val="tx1"/>
                </a:solidFill>
              </a:rPr>
              <a:t>my_project</a:t>
            </a:r>
            <a:r>
              <a:rPr lang="en-US" sz="1800" dirty="0">
                <a:solidFill>
                  <a:schemeClr val="tx1"/>
                </a:solidFill>
              </a:rPr>
              <a:t> itself is the Django Project folder. This project folder contains some really important files. One of these are __init__.py.</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https://www.youtube.com/watch?v=0t_o6bTIKRk&amp;list=PLTgRMOcmRb3Oxj1oKJYsW2-JjRjtlFvoQ&amp;index=2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2020/8/21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7</a:t>
            </a:fld>
            <a:endParaRPr lang="zh-TW" altLang="en-US"/>
          </a:p>
        </p:txBody>
      </p:sp>
      <p:sp>
        <p:nvSpPr>
          <p:cNvPr id="21" name="Hexagon 20">
            <a:extLst>
              <a:ext uri="{FF2B5EF4-FFF2-40B4-BE49-F238E27FC236}">
                <a16:creationId xmlns:a16="http://schemas.microsoft.com/office/drawing/2014/main" id="{106E99E8-C40F-4E54-BFCB-B53D3D487443}"/>
              </a:ext>
            </a:extLst>
          </p:cNvPr>
          <p:cNvSpPr/>
          <p:nvPr/>
        </p:nvSpPr>
        <p:spPr>
          <a:xfrm>
            <a:off x="281739" y="4087967"/>
            <a:ext cx="1656184" cy="86409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Manage.py</a:t>
            </a:r>
          </a:p>
        </p:txBody>
      </p:sp>
      <p:sp>
        <p:nvSpPr>
          <p:cNvPr id="23" name="Hexagon 22">
            <a:extLst>
              <a:ext uri="{FF2B5EF4-FFF2-40B4-BE49-F238E27FC236}">
                <a16:creationId xmlns:a16="http://schemas.microsoft.com/office/drawing/2014/main" id="{2D712C7F-0B55-4B53-A433-662D1EAA5CF6}"/>
              </a:ext>
            </a:extLst>
          </p:cNvPr>
          <p:cNvSpPr/>
          <p:nvPr/>
        </p:nvSpPr>
        <p:spPr>
          <a:xfrm>
            <a:off x="7148281" y="4005825"/>
            <a:ext cx="1656184" cy="86409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db.sqlite3</a:t>
            </a:r>
          </a:p>
        </p:txBody>
      </p:sp>
      <p:sp>
        <p:nvSpPr>
          <p:cNvPr id="25" name="Hexagon 24">
            <a:extLst>
              <a:ext uri="{FF2B5EF4-FFF2-40B4-BE49-F238E27FC236}">
                <a16:creationId xmlns:a16="http://schemas.microsoft.com/office/drawing/2014/main" id="{69B2A602-EAD8-489D-BC5B-C0BFFAB41E25}"/>
              </a:ext>
            </a:extLst>
          </p:cNvPr>
          <p:cNvSpPr/>
          <p:nvPr/>
        </p:nvSpPr>
        <p:spPr>
          <a:xfrm>
            <a:off x="304915" y="5408821"/>
            <a:ext cx="1656184" cy="86409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venv</a:t>
            </a:r>
          </a:p>
        </p:txBody>
      </p:sp>
      <p:sp>
        <p:nvSpPr>
          <p:cNvPr id="27" name="Hexagon 26">
            <a:extLst>
              <a:ext uri="{FF2B5EF4-FFF2-40B4-BE49-F238E27FC236}">
                <a16:creationId xmlns:a16="http://schemas.microsoft.com/office/drawing/2014/main" id="{62C27614-5D42-4D1D-838E-BF1A1B2750F6}"/>
              </a:ext>
            </a:extLst>
          </p:cNvPr>
          <p:cNvSpPr/>
          <p:nvPr/>
        </p:nvSpPr>
        <p:spPr>
          <a:xfrm>
            <a:off x="7274397" y="5428195"/>
            <a:ext cx="1656184" cy="86409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29" name="Hexagon 28">
            <a:extLst>
              <a:ext uri="{FF2B5EF4-FFF2-40B4-BE49-F238E27FC236}">
                <a16:creationId xmlns:a16="http://schemas.microsoft.com/office/drawing/2014/main" id="{6DF30CFD-B65C-4B15-AD74-7FAB7FFFBE55}"/>
              </a:ext>
            </a:extLst>
          </p:cNvPr>
          <p:cNvSpPr/>
          <p:nvPr/>
        </p:nvSpPr>
        <p:spPr>
          <a:xfrm>
            <a:off x="1979711" y="3773120"/>
            <a:ext cx="5294685" cy="2752224"/>
          </a:xfrm>
          <a:prstGeom prst="hexago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My_project</a:t>
            </a:r>
            <a:endParaRPr lang="en-US" dirty="0"/>
          </a:p>
        </p:txBody>
      </p:sp>
      <p:sp>
        <p:nvSpPr>
          <p:cNvPr id="31" name="Hexagon 30">
            <a:extLst>
              <a:ext uri="{FF2B5EF4-FFF2-40B4-BE49-F238E27FC236}">
                <a16:creationId xmlns:a16="http://schemas.microsoft.com/office/drawing/2014/main" id="{6BB728C3-982B-4764-8704-A0C7956D732C}"/>
              </a:ext>
            </a:extLst>
          </p:cNvPr>
          <p:cNvSpPr/>
          <p:nvPr/>
        </p:nvSpPr>
        <p:spPr>
          <a:xfrm>
            <a:off x="2646701" y="3917897"/>
            <a:ext cx="1656184" cy="519976"/>
          </a:xfrm>
          <a:prstGeom prst="hex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__init__.py</a:t>
            </a:r>
          </a:p>
        </p:txBody>
      </p:sp>
    </p:spTree>
    <p:extLst>
      <p:ext uri="{BB962C8B-B14F-4D97-AF65-F5344CB8AC3E}">
        <p14:creationId xmlns:p14="http://schemas.microsoft.com/office/powerpoint/2010/main" val="2009450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Django Project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984385"/>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Anatomy of Django Project</a:t>
            </a:r>
          </a:p>
          <a:p>
            <a:pPr marL="465138" indent="-465138" algn="l">
              <a:buClr>
                <a:srgbClr val="0070C0"/>
              </a:buClr>
              <a:buFont typeface="Wingdings" pitchFamily="2" charset="2"/>
              <a:buChar char="u"/>
            </a:pPr>
            <a:r>
              <a:rPr lang="en-US" sz="1800" dirty="0">
                <a:solidFill>
                  <a:schemeClr val="tx1"/>
                </a:solidFill>
              </a:rPr>
              <a:t>The __init__.py is a special file that tell Python that this folder is a package. Without __init__.py file, folder will not be able to distinguish.</a:t>
            </a:r>
          </a:p>
          <a:p>
            <a:pPr marL="465138" indent="-465138" algn="l">
              <a:buClr>
                <a:srgbClr val="0070C0"/>
              </a:buClr>
              <a:buFont typeface="Wingdings" pitchFamily="2" charset="2"/>
              <a:buChar char="u"/>
            </a:pPr>
            <a:r>
              <a:rPr lang="en-US" sz="1800" dirty="0">
                <a:solidFill>
                  <a:schemeClr val="tx1"/>
                </a:solidFill>
              </a:rPr>
              <a:t>Make sure __init__.py is in the folder even __init__.py it is empty.</a:t>
            </a:r>
          </a:p>
          <a:p>
            <a:pPr marL="465138" indent="-465138" algn="l">
              <a:buClr>
                <a:srgbClr val="0070C0"/>
              </a:buClr>
              <a:buFont typeface="Wingdings" pitchFamily="2" charset="2"/>
              <a:buChar char="u"/>
            </a:pPr>
            <a:r>
              <a:rPr lang="en-US" sz="1800" dirty="0">
                <a:solidFill>
                  <a:schemeClr val="tx1"/>
                </a:solidFill>
              </a:rPr>
              <a:t>We also have a settings.py file. The settings.py is just a configuration file to configure your project. It is really important.</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https://www.youtube.com/watch?v=0t_o6bTIKRk&amp;list=PLTgRMOcmRb3Oxj1oKJYsW2-JjRjtlFvoQ&amp;index=2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2020/8/21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8</a:t>
            </a:fld>
            <a:endParaRPr lang="zh-TW" altLang="en-US"/>
          </a:p>
        </p:txBody>
      </p:sp>
      <p:sp>
        <p:nvSpPr>
          <p:cNvPr id="16" name="Hexagon 15">
            <a:extLst>
              <a:ext uri="{FF2B5EF4-FFF2-40B4-BE49-F238E27FC236}">
                <a16:creationId xmlns:a16="http://schemas.microsoft.com/office/drawing/2014/main" id="{C974AA57-4D3A-43BE-B72A-518CCDF19BEA}"/>
              </a:ext>
            </a:extLst>
          </p:cNvPr>
          <p:cNvSpPr/>
          <p:nvPr/>
        </p:nvSpPr>
        <p:spPr>
          <a:xfrm>
            <a:off x="281739" y="4087967"/>
            <a:ext cx="1656184" cy="86409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Manage.py</a:t>
            </a:r>
          </a:p>
        </p:txBody>
      </p:sp>
      <p:sp>
        <p:nvSpPr>
          <p:cNvPr id="18" name="Hexagon 17">
            <a:extLst>
              <a:ext uri="{FF2B5EF4-FFF2-40B4-BE49-F238E27FC236}">
                <a16:creationId xmlns:a16="http://schemas.microsoft.com/office/drawing/2014/main" id="{31F5F9BB-2064-48AC-9625-1969DD18E93C}"/>
              </a:ext>
            </a:extLst>
          </p:cNvPr>
          <p:cNvSpPr/>
          <p:nvPr/>
        </p:nvSpPr>
        <p:spPr>
          <a:xfrm>
            <a:off x="7148281" y="4005825"/>
            <a:ext cx="1656184" cy="86409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db.sqlite3</a:t>
            </a:r>
          </a:p>
        </p:txBody>
      </p:sp>
      <p:sp>
        <p:nvSpPr>
          <p:cNvPr id="22" name="Hexagon 21">
            <a:extLst>
              <a:ext uri="{FF2B5EF4-FFF2-40B4-BE49-F238E27FC236}">
                <a16:creationId xmlns:a16="http://schemas.microsoft.com/office/drawing/2014/main" id="{54C54A40-9B98-487F-9257-6EAC7672355E}"/>
              </a:ext>
            </a:extLst>
          </p:cNvPr>
          <p:cNvSpPr/>
          <p:nvPr/>
        </p:nvSpPr>
        <p:spPr>
          <a:xfrm>
            <a:off x="304915" y="5408821"/>
            <a:ext cx="1656184" cy="86409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venv</a:t>
            </a:r>
          </a:p>
        </p:txBody>
      </p:sp>
      <p:sp>
        <p:nvSpPr>
          <p:cNvPr id="24" name="Hexagon 23">
            <a:extLst>
              <a:ext uri="{FF2B5EF4-FFF2-40B4-BE49-F238E27FC236}">
                <a16:creationId xmlns:a16="http://schemas.microsoft.com/office/drawing/2014/main" id="{A49DC269-9CD4-4D20-AD9A-C41930C23F24}"/>
              </a:ext>
            </a:extLst>
          </p:cNvPr>
          <p:cNvSpPr/>
          <p:nvPr/>
        </p:nvSpPr>
        <p:spPr>
          <a:xfrm>
            <a:off x="7274397" y="5428195"/>
            <a:ext cx="1656184" cy="86409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26" name="Hexagon 25">
            <a:extLst>
              <a:ext uri="{FF2B5EF4-FFF2-40B4-BE49-F238E27FC236}">
                <a16:creationId xmlns:a16="http://schemas.microsoft.com/office/drawing/2014/main" id="{164F39AA-8574-4492-984E-5ED037B999DE}"/>
              </a:ext>
            </a:extLst>
          </p:cNvPr>
          <p:cNvSpPr/>
          <p:nvPr/>
        </p:nvSpPr>
        <p:spPr>
          <a:xfrm>
            <a:off x="1979711" y="3773120"/>
            <a:ext cx="5294685" cy="2752224"/>
          </a:xfrm>
          <a:prstGeom prst="hexago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My_project</a:t>
            </a:r>
            <a:endParaRPr lang="en-US" dirty="0"/>
          </a:p>
        </p:txBody>
      </p:sp>
      <p:sp>
        <p:nvSpPr>
          <p:cNvPr id="28" name="Hexagon 27">
            <a:extLst>
              <a:ext uri="{FF2B5EF4-FFF2-40B4-BE49-F238E27FC236}">
                <a16:creationId xmlns:a16="http://schemas.microsoft.com/office/drawing/2014/main" id="{FD61151B-8AF0-4BBF-B1B1-509DE2CD0299}"/>
              </a:ext>
            </a:extLst>
          </p:cNvPr>
          <p:cNvSpPr/>
          <p:nvPr/>
        </p:nvSpPr>
        <p:spPr>
          <a:xfrm>
            <a:off x="2646701" y="3917897"/>
            <a:ext cx="1656184" cy="519976"/>
          </a:xfrm>
          <a:prstGeom prst="hex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__init__.py</a:t>
            </a:r>
          </a:p>
        </p:txBody>
      </p:sp>
      <p:sp>
        <p:nvSpPr>
          <p:cNvPr id="30" name="Hexagon 29">
            <a:extLst>
              <a:ext uri="{FF2B5EF4-FFF2-40B4-BE49-F238E27FC236}">
                <a16:creationId xmlns:a16="http://schemas.microsoft.com/office/drawing/2014/main" id="{703CB56E-D08F-4E99-B698-FB7EE0F36281}"/>
              </a:ext>
            </a:extLst>
          </p:cNvPr>
          <p:cNvSpPr/>
          <p:nvPr/>
        </p:nvSpPr>
        <p:spPr>
          <a:xfrm>
            <a:off x="4836202" y="3958023"/>
            <a:ext cx="1656184" cy="519976"/>
          </a:xfrm>
          <a:prstGeom prst="hex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settings.py</a:t>
            </a:r>
          </a:p>
        </p:txBody>
      </p:sp>
    </p:spTree>
    <p:extLst>
      <p:ext uri="{BB962C8B-B14F-4D97-AF65-F5344CB8AC3E}">
        <p14:creationId xmlns:p14="http://schemas.microsoft.com/office/powerpoint/2010/main" val="2334734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Django Project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815391"/>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Anatomy of Django Project</a:t>
            </a:r>
          </a:p>
          <a:p>
            <a:pPr marL="465138" indent="-465138" algn="l">
              <a:buClr>
                <a:srgbClr val="0070C0"/>
              </a:buClr>
              <a:buFont typeface="Wingdings" pitchFamily="2" charset="2"/>
              <a:buChar char="u"/>
            </a:pPr>
            <a:r>
              <a:rPr lang="en-US" sz="1800" dirty="0">
                <a:solidFill>
                  <a:schemeClr val="tx1"/>
                </a:solidFill>
              </a:rPr>
              <a:t>We have urls.py this called root </a:t>
            </a:r>
            <a:r>
              <a:rPr lang="en-US" sz="1800" dirty="0" err="1">
                <a:solidFill>
                  <a:schemeClr val="tx1"/>
                </a:solidFill>
              </a:rPr>
              <a:t>url</a:t>
            </a:r>
            <a:r>
              <a:rPr lang="en-US" sz="1800" dirty="0">
                <a:solidFill>
                  <a:schemeClr val="tx1"/>
                </a:solidFill>
              </a:rPr>
              <a:t>. All your root URL patterns will be defined in this file. In your application, they have their own urls.py file too. That is the way you should be built.</a:t>
            </a:r>
          </a:p>
          <a:p>
            <a:pPr marL="465138" indent="-465138" algn="l">
              <a:buClr>
                <a:srgbClr val="0070C0"/>
              </a:buClr>
              <a:buFont typeface="Wingdings" pitchFamily="2" charset="2"/>
              <a:buChar char="u"/>
            </a:pPr>
            <a:r>
              <a:rPr lang="en-US" sz="1800" dirty="0">
                <a:solidFill>
                  <a:schemeClr val="tx1"/>
                </a:solidFill>
              </a:rPr>
              <a:t>Each application should have their own </a:t>
            </a:r>
            <a:r>
              <a:rPr lang="en-US" sz="1800" dirty="0" err="1">
                <a:solidFill>
                  <a:schemeClr val="tx1"/>
                </a:solidFill>
              </a:rPr>
              <a:t>urls</a:t>
            </a:r>
            <a:r>
              <a:rPr lang="en-US" sz="1800" dirty="0">
                <a:solidFill>
                  <a:schemeClr val="tx1"/>
                </a:solidFill>
              </a:rPr>
              <a:t> and no matter what, They still going to be linked to this root </a:t>
            </a:r>
            <a:r>
              <a:rPr lang="en-US" sz="1800" dirty="0" err="1">
                <a:solidFill>
                  <a:schemeClr val="tx1"/>
                </a:solidFill>
              </a:rPr>
              <a:t>url</a:t>
            </a:r>
            <a:r>
              <a:rPr lang="en-US" sz="1800" dirty="0">
                <a:solidFill>
                  <a:schemeClr val="tx1"/>
                </a:solidFill>
              </a:rPr>
              <a:t>. </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https://www.youtube.com/watch?v=0t_o6bTIKRk&amp;list=PLTgRMOcmRb3Oxj1oKJYsW2-JjRjtlFvoQ&amp;index=2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2020/8/21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9</a:t>
            </a:fld>
            <a:endParaRPr lang="zh-TW" altLang="en-US"/>
          </a:p>
        </p:txBody>
      </p:sp>
      <p:sp>
        <p:nvSpPr>
          <p:cNvPr id="16" name="Hexagon 15">
            <a:extLst>
              <a:ext uri="{FF2B5EF4-FFF2-40B4-BE49-F238E27FC236}">
                <a16:creationId xmlns:a16="http://schemas.microsoft.com/office/drawing/2014/main" id="{C974AA57-4D3A-43BE-B72A-518CCDF19BEA}"/>
              </a:ext>
            </a:extLst>
          </p:cNvPr>
          <p:cNvSpPr/>
          <p:nvPr/>
        </p:nvSpPr>
        <p:spPr>
          <a:xfrm>
            <a:off x="281739" y="4087967"/>
            <a:ext cx="1656184" cy="86409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Manage.py</a:t>
            </a:r>
          </a:p>
        </p:txBody>
      </p:sp>
      <p:sp>
        <p:nvSpPr>
          <p:cNvPr id="18" name="Hexagon 17">
            <a:extLst>
              <a:ext uri="{FF2B5EF4-FFF2-40B4-BE49-F238E27FC236}">
                <a16:creationId xmlns:a16="http://schemas.microsoft.com/office/drawing/2014/main" id="{31F5F9BB-2064-48AC-9625-1969DD18E93C}"/>
              </a:ext>
            </a:extLst>
          </p:cNvPr>
          <p:cNvSpPr/>
          <p:nvPr/>
        </p:nvSpPr>
        <p:spPr>
          <a:xfrm>
            <a:off x="7148281" y="4005825"/>
            <a:ext cx="1656184" cy="86409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db.sqlite3</a:t>
            </a:r>
          </a:p>
        </p:txBody>
      </p:sp>
      <p:sp>
        <p:nvSpPr>
          <p:cNvPr id="22" name="Hexagon 21">
            <a:extLst>
              <a:ext uri="{FF2B5EF4-FFF2-40B4-BE49-F238E27FC236}">
                <a16:creationId xmlns:a16="http://schemas.microsoft.com/office/drawing/2014/main" id="{54C54A40-9B98-487F-9257-6EAC7672355E}"/>
              </a:ext>
            </a:extLst>
          </p:cNvPr>
          <p:cNvSpPr/>
          <p:nvPr/>
        </p:nvSpPr>
        <p:spPr>
          <a:xfrm>
            <a:off x="304915" y="5408821"/>
            <a:ext cx="1656184" cy="86409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venv</a:t>
            </a:r>
          </a:p>
        </p:txBody>
      </p:sp>
      <p:sp>
        <p:nvSpPr>
          <p:cNvPr id="24" name="Hexagon 23">
            <a:extLst>
              <a:ext uri="{FF2B5EF4-FFF2-40B4-BE49-F238E27FC236}">
                <a16:creationId xmlns:a16="http://schemas.microsoft.com/office/drawing/2014/main" id="{A49DC269-9CD4-4D20-AD9A-C41930C23F24}"/>
              </a:ext>
            </a:extLst>
          </p:cNvPr>
          <p:cNvSpPr/>
          <p:nvPr/>
        </p:nvSpPr>
        <p:spPr>
          <a:xfrm>
            <a:off x="7274397" y="5428195"/>
            <a:ext cx="1656184" cy="86409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26" name="Hexagon 25">
            <a:extLst>
              <a:ext uri="{FF2B5EF4-FFF2-40B4-BE49-F238E27FC236}">
                <a16:creationId xmlns:a16="http://schemas.microsoft.com/office/drawing/2014/main" id="{164F39AA-8574-4492-984E-5ED037B999DE}"/>
              </a:ext>
            </a:extLst>
          </p:cNvPr>
          <p:cNvSpPr/>
          <p:nvPr/>
        </p:nvSpPr>
        <p:spPr>
          <a:xfrm>
            <a:off x="1979711" y="3773120"/>
            <a:ext cx="5294685" cy="2752224"/>
          </a:xfrm>
          <a:prstGeom prst="hexago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My_project</a:t>
            </a:r>
            <a:endParaRPr lang="en-US" dirty="0"/>
          </a:p>
        </p:txBody>
      </p:sp>
      <p:sp>
        <p:nvSpPr>
          <p:cNvPr id="28" name="Hexagon 27">
            <a:extLst>
              <a:ext uri="{FF2B5EF4-FFF2-40B4-BE49-F238E27FC236}">
                <a16:creationId xmlns:a16="http://schemas.microsoft.com/office/drawing/2014/main" id="{FD61151B-8AF0-4BBF-B1B1-509DE2CD0299}"/>
              </a:ext>
            </a:extLst>
          </p:cNvPr>
          <p:cNvSpPr/>
          <p:nvPr/>
        </p:nvSpPr>
        <p:spPr>
          <a:xfrm>
            <a:off x="2646701" y="3917897"/>
            <a:ext cx="1656184" cy="519976"/>
          </a:xfrm>
          <a:prstGeom prst="hex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__init__.py</a:t>
            </a:r>
          </a:p>
        </p:txBody>
      </p:sp>
      <p:sp>
        <p:nvSpPr>
          <p:cNvPr id="30" name="Hexagon 29">
            <a:extLst>
              <a:ext uri="{FF2B5EF4-FFF2-40B4-BE49-F238E27FC236}">
                <a16:creationId xmlns:a16="http://schemas.microsoft.com/office/drawing/2014/main" id="{703CB56E-D08F-4E99-B698-FB7EE0F36281}"/>
              </a:ext>
            </a:extLst>
          </p:cNvPr>
          <p:cNvSpPr/>
          <p:nvPr/>
        </p:nvSpPr>
        <p:spPr>
          <a:xfrm>
            <a:off x="4836202" y="3958023"/>
            <a:ext cx="1656184" cy="519976"/>
          </a:xfrm>
          <a:prstGeom prst="hex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settings.py</a:t>
            </a:r>
          </a:p>
        </p:txBody>
      </p:sp>
      <p:sp>
        <p:nvSpPr>
          <p:cNvPr id="32" name="Hexagon 31">
            <a:extLst>
              <a:ext uri="{FF2B5EF4-FFF2-40B4-BE49-F238E27FC236}">
                <a16:creationId xmlns:a16="http://schemas.microsoft.com/office/drawing/2014/main" id="{E4A13ACD-FCE7-400B-8DC8-9F45AB971DB9}"/>
              </a:ext>
            </a:extLst>
          </p:cNvPr>
          <p:cNvSpPr/>
          <p:nvPr/>
        </p:nvSpPr>
        <p:spPr>
          <a:xfrm>
            <a:off x="2367260" y="4544759"/>
            <a:ext cx="1268635" cy="519976"/>
          </a:xfrm>
          <a:prstGeom prst="hex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urls.py</a:t>
            </a:r>
          </a:p>
        </p:txBody>
      </p:sp>
    </p:spTree>
    <p:extLst>
      <p:ext uri="{BB962C8B-B14F-4D97-AF65-F5344CB8AC3E}">
        <p14:creationId xmlns:p14="http://schemas.microsoft.com/office/powerpoint/2010/main" val="240514198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1746</TotalTime>
  <Words>2347</Words>
  <Application>Microsoft Office PowerPoint</Application>
  <PresentationFormat>On-screen Show (4:3)</PresentationFormat>
  <Paragraphs>317</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Wingdings</vt:lpstr>
      <vt:lpstr>Office 佈景主題</vt:lpstr>
      <vt:lpstr>2 Create Django Project</vt:lpstr>
      <vt:lpstr>2 Create Django Project</vt:lpstr>
      <vt:lpstr>2.1 Django Project</vt:lpstr>
      <vt:lpstr>2.1 Django Project</vt:lpstr>
      <vt:lpstr>2.1 Django Project</vt:lpstr>
      <vt:lpstr>2.1 Django Project</vt:lpstr>
      <vt:lpstr>2.1 Django Project</vt:lpstr>
      <vt:lpstr>2.1 Django Project</vt:lpstr>
      <vt:lpstr>2.1 Django Project</vt:lpstr>
      <vt:lpstr>2.1 Django Project</vt:lpstr>
      <vt:lpstr>2.1 Django Project</vt:lpstr>
      <vt:lpstr>2.2 Create a Django Project</vt:lpstr>
      <vt:lpstr>2.2 Create a Django Project</vt:lpstr>
      <vt:lpstr>2.2 Create a Django Project</vt:lpstr>
      <vt:lpstr>2.2 Create a Django Project</vt:lpstr>
      <vt:lpstr>2.2 Create a Django Project</vt:lpstr>
      <vt:lpstr>2.2 Create a Django Project</vt:lpstr>
      <vt:lpstr>2.2 Create a Django Project</vt:lpstr>
      <vt:lpstr>2.2 Create a Django Project</vt:lpstr>
      <vt:lpstr>2.2 Create a Django Project</vt:lpstr>
      <vt:lpstr>2.2 Create a Django Project</vt:lpstr>
      <vt:lpstr>2.3 Run Django Project</vt:lpstr>
      <vt:lpstr>2.3 Run Django Project</vt:lpstr>
      <vt:lpstr>2.3 Run Django Project</vt:lpstr>
      <vt:lpstr>2.4 Aanaconda3 Environment </vt:lpstr>
      <vt:lpstr>2.4 Aanaconda3 Environment </vt:lpstr>
      <vt:lpstr>2.4 Aanaconda3 Environment </vt:lpstr>
      <vt:lpstr>2.5 Alternate Port Number</vt:lpstr>
      <vt:lpstr>2.5 Alternate Port Number</vt:lpstr>
      <vt:lpstr>2.5 Alternate Port Number</vt:lpstr>
      <vt:lpstr>2.6 Change Port Number</vt:lpstr>
      <vt:lpstr>2.6 Change Port Number</vt:lpstr>
      <vt:lpstr>2.6 Change Port Number</vt:lpstr>
      <vt:lpstr>2.7 Keep Default Port Number</vt:lpstr>
      <vt:lpstr>2.7 Keep Default Port Number</vt:lpstr>
      <vt:lpstr>2.6 Change Port Number</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573</cp:revision>
  <dcterms:created xsi:type="dcterms:W3CDTF">2018-09-28T16:40:41Z</dcterms:created>
  <dcterms:modified xsi:type="dcterms:W3CDTF">2020-08-21T23:51:52Z</dcterms:modified>
</cp:coreProperties>
</file>