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64" r:id="rId4"/>
    <p:sldId id="266" r:id="rId5"/>
    <p:sldId id="273" r:id="rId6"/>
    <p:sldId id="267" r:id="rId7"/>
    <p:sldId id="269" r:id="rId8"/>
    <p:sldId id="275" r:id="rId9"/>
    <p:sldId id="276" r:id="rId10"/>
    <p:sldId id="274" r:id="rId11"/>
    <p:sldId id="268" r:id="rId12"/>
    <p:sldId id="270" r:id="rId13"/>
    <p:sldId id="271" r:id="rId14"/>
    <p:sldId id="272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8" r:id="rId37"/>
    <p:sldId id="299" r:id="rId38"/>
    <p:sldId id="300" r:id="rId39"/>
    <p:sldId id="301" r:id="rId40"/>
    <p:sldId id="304" r:id="rId41"/>
    <p:sldId id="302" r:id="rId42"/>
    <p:sldId id="303" r:id="rId43"/>
    <p:sldId id="305" r:id="rId44"/>
    <p:sldId id="259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4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cVJXLzZc8L4&amp;list=PLTgRMOcmRb3Oxj1oKJYsW2-JjRjtlFvoQ&amp;index=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cVJXLzZc8L4&amp;list=PLTgRMOcmRb3Oxj1oKJYsW2-JjRjtlFvoQ&amp;index=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watch?v=cVJXLzZc8L4&amp;list=PLTgRMOcmRb3Oxj1oKJYsW2-JjRjtlFvoQ&amp;index=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VJXLzZc8L4&amp;list=PLTgRMOcmRb3Oxj1oKJYsW2-JjRjtlFvoQ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JXLzZc8L4&amp;list=PLTgRMOcmRb3Oxj1oKJYsW2-JjRjtlFvoQ&amp;index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Install SQLite Studio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Install SQLite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848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from: https://sqlitestudio.pl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454D9-6436-4254-9BBA-DE2072CF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93" y="2322958"/>
            <a:ext cx="6444208" cy="3766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436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7A4010-C50F-49DC-8C80-AD05E218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6" y="3457202"/>
            <a:ext cx="4431996" cy="15634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Install SQLite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082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 is to install SQLite studio. This allows you to manage the database.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it and send to the desktop.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3923880" y="3606534"/>
            <a:ext cx="1224136" cy="261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B59CB-BC59-417E-AAD7-6DDC429A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564904"/>
            <a:ext cx="149542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75C492-FE17-4575-BA4F-0B711E1F6B66}"/>
              </a:ext>
            </a:extLst>
          </p:cNvPr>
          <p:cNvSpPr/>
          <p:nvPr/>
        </p:nvSpPr>
        <p:spPr>
          <a:xfrm>
            <a:off x="6732240" y="3693580"/>
            <a:ext cx="847353" cy="913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C7CBF-3162-4ECF-8945-20D525D61EB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148016" y="3737521"/>
            <a:ext cx="1584224" cy="4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7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DDFA36-028F-4652-96CA-3497DD92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53359"/>
            <a:ext cx="6699126" cy="33772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B59CB-BC59-417E-AAD7-6DDC429A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6" y="2553359"/>
            <a:ext cx="149542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1072759" y="3693580"/>
            <a:ext cx="847352" cy="913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Install SQLite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6731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SQLiteStudio –</a:t>
            </a:r>
            <a:r>
              <a:rPr lang="en-US" sz="1800" dirty="0" err="1">
                <a:solidFill>
                  <a:schemeClr val="tx1"/>
                </a:solidFill>
              </a:rPr>
              <a:t>Shortuct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5C492-FE17-4575-BA4F-0B711E1F6B66}"/>
              </a:ext>
            </a:extLst>
          </p:cNvPr>
          <p:cNvSpPr/>
          <p:nvPr/>
        </p:nvSpPr>
        <p:spPr>
          <a:xfrm>
            <a:off x="3275856" y="4509119"/>
            <a:ext cx="1296144" cy="3664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C7CBF-3162-4ECF-8945-20D525D61EB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20111" y="4150498"/>
            <a:ext cx="1355745" cy="54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DDFA36-028F-4652-96CA-3497DD92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9689"/>
            <a:ext cx="6699126" cy="33772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1336172" y="4365104"/>
            <a:ext cx="1075587" cy="2944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Install SQLite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781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</a:t>
            </a:r>
            <a:r>
              <a:rPr lang="en-US" sz="1800" dirty="0" err="1">
                <a:solidFill>
                  <a:schemeClr val="tx1"/>
                </a:solidFill>
              </a:rPr>
              <a:t>SQLiteStdio</a:t>
            </a:r>
            <a:r>
              <a:rPr lang="en-US" sz="1800" dirty="0">
                <a:solidFill>
                  <a:schemeClr val="tx1"/>
                </a:solidFill>
              </a:rPr>
              <a:t> to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C7CBF-3162-4ECF-8945-20D525D61EB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411759" y="4512309"/>
            <a:ext cx="1046287" cy="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70386F3-5C00-4D99-AF4B-BE7FB49C2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046" y="2832099"/>
            <a:ext cx="4933950" cy="3524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053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Database Configuration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Database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9924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Configuration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 to VS code: settings.py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DATABASES defines engine and database location (BASE_DIR/db.sqlie3).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5903E-469B-4D4D-A9D6-C9B64128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830580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595B2-6C05-4A4A-9D83-8E01731CF05B}"/>
              </a:ext>
            </a:extLst>
          </p:cNvPr>
          <p:cNvSpPr/>
          <p:nvPr/>
        </p:nvSpPr>
        <p:spPr>
          <a:xfrm>
            <a:off x="457200" y="5399077"/>
            <a:ext cx="1162472" cy="280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D5395-B192-463E-959B-C4A74681B70C}"/>
              </a:ext>
            </a:extLst>
          </p:cNvPr>
          <p:cNvSpPr/>
          <p:nvPr/>
        </p:nvSpPr>
        <p:spPr>
          <a:xfrm>
            <a:off x="4355976" y="4842474"/>
            <a:ext cx="248842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FC8C1-7228-4749-A8A3-BC4A0CBB337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1619672" y="4986490"/>
            <a:ext cx="2736304" cy="55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0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Database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1364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Configuration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Database name from “db.sqlite3” into “flight_scheduler.sqlite3”.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perform migration, the ‘flight_scheduler.sqlite3</a:t>
            </a:r>
            <a:r>
              <a:rPr lang="en-US" sz="1800">
                <a:solidFill>
                  <a:schemeClr val="tx1"/>
                </a:solidFill>
              </a:rPr>
              <a:t>” will be generated.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CBA07-EC63-4770-9089-46A3D8A9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80066"/>
            <a:ext cx="713422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2E7169-7550-47C6-A649-4D2DF22CA769}"/>
              </a:ext>
            </a:extLst>
          </p:cNvPr>
          <p:cNvSpPr/>
          <p:nvPr/>
        </p:nvSpPr>
        <p:spPr>
          <a:xfrm>
            <a:off x="3635896" y="4941168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Database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3587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Configuration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database is not here yet. We are going to create with migration.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flighschulder</a:t>
            </a:r>
            <a:r>
              <a:rPr lang="en-US" sz="1800" dirty="0">
                <a:solidFill>
                  <a:schemeClr val="tx1"/>
                </a:solidFill>
              </a:rPr>
              <a:t> folder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.\manage.py migrate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93977-E702-48A3-A74A-C2A02421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96952"/>
            <a:ext cx="1894381" cy="34427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D9251-E040-4E4C-8888-285FDEA99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33973"/>
            <a:ext cx="5660926" cy="27812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30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Database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9924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Configuration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.\manage.py migrate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migration, we have the new database ‘flight-scheduler.sqlite3’.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93977-E702-48A3-A74A-C2A02421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7" y="2807510"/>
            <a:ext cx="1894381" cy="34427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0C4C3-ADE2-4BEB-9342-9C74CBD6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49" y="2981969"/>
            <a:ext cx="6345957" cy="31075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D5E92E-C54B-49DF-9FBE-EF293578B945}"/>
              </a:ext>
            </a:extLst>
          </p:cNvPr>
          <p:cNvSpPr/>
          <p:nvPr/>
        </p:nvSpPr>
        <p:spPr>
          <a:xfrm>
            <a:off x="3203848" y="5501575"/>
            <a:ext cx="1296144" cy="375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D3DA10-780D-4B98-8F25-72DC01647DAC}"/>
              </a:ext>
            </a:extLst>
          </p:cNvPr>
          <p:cNvSpPr/>
          <p:nvPr/>
        </p:nvSpPr>
        <p:spPr>
          <a:xfrm>
            <a:off x="914256" y="5601289"/>
            <a:ext cx="12961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F3E950-7849-4616-A8AB-F0E3CA47652E}"/>
              </a:ext>
            </a:extLst>
          </p:cNvPr>
          <p:cNvSpPr/>
          <p:nvPr/>
        </p:nvSpPr>
        <p:spPr>
          <a:xfrm>
            <a:off x="668644" y="1664803"/>
            <a:ext cx="3399299" cy="375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C4B84F-0FED-4575-99EE-AB0F2534272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2368294" y="2040500"/>
            <a:ext cx="1483626" cy="3461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C4790A-B6C5-4413-9492-738D75850EDF}"/>
              </a:ext>
            </a:extLst>
          </p:cNvPr>
          <p:cNvSpPr/>
          <p:nvPr/>
        </p:nvSpPr>
        <p:spPr>
          <a:xfrm>
            <a:off x="5391806" y="5601288"/>
            <a:ext cx="2837937" cy="347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08D052-C6B4-4467-9EA1-C70367F2C76C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4499992" y="5689424"/>
            <a:ext cx="936104" cy="438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54264F-8940-4E95-8D42-EAA6C555140B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1562328" y="2040500"/>
            <a:ext cx="805966" cy="35607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Working with Database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Data Models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Serializer Class for serialize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Load Data into the database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Views and APIs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Cross-Origin Resource Sharing (CORS) headers to allow access to API.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database table, DDL, Query schema by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Install and Use command based SQLite utility (</a:t>
            </a:r>
            <a:r>
              <a:rPr lang="en-US" sz="1800" dirty="0" err="1">
                <a:solidFill>
                  <a:schemeClr val="tx1"/>
                </a:solidFill>
              </a:rPr>
              <a:t>dbsghell</a:t>
            </a:r>
            <a:r>
              <a:rPr lang="en-US" sz="1800" dirty="0">
                <a:solidFill>
                  <a:schemeClr val="tx1"/>
                </a:solidFill>
              </a:rPr>
              <a:t>, sqlite3, </a:t>
            </a:r>
            <a:r>
              <a:rPr lang="en-US" sz="1800" dirty="0" err="1">
                <a:solidFill>
                  <a:schemeClr val="tx1"/>
                </a:solidFill>
              </a:rPr>
              <a:t>sqldiff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>
                <a:solidFill>
                  <a:schemeClr val="tx1"/>
                </a:solidFill>
              </a:rPr>
              <a:t>Install and </a:t>
            </a:r>
            <a:r>
              <a:rPr lang="en-US" sz="1800" dirty="0">
                <a:solidFill>
                  <a:schemeClr val="tx1"/>
                </a:solidFill>
              </a:rPr>
              <a:t>use SQLiteStudio for GUI based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Database Utility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1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640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sqlite3 utility (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r>
              <a:rPr lang="en-US" sz="1800" dirty="0">
                <a:solidFill>
                  <a:schemeClr val="tx1"/>
                </a:solidFill>
              </a:rPr>
              <a:t> and sqlite3) to see the content of sqlite3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.\manage.py 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r>
              <a:rPr lang="en-US" sz="1800" dirty="0">
                <a:solidFill>
                  <a:schemeClr val="tx1"/>
                </a:solidFill>
              </a:rPr>
              <a:t> utility is similar to MySQL Monitor.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A44D9-3A9C-49AD-86B7-1CA76B4F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6" y="3284984"/>
            <a:ext cx="7734300" cy="68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45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407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 command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.table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entire schema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72C13-434B-4AD9-8624-9B55F4BF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2936"/>
            <a:ext cx="7696200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487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640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Schema command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.schema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entire schema.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all the SQL commands to create all the tables.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7E0FA-A268-4400-A099-6D6162E3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0" y="3076438"/>
            <a:ext cx="8060132" cy="32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839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1122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Clear command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.shell </a:t>
            </a:r>
            <a:r>
              <a:rPr lang="en-US" sz="1800" dirty="0" err="1">
                <a:solidFill>
                  <a:schemeClr val="tx1"/>
                </a:solidFill>
              </a:rPr>
              <a:t>cls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9DDCC-0571-456D-98A7-05324C7B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1" y="2589866"/>
            <a:ext cx="4382677" cy="23707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F078D-33C9-4119-B02D-03862C44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3284984"/>
            <a:ext cx="3524250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C417FB-1DD0-4618-A195-84F771D926C6}"/>
              </a:ext>
            </a:extLst>
          </p:cNvPr>
          <p:cNvSpPr/>
          <p:nvPr/>
        </p:nvSpPr>
        <p:spPr>
          <a:xfrm>
            <a:off x="4733050" y="3501458"/>
            <a:ext cx="374088" cy="288032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7896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Schama &lt;Table-name&gt;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.schema 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schema table “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actual schema that create the table “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3EDA8-2938-4177-A014-77E7396E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3333252"/>
            <a:ext cx="8352928" cy="757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457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1719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SQL Command to read data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SELECT * FROM 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nothing there in the table “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see more when we create the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85272-304B-4F8E-BB0B-6D350CD8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3281004"/>
            <a:ext cx="8496944" cy="9481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3884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Database Utility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1064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Utility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Quit Command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.quit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2DF89-6CC7-45FE-9F53-D7BCC61A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97263"/>
            <a:ext cx="8352928" cy="12169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1953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Database SQLiteStudio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650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SQLiteStudio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71F7D-B654-439D-84E9-CCB3485E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147959"/>
            <a:ext cx="1485900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E02CA-5F21-4CB4-A7CF-976044EE9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855" y="2098640"/>
            <a:ext cx="2442299" cy="41659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CB7DD7-F294-4193-BC89-9853E4DA4FF2}"/>
              </a:ext>
            </a:extLst>
          </p:cNvPr>
          <p:cNvSpPr/>
          <p:nvPr/>
        </p:nvSpPr>
        <p:spPr>
          <a:xfrm>
            <a:off x="1043608" y="3212976"/>
            <a:ext cx="7920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82F1-8BB8-4B79-966C-0B804EBED201}"/>
              </a:ext>
            </a:extLst>
          </p:cNvPr>
          <p:cNvSpPr/>
          <p:nvPr/>
        </p:nvSpPr>
        <p:spPr>
          <a:xfrm>
            <a:off x="3388327" y="5370717"/>
            <a:ext cx="792088" cy="261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08DB03-3E1B-4CCF-AF86-7EF72FB6D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324" y="2118928"/>
            <a:ext cx="3989476" cy="263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545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Select a Database System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537E7A-A450-4902-90B7-4E73317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6" y="2336006"/>
            <a:ext cx="5791200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650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“Add a database”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82F1-8BB8-4B79-966C-0B804EBED201}"/>
              </a:ext>
            </a:extLst>
          </p:cNvPr>
          <p:cNvSpPr/>
          <p:nvPr/>
        </p:nvSpPr>
        <p:spPr>
          <a:xfrm>
            <a:off x="1043608" y="2780928"/>
            <a:ext cx="5040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EB91E-44A3-4BAB-A8D8-F4F98F7CD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551673"/>
            <a:ext cx="4726905" cy="31249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682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D5EFAB-7BC6-4AEE-8D61-119B5473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62084"/>
            <a:ext cx="4726905" cy="31249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286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find where is the project: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Select “SQLite3”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Browse the path of project location of “</a:t>
            </a:r>
            <a:r>
              <a:rPr lang="en-US" sz="1800" dirty="0" err="1">
                <a:solidFill>
                  <a:schemeClr val="tx1"/>
                </a:solidFill>
              </a:rPr>
              <a:t>flightschedule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82F1-8BB8-4B79-966C-0B804EBED201}"/>
              </a:ext>
            </a:extLst>
          </p:cNvPr>
          <p:cNvSpPr/>
          <p:nvPr/>
        </p:nvSpPr>
        <p:spPr>
          <a:xfrm>
            <a:off x="1709792" y="3665437"/>
            <a:ext cx="7019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AED9-3869-4EDE-9213-BE71228A4B16}"/>
              </a:ext>
            </a:extLst>
          </p:cNvPr>
          <p:cNvSpPr/>
          <p:nvPr/>
        </p:nvSpPr>
        <p:spPr>
          <a:xfrm>
            <a:off x="3923928" y="4159879"/>
            <a:ext cx="360040" cy="225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C10E2-F8A2-463D-AF98-B69758EE7683}"/>
              </a:ext>
            </a:extLst>
          </p:cNvPr>
          <p:cNvSpPr/>
          <p:nvPr/>
        </p:nvSpPr>
        <p:spPr>
          <a:xfrm>
            <a:off x="1259632" y="3665437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554DA4-467D-4902-801F-8C02A53952CF}"/>
              </a:ext>
            </a:extLst>
          </p:cNvPr>
          <p:cNvSpPr/>
          <p:nvPr/>
        </p:nvSpPr>
        <p:spPr>
          <a:xfrm>
            <a:off x="3563888" y="4136535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04B22C-F5C4-43A9-83FC-D463E3F0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911455"/>
            <a:ext cx="5087002" cy="109042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1F45BC-9C8E-420E-90BF-6173829C0DD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4103948" y="4385516"/>
            <a:ext cx="854087" cy="63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127A4-314D-408C-8A2F-D6A3F63BD30B}"/>
              </a:ext>
            </a:extLst>
          </p:cNvPr>
          <p:cNvSpPr/>
          <p:nvPr/>
        </p:nvSpPr>
        <p:spPr>
          <a:xfrm>
            <a:off x="3831902" y="5025187"/>
            <a:ext cx="2252265" cy="204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E220756-C870-47E8-BC0A-BDC25A27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" y="3383813"/>
            <a:ext cx="8028986" cy="17210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35DAED-B0AB-48B7-8CFE-5C6D60C2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75" y="3429000"/>
            <a:ext cx="363855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6"/>
            <a:ext cx="8352928" cy="12967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project location: “C:\Work\</a:t>
            </a:r>
            <a:r>
              <a:rPr lang="en-US" sz="1800" dirty="0" err="1">
                <a:solidFill>
                  <a:schemeClr val="tx1"/>
                </a:solidFill>
              </a:rPr>
              <a:t>FullStack</a:t>
            </a:r>
            <a:r>
              <a:rPr lang="en-US" sz="1800" dirty="0">
                <a:solidFill>
                  <a:schemeClr val="tx1"/>
                </a:solidFill>
              </a:rPr>
              <a:t>\</a:t>
            </a:r>
            <a:r>
              <a:rPr lang="en-US" sz="1800" dirty="0" err="1">
                <a:solidFill>
                  <a:schemeClr val="tx1"/>
                </a:solidFill>
              </a:rPr>
              <a:t>AngularDjango</a:t>
            </a:r>
            <a:r>
              <a:rPr lang="en-US" sz="1800" dirty="0">
                <a:solidFill>
                  <a:schemeClr val="tx1"/>
                </a:solidFill>
              </a:rPr>
              <a:t>\03_database\backend\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Name “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r>
              <a:rPr lang="en-US" sz="1800" dirty="0">
                <a:solidFill>
                  <a:schemeClr val="tx1"/>
                </a:solidFill>
              </a:rPr>
              <a:t>” is automatically filled.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AED9-3869-4EDE-9213-BE71228A4B16}"/>
              </a:ext>
            </a:extLst>
          </p:cNvPr>
          <p:cNvSpPr/>
          <p:nvPr/>
        </p:nvSpPr>
        <p:spPr>
          <a:xfrm>
            <a:off x="993343" y="3638602"/>
            <a:ext cx="3384376" cy="302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E46239-F151-46DC-B342-70DC61C09EF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85531" y="3941387"/>
            <a:ext cx="2787459" cy="7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581014-116C-48ED-84C6-69B9C69BD441}"/>
              </a:ext>
            </a:extLst>
          </p:cNvPr>
          <p:cNvSpPr/>
          <p:nvPr/>
        </p:nvSpPr>
        <p:spPr>
          <a:xfrm>
            <a:off x="5450321" y="4543356"/>
            <a:ext cx="2795958" cy="303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2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69898-DA21-40FA-8750-112E6371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604438"/>
            <a:ext cx="4002732" cy="19658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35DAED-B0AB-48B7-8CFE-5C6D60C2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0" y="2909623"/>
            <a:ext cx="363855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330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fill the correct information for File and Name. To do that: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We can click “+” to see where is 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Double click the project “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r>
              <a:rPr lang="en-US" sz="1800" dirty="0">
                <a:solidFill>
                  <a:schemeClr val="tx1"/>
                </a:solidFill>
              </a:rPr>
              <a:t>” to see the database inside the project.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EDEB3-DBBA-422E-92B0-2B375CCEA118}"/>
              </a:ext>
            </a:extLst>
          </p:cNvPr>
          <p:cNvSpPr/>
          <p:nvPr/>
        </p:nvSpPr>
        <p:spPr>
          <a:xfrm>
            <a:off x="6418096" y="5492944"/>
            <a:ext cx="1108253" cy="238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581014-116C-48ED-84C6-69B9C69BD441}"/>
              </a:ext>
            </a:extLst>
          </p:cNvPr>
          <p:cNvSpPr/>
          <p:nvPr/>
        </p:nvSpPr>
        <p:spPr>
          <a:xfrm>
            <a:off x="3168347" y="3990594"/>
            <a:ext cx="240215" cy="303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FF9A8-595D-47AE-9DF2-35D54D54D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205" y="2808837"/>
            <a:ext cx="3278609" cy="156324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F693B-721D-4D83-A0E2-7F52A83BE5C0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3408562" y="3371896"/>
            <a:ext cx="3344194" cy="77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F00B0-7CD2-476E-8E0E-805038DDB724}"/>
              </a:ext>
            </a:extLst>
          </p:cNvPr>
          <p:cNvSpPr/>
          <p:nvPr/>
        </p:nvSpPr>
        <p:spPr>
          <a:xfrm>
            <a:off x="6752756" y="3220325"/>
            <a:ext cx="864096" cy="303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A89DF2-1462-4372-9CAD-EE316731A00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972223" y="3523466"/>
            <a:ext cx="212581" cy="19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704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File: C:\Work\FullStack\AngularDjango\03_database\backend\flightscheduler\flight_scheduler.sqlite3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Name: </a:t>
            </a:r>
            <a:r>
              <a:rPr lang="en-US" sz="1800" dirty="0" err="1">
                <a:solidFill>
                  <a:schemeClr val="tx1"/>
                </a:solidFill>
              </a:rPr>
              <a:t>flightscheduler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B4751-C548-4F10-BE8C-5AE8A9A5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17740"/>
            <a:ext cx="3667125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4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02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Database: </a:t>
            </a:r>
            <a:r>
              <a:rPr lang="en-US" sz="1800" dirty="0" err="1">
                <a:solidFill>
                  <a:schemeClr val="tx1"/>
                </a:solidFill>
              </a:rPr>
              <a:t>Fightscheduler</a:t>
            </a:r>
            <a:r>
              <a:rPr lang="en-US" sz="1800" dirty="0">
                <a:solidFill>
                  <a:schemeClr val="tx1"/>
                </a:solidFill>
              </a:rPr>
              <a:t> (SQlite3)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87DD5-4110-467F-A18A-290D03BB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04" y="2204864"/>
            <a:ext cx="4238625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129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80FEF92-A975-4022-897A-41A516E0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40434"/>
            <a:ext cx="4210050" cy="3771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02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“</a:t>
            </a:r>
            <a:r>
              <a:rPr lang="en-US" sz="1800" dirty="0" err="1">
                <a:solidFill>
                  <a:schemeClr val="tx1"/>
                </a:solidFill>
              </a:rPr>
              <a:t>Fightscheduler</a:t>
            </a:r>
            <a:r>
              <a:rPr lang="en-US" sz="1800" dirty="0">
                <a:solidFill>
                  <a:schemeClr val="tx1"/>
                </a:solidFill>
              </a:rPr>
              <a:t> (SQlite3)” to expand the database tables.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87DD5-4110-467F-A18A-290D03BB6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2340434"/>
            <a:ext cx="3878088" cy="34597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457200" y="3429000"/>
            <a:ext cx="15225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2DBAC-71F4-4D4F-B018-84D9A4422DD2}"/>
              </a:ext>
            </a:extLst>
          </p:cNvPr>
          <p:cNvSpPr/>
          <p:nvPr/>
        </p:nvSpPr>
        <p:spPr>
          <a:xfrm>
            <a:off x="4448175" y="3429000"/>
            <a:ext cx="2212057" cy="2371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059D48-D5EF-4360-907A-43C70B21C73C}"/>
              </a:ext>
            </a:extLst>
          </p:cNvPr>
          <p:cNvCxnSpPr>
            <a:stCxn id="8" idx="3"/>
          </p:cNvCxnSpPr>
          <p:nvPr/>
        </p:nvCxnSpPr>
        <p:spPr>
          <a:xfrm>
            <a:off x="1979712" y="3573016"/>
            <a:ext cx="246846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11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967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double the “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r>
              <a:rPr lang="en-US" sz="1800" dirty="0">
                <a:solidFill>
                  <a:schemeClr val="tx1"/>
                </a:solidFill>
              </a:rPr>
              <a:t>”. We can see the columns and row structure in this table.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3AB65-7970-4A54-894C-CC5897D7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5882698" cy="4380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2411760" y="3509216"/>
            <a:ext cx="1004161" cy="556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2DBAC-71F4-4D4F-B018-84D9A4422DD2}"/>
              </a:ext>
            </a:extLst>
          </p:cNvPr>
          <p:cNvSpPr/>
          <p:nvPr/>
        </p:nvSpPr>
        <p:spPr>
          <a:xfrm>
            <a:off x="3754003" y="3158479"/>
            <a:ext cx="3986349" cy="2371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059D48-D5EF-4360-907A-43C70B21C73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415921" y="3787506"/>
            <a:ext cx="338082" cy="5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76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6503A5C-A313-43A3-88E7-544E8E15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96869"/>
            <a:ext cx="6843489" cy="30934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248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other Data Tab. We can see the defined attribute inside.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2870833" y="2718670"/>
            <a:ext cx="576064" cy="355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6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B6CE02-8C10-458E-857C-352D021A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04864"/>
            <a:ext cx="5791200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4"/>
            <a:ext cx="8352928" cy="704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SQLiteStudio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other DDL Tab. We can see the DDL schema inside.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Database SQLiteStudio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6762800" y="2911472"/>
            <a:ext cx="576064" cy="3559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Select a Database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7402"/>
            <a:ext cx="8352928" cy="4829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engines support the following database system without install any additional drivers.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SQLite3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postgreSQL</a:t>
            </a:r>
            <a:endParaRPr lang="en-US" sz="1800" dirty="0">
              <a:solidFill>
                <a:schemeClr val="tx1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MySQL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Oracle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other database system, we can get the instructions from the Django official web site.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creates a SQLite for our application by default configuration.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SQLite is also included in Python. We will use SQLite3 for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test database connection using 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r>
              <a:rPr lang="en-US" sz="1800" dirty="0">
                <a:solidFill>
                  <a:schemeClr val="tx1"/>
                </a:solidFill>
              </a:rPr>
              <a:t> command utility. We have to test our database through the 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r>
              <a:rPr lang="en-US" sz="1800" dirty="0">
                <a:solidFill>
                  <a:schemeClr val="tx1"/>
                </a:solidFill>
              </a:rPr>
              <a:t> command.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SQLite studio for managing SQL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from: https://sqlitestudio.pl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539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3.7 Database Query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2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2D6251-1038-44FB-BF03-9B678CF1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6" y="2534133"/>
            <a:ext cx="7930208" cy="34577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4"/>
            <a:ext cx="8352928" cy="992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Query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Create a Query, click “Open SQL editor (</a:t>
            </a:r>
            <a:r>
              <a:rPr lang="en-US" sz="1800" dirty="0" err="1">
                <a:solidFill>
                  <a:schemeClr val="tx1"/>
                </a:solidFill>
              </a:rPr>
              <a:t>Alt+E</a:t>
            </a:r>
            <a:r>
              <a:rPr lang="en-US" sz="1800" dirty="0">
                <a:solidFill>
                  <a:schemeClr val="tx1"/>
                </a:solidFill>
              </a:rPr>
              <a:t>)”. This is similar to any other SQL Server.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Database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5220072" y="2873908"/>
            <a:ext cx="144016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3"/>
            <a:ext cx="8352928" cy="1689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Query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Type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SELECT * FROM </a:t>
            </a:r>
            <a:r>
              <a:rPr lang="en-US" sz="1800" dirty="0" err="1">
                <a:solidFill>
                  <a:schemeClr val="tx1"/>
                </a:solidFill>
              </a:rPr>
              <a:t>auth_user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Click “&gt;”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Query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BCC40-60AE-4252-BE53-BF7191B6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636912"/>
            <a:ext cx="5842992" cy="35604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Database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6B8B-8B79-4AF8-BCE1-931BD481614B}"/>
              </a:ext>
            </a:extLst>
          </p:cNvPr>
          <p:cNvSpPr/>
          <p:nvPr/>
        </p:nvSpPr>
        <p:spPr>
          <a:xfrm>
            <a:off x="4283968" y="3402827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AC85F-8619-4DC0-AF4F-0B5A6367820D}"/>
              </a:ext>
            </a:extLst>
          </p:cNvPr>
          <p:cNvSpPr/>
          <p:nvPr/>
        </p:nvSpPr>
        <p:spPr>
          <a:xfrm>
            <a:off x="4269099" y="3046082"/>
            <a:ext cx="23089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B08545-9B4C-4E2F-867B-4CEF68796616}"/>
              </a:ext>
            </a:extLst>
          </p:cNvPr>
          <p:cNvSpPr/>
          <p:nvPr/>
        </p:nvSpPr>
        <p:spPr>
          <a:xfrm>
            <a:off x="3903818" y="3474835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7C0D31-96A8-41F6-BB4A-9718D02FF130}"/>
              </a:ext>
            </a:extLst>
          </p:cNvPr>
          <p:cNvSpPr/>
          <p:nvPr/>
        </p:nvSpPr>
        <p:spPr>
          <a:xfrm>
            <a:off x="3903818" y="306177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A9BDF4-5892-49A9-9C26-6D9660E96F21}"/>
              </a:ext>
            </a:extLst>
          </p:cNvPr>
          <p:cNvSpPr/>
          <p:nvPr/>
        </p:nvSpPr>
        <p:spPr>
          <a:xfrm>
            <a:off x="4233930" y="4800110"/>
            <a:ext cx="429850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0039A3-2C34-418C-97FD-0CB134F99146}"/>
              </a:ext>
            </a:extLst>
          </p:cNvPr>
          <p:cNvSpPr/>
          <p:nvPr/>
        </p:nvSpPr>
        <p:spPr>
          <a:xfrm>
            <a:off x="3902474" y="4808075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副標題 2">
            <a:extLst>
              <a:ext uri="{FF2B5EF4-FFF2-40B4-BE49-F238E27FC236}">
                <a16:creationId xmlns:a16="http://schemas.microsoft.com/office/drawing/2014/main" id="{0D678F68-EE26-49DF-9BFF-D9DAF794B3C7}"/>
              </a:ext>
            </a:extLst>
          </p:cNvPr>
          <p:cNvSpPr txBox="1">
            <a:spLocks/>
          </p:cNvSpPr>
          <p:nvPr/>
        </p:nvSpPr>
        <p:spPr>
          <a:xfrm>
            <a:off x="333872" y="3350266"/>
            <a:ext cx="2355575" cy="14578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see anything here because the default database created is empty.</a:t>
            </a:r>
          </a:p>
        </p:txBody>
      </p:sp>
    </p:spTree>
    <p:extLst>
      <p:ext uri="{BB962C8B-B14F-4D97-AF65-F5344CB8AC3E}">
        <p14:creationId xmlns:p14="http://schemas.microsoft.com/office/powerpoint/2010/main" val="2222116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3"/>
            <a:ext cx="8352928" cy="1352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 Query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SQLiteStudio is a very handy tool for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are comfortable with GUI based, you can use SQLiteStudio, otherwise, you can use command based SQL utilities (SQLite3, </a:t>
            </a:r>
            <a:r>
              <a:rPr lang="en-US" sz="1800" dirty="0" err="1">
                <a:solidFill>
                  <a:schemeClr val="tx1"/>
                </a:solidFill>
              </a:rPr>
              <a:t>dbshell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sqldiff</a:t>
            </a:r>
            <a:r>
              <a:rPr lang="en-US" sz="1800" dirty="0">
                <a:solidFill>
                  <a:schemeClr val="tx1"/>
                </a:solidFill>
              </a:rPr>
              <a:t>) instead.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Database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07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Install SQLite </a:t>
            </a:r>
            <a:r>
              <a:rPr lang="en-US" altLang="zh-TW" sz="4800" b="1" dirty="0" err="1">
                <a:solidFill>
                  <a:srgbClr val="FFFF00"/>
                </a:solidFill>
              </a:rPr>
              <a:t>Utitlity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8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Install SQLite </a:t>
            </a:r>
            <a:r>
              <a:rPr lang="en-US" altLang="zh-TW" sz="4400" b="1" dirty="0" err="1">
                <a:solidFill>
                  <a:srgbClr val="FFFF00"/>
                </a:solidFill>
              </a:rPr>
              <a:t>Utitlity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76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utility file: https:www.sqlite.org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72C00-CB95-4AFC-83AD-AB5695BA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5" y="2313732"/>
            <a:ext cx="3850604" cy="26123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E5ACE-CD72-4E1D-BAB0-DB4B3DAA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13732"/>
            <a:ext cx="3894540" cy="2674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1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Install SQLite </a:t>
            </a:r>
            <a:r>
              <a:rPr lang="en-US" altLang="zh-TW" sz="4400" b="1" dirty="0" err="1">
                <a:solidFill>
                  <a:srgbClr val="FFFF00"/>
                </a:solidFill>
              </a:rPr>
              <a:t>Utitlity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5032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sqlite-tools-win32-x86-333000.zip which includes command-line shell, sqldiff.exe, and sqlite3_analyzer.exe. These are for command shell, SQL diff, and SQL lite analyzer.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them to whatever we can access.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3C5F6-E7E7-4E7E-878A-66C7791C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08365"/>
            <a:ext cx="7974782" cy="30900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689320" y="5358988"/>
            <a:ext cx="144016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BEACF0-BC70-492E-B517-D345A28D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48" y="2338656"/>
            <a:ext cx="3149952" cy="30294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Install SQLite </a:t>
            </a:r>
            <a:r>
              <a:rPr lang="en-US" altLang="zh-TW" sz="4400" b="1" dirty="0" err="1">
                <a:solidFill>
                  <a:srgbClr val="FFFF00"/>
                </a:solidFill>
              </a:rPr>
              <a:t>Utitlity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776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 SQLite utility under path “C:\Tools\</a:t>
            </a:r>
            <a:r>
              <a:rPr lang="en-US" sz="1800" dirty="0" err="1">
                <a:solidFill>
                  <a:schemeClr val="tx1"/>
                </a:solidFill>
              </a:rPr>
              <a:t>sqlite</a:t>
            </a:r>
            <a:r>
              <a:rPr lang="en-US" sz="1800" dirty="0">
                <a:solidFill>
                  <a:schemeClr val="tx1"/>
                </a:solidFill>
              </a:rPr>
              <a:t>-tools”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5536848" y="4736159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CD001-A9EF-4DAD-8D81-42A3ED9B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27" y="2236621"/>
            <a:ext cx="2787913" cy="26435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7F673-F2E6-44DD-B1D7-493CB823C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21" y="2343287"/>
            <a:ext cx="2133600" cy="24302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792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EB6C5B-960F-4ECB-9C6D-5F9AF002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57453"/>
            <a:ext cx="3761474" cy="2442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Install SQLite </a:t>
            </a:r>
            <a:r>
              <a:rPr lang="en-US" altLang="zh-TW" sz="4400" b="1" dirty="0" err="1">
                <a:solidFill>
                  <a:srgbClr val="FFFF00"/>
                </a:solidFill>
              </a:rPr>
              <a:t>Utitlity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425"/>
            <a:ext cx="8352928" cy="1712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 Database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sqlite3, </a:t>
            </a:r>
            <a:r>
              <a:rPr lang="en-US" sz="1800" dirty="0" err="1">
                <a:solidFill>
                  <a:schemeClr val="tx1"/>
                </a:solidFill>
              </a:rPr>
              <a:t>sqldiff</a:t>
            </a:r>
            <a:r>
              <a:rPr lang="en-US" sz="1800" dirty="0">
                <a:solidFill>
                  <a:schemeClr val="tx1"/>
                </a:solidFill>
              </a:rPr>
              <a:t>, and sqlite3_analyzer.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sqlite3 –help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sqldiff</a:t>
            </a:r>
            <a:r>
              <a:rPr lang="en-US" sz="1800" dirty="0">
                <a:solidFill>
                  <a:schemeClr val="tx1"/>
                </a:solidFill>
              </a:rPr>
              <a:t> –help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sqlite3_analyzer --help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https://www.youtube.com/watch?v=cVJXLzZc8L4&amp;list=PLTgRMOcmRb3Oxj1oKJYsW2-JjRjtlFvoQ&amp;index=3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B936E-30CE-4EFA-BFBD-1E84D7C448D1}"/>
              </a:ext>
            </a:extLst>
          </p:cNvPr>
          <p:cNvSpPr/>
          <p:nvPr/>
        </p:nvSpPr>
        <p:spPr>
          <a:xfrm>
            <a:off x="251519" y="3242696"/>
            <a:ext cx="3329425" cy="171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37EEC6-C6D2-4A67-AE1E-14825E20F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77" y="3270379"/>
            <a:ext cx="3722390" cy="15178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C43581-014C-4CF5-978E-27A3FD6BACD5}"/>
              </a:ext>
            </a:extLst>
          </p:cNvPr>
          <p:cNvSpPr/>
          <p:nvPr/>
        </p:nvSpPr>
        <p:spPr>
          <a:xfrm>
            <a:off x="4053454" y="3257453"/>
            <a:ext cx="3470874" cy="171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13D6F4-CA6D-4F3E-9CBC-3FCED9760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360" y="4825598"/>
            <a:ext cx="3904034" cy="18169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D28924-700F-4BAA-B8B5-0D45EDDE6440}"/>
              </a:ext>
            </a:extLst>
          </p:cNvPr>
          <p:cNvSpPr/>
          <p:nvPr/>
        </p:nvSpPr>
        <p:spPr>
          <a:xfrm>
            <a:off x="4071360" y="4812455"/>
            <a:ext cx="3596984" cy="2727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1920</Words>
  <Application>Microsoft Office PowerPoint</Application>
  <PresentationFormat>On-screen Show (4:3)</PresentationFormat>
  <Paragraphs>297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Office 佈景主題</vt:lpstr>
      <vt:lpstr>3 Database</vt:lpstr>
      <vt:lpstr>3 Database</vt:lpstr>
      <vt:lpstr>3.1 Select a Database System</vt:lpstr>
      <vt:lpstr>3.1 Select a Database System</vt:lpstr>
      <vt:lpstr>3.2 Install SQLite Utitlity</vt:lpstr>
      <vt:lpstr>3.2 Install SQLite Utitlity</vt:lpstr>
      <vt:lpstr>3.2 Install SQLite Utitlity</vt:lpstr>
      <vt:lpstr>3.2 Install SQLite Utitlity</vt:lpstr>
      <vt:lpstr>3.2 Install SQLite Utitlity</vt:lpstr>
      <vt:lpstr>3.3 Install SQLite Studio</vt:lpstr>
      <vt:lpstr>3.3 Install SQLite Studio</vt:lpstr>
      <vt:lpstr>3.3 Install SQLite Studio</vt:lpstr>
      <vt:lpstr>3.3 Install SQLite Studio</vt:lpstr>
      <vt:lpstr>3.3 Install SQLite Studio</vt:lpstr>
      <vt:lpstr>3.4 Database Configuration</vt:lpstr>
      <vt:lpstr>3.4 Database Configuration</vt:lpstr>
      <vt:lpstr>3.4 Database Configuration</vt:lpstr>
      <vt:lpstr>3.4 Database Configuration</vt:lpstr>
      <vt:lpstr>3.4 Database Configuration</vt:lpstr>
      <vt:lpstr>3.5 Database Utility</vt:lpstr>
      <vt:lpstr>3.5 Database Utility</vt:lpstr>
      <vt:lpstr>3.5 Database Utility</vt:lpstr>
      <vt:lpstr>3.5 Database Utility</vt:lpstr>
      <vt:lpstr>3.5 Database Utility</vt:lpstr>
      <vt:lpstr>3.5 Database Utility</vt:lpstr>
      <vt:lpstr>3.5 Database Utility</vt:lpstr>
      <vt:lpstr>3.5 Database Utility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3.6 Database SQLiteStudio</vt:lpstr>
      <vt:lpstr>3.7 Database Query</vt:lpstr>
      <vt:lpstr>3.7 Database Query</vt:lpstr>
      <vt:lpstr>3.7 Database Query</vt:lpstr>
      <vt:lpstr>3.7 Database Query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689</cp:revision>
  <dcterms:created xsi:type="dcterms:W3CDTF">2018-09-28T16:40:41Z</dcterms:created>
  <dcterms:modified xsi:type="dcterms:W3CDTF">2020-08-22T18:44:10Z</dcterms:modified>
</cp:coreProperties>
</file>