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6" r:id="rId3"/>
    <p:sldId id="269" r:id="rId4"/>
    <p:sldId id="267" r:id="rId5"/>
    <p:sldId id="268" r:id="rId6"/>
    <p:sldId id="272" r:id="rId7"/>
    <p:sldId id="273" r:id="rId8"/>
    <p:sldId id="274" r:id="rId9"/>
    <p:sldId id="275" r:id="rId10"/>
    <p:sldId id="270" r:id="rId11"/>
    <p:sldId id="271" r:id="rId12"/>
    <p:sldId id="259" r:id="rId13"/>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4088587657" initials="1" lastIdx="1" clrIdx="0">
    <p:extLst>
      <p:ext uri="{19B8F6BF-5375-455C-9EA6-DF929625EA0E}">
        <p15:presenceInfo xmlns:p15="http://schemas.microsoft.com/office/powerpoint/2012/main" userId="46f8387d243dde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95" autoAdjust="0"/>
    <p:restoredTop sz="96806" autoAdjust="0"/>
  </p:normalViewPr>
  <p:slideViewPr>
    <p:cSldViewPr>
      <p:cViewPr varScale="1">
        <p:scale>
          <a:sx n="81" d="100"/>
          <a:sy n="81" d="100"/>
        </p:scale>
        <p:origin x="426" y="12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2020/8/1</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2020/8/1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2020/8/1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2020/8/1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2020/8/1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2020/8/1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2020/8/1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2020/8/1</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2020/8/1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2020/8/1</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2020/8/1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2020/8/1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2020/8/1</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udemy.com/course/the-complete-guide-to-angular-2/learn/lecture/6656200#overview"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udemy.com/course/the-complete-guide-to-angular-2/learn/lecture/6656200#overview"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udemy.com/course/the-complete-guide-to-angular-2/learn/lecture/6656200#overview"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udemy.com/course/the-complete-guide-to-angular-2/learn/lecture/6656200#overview"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udemy.com/course/the-complete-guide-to-angular-2/learn/lecture/6656200#overview" TargetMode="Externa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hyperlink" Target="https://www.udemy.com/course/the-complete-guide-to-angular-2/learn/lecture/6656200#overview" TargetMode="External"/><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hyperlink" Target="https://www.udemy.com/course/the-complete-guide-to-angular-2/learn/lecture/6656200#overview" TargetMode="External"/><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hyperlink" Target="https://www.udemy.com/course/the-complete-guide-to-angular-2/learn/lecture/6656200#overview" TargetMode="External"/><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b="1" dirty="0">
                <a:solidFill>
                  <a:srgbClr val="FFFF00"/>
                </a:solidFill>
              </a:rPr>
              <a:t>105 Log Service</a:t>
            </a:r>
            <a:endParaRPr lang="zh-TW" altLang="en-US"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4" name="Picture 3">
            <a:extLst>
              <a:ext uri="{FF2B5EF4-FFF2-40B4-BE49-F238E27FC236}">
                <a16:creationId xmlns:a16="http://schemas.microsoft.com/office/drawing/2014/main" id="{0E3CB6AD-7601-4045-BC39-76255B7DBACE}"/>
              </a:ext>
            </a:extLst>
          </p:cNvPr>
          <p:cNvPicPr>
            <a:picLocks noChangeAspect="1"/>
          </p:cNvPicPr>
          <p:nvPr/>
        </p:nvPicPr>
        <p:blipFill>
          <a:blip r:embed="rId2"/>
          <a:stretch>
            <a:fillRect/>
          </a:stretch>
        </p:blipFill>
        <p:spPr>
          <a:xfrm>
            <a:off x="4233277" y="3717032"/>
            <a:ext cx="919747" cy="98005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b="1" dirty="0">
                <a:solidFill>
                  <a:srgbClr val="FFFF00"/>
                </a:solidFill>
              </a:rPr>
              <a:t>105.2 Verify</a:t>
            </a:r>
            <a:endParaRPr lang="zh-TW" altLang="en-US"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4" name="Picture 3">
            <a:extLst>
              <a:ext uri="{FF2B5EF4-FFF2-40B4-BE49-F238E27FC236}">
                <a16:creationId xmlns:a16="http://schemas.microsoft.com/office/drawing/2014/main" id="{0E3CB6AD-7601-4045-BC39-76255B7DBACE}"/>
              </a:ext>
            </a:extLst>
          </p:cNvPr>
          <p:cNvPicPr>
            <a:picLocks noChangeAspect="1"/>
          </p:cNvPicPr>
          <p:nvPr/>
        </p:nvPicPr>
        <p:blipFill>
          <a:blip r:embed="rId2"/>
          <a:stretch>
            <a:fillRect/>
          </a:stretch>
        </p:blipFill>
        <p:spPr>
          <a:xfrm>
            <a:off x="4233277" y="3717032"/>
            <a:ext cx="919747" cy="980058"/>
          </a:xfrm>
          <a:prstGeom prst="rect">
            <a:avLst/>
          </a:prstGeom>
        </p:spPr>
      </p:pic>
    </p:spTree>
    <p:extLst>
      <p:ext uri="{BB962C8B-B14F-4D97-AF65-F5344CB8AC3E}">
        <p14:creationId xmlns:p14="http://schemas.microsoft.com/office/powerpoint/2010/main" val="4057295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105.2 Verify</a:t>
            </a:r>
            <a:endParaRPr lang="zh-TW" altLang="en-US" b="1" dirty="0">
              <a:solidFill>
                <a:srgbClr val="FFFF00"/>
              </a:solidFill>
            </a:endParaRPr>
          </a:p>
        </p:txBody>
      </p:sp>
      <p:sp>
        <p:nvSpPr>
          <p:cNvPr id="3" name="副標題 2"/>
          <p:cNvSpPr>
            <a:spLocks noGrp="1"/>
          </p:cNvSpPr>
          <p:nvPr>
            <p:ph type="subTitle" idx="1"/>
          </p:nvPr>
        </p:nvSpPr>
        <p:spPr>
          <a:xfrm>
            <a:off x="324109" y="1407382"/>
            <a:ext cx="4136886" cy="733275"/>
          </a:xfrm>
          <a:ln>
            <a:solidFill>
              <a:srgbClr val="C00000"/>
            </a:solidFill>
          </a:ln>
        </p:spPr>
        <p:txBody>
          <a:bodyPr>
            <a:noAutofit/>
          </a:bodyPr>
          <a:lstStyle/>
          <a:p>
            <a:pPr marL="465138" indent="-465138" algn="l">
              <a:buClr>
                <a:srgbClr val="0070C0"/>
              </a:buClr>
              <a:buFont typeface="Wingdings" pitchFamily="2" charset="2"/>
              <a:buChar char="u"/>
            </a:pPr>
            <a:r>
              <a:rPr kumimoji="0" lang="en-US" altLang="en-US" sz="1800" b="1" i="0" u="none" strike="noStrike" cap="none" normalizeH="0" baseline="0" dirty="0">
                <a:ln>
                  <a:noFill/>
                </a:ln>
                <a:solidFill>
                  <a:srgbClr val="29303B"/>
                </a:solidFill>
                <a:effectLst/>
              </a:rPr>
              <a:t>Verify</a:t>
            </a:r>
          </a:p>
          <a:p>
            <a:pPr marL="465138" indent="-465138" algn="l">
              <a:buClr>
                <a:srgbClr val="0070C0"/>
              </a:buClr>
              <a:buFont typeface="Wingdings" pitchFamily="2" charset="2"/>
              <a:buChar char="u"/>
            </a:pPr>
            <a:r>
              <a:rPr kumimoji="0" lang="en-US" altLang="en-US" sz="1800" b="1" i="0" u="none" strike="noStrike" cap="none" normalizeH="0" baseline="0" dirty="0">
                <a:ln>
                  <a:noFill/>
                </a:ln>
                <a:solidFill>
                  <a:srgbClr val="29303B"/>
                </a:solidFill>
                <a:effectLst/>
              </a:rPr>
              <a:t>Default Application Template</a:t>
            </a:r>
            <a:endParaRPr lang="en-US" sz="1800" b="0" i="0" dirty="0">
              <a:solidFill>
                <a:srgbClr val="333333"/>
              </a:solidFill>
              <a:effectLst/>
            </a:endParaRPr>
          </a:p>
        </p:txBody>
      </p:sp>
      <p:sp>
        <p:nvSpPr>
          <p:cNvPr id="4" name="標題 1"/>
          <p:cNvSpPr txBox="1">
            <a:spLocks/>
          </p:cNvSpPr>
          <p:nvPr/>
        </p:nvSpPr>
        <p:spPr>
          <a:xfrm>
            <a:off x="0" y="759620"/>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https://www.udemy.com/course/the-complete-guide-to-angular-2/learn/lecture/6656206#overview</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11</a:t>
            </a:fld>
            <a:endParaRPr lang="zh-TW" altLang="en-US"/>
          </a:p>
        </p:txBody>
      </p:sp>
      <p:pic>
        <p:nvPicPr>
          <p:cNvPr id="13" name="Picture 12">
            <a:extLst>
              <a:ext uri="{FF2B5EF4-FFF2-40B4-BE49-F238E27FC236}">
                <a16:creationId xmlns:a16="http://schemas.microsoft.com/office/drawing/2014/main" id="{60E40336-C86B-4BC2-8CDD-A0DEC473C69E}"/>
              </a:ext>
            </a:extLst>
          </p:cNvPr>
          <p:cNvPicPr>
            <a:picLocks noChangeAspect="1"/>
          </p:cNvPicPr>
          <p:nvPr/>
        </p:nvPicPr>
        <p:blipFill>
          <a:blip r:embed="rId3"/>
          <a:stretch>
            <a:fillRect/>
          </a:stretch>
        </p:blipFill>
        <p:spPr>
          <a:xfrm>
            <a:off x="4683007" y="1248027"/>
            <a:ext cx="3412111" cy="5609972"/>
          </a:xfrm>
          <a:prstGeom prst="rect">
            <a:avLst/>
          </a:prstGeom>
          <a:ln>
            <a:solidFill>
              <a:srgbClr val="C00000"/>
            </a:solidFill>
          </a:ln>
        </p:spPr>
      </p:pic>
    </p:spTree>
    <p:extLst>
      <p:ext uri="{BB962C8B-B14F-4D97-AF65-F5344CB8AC3E}">
        <p14:creationId xmlns:p14="http://schemas.microsoft.com/office/powerpoint/2010/main" val="2008928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2020/8/1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105 Log Service</a:t>
            </a:r>
            <a:endParaRPr lang="zh-TW" altLang="en-US" b="1" dirty="0">
              <a:solidFill>
                <a:srgbClr val="FFFF00"/>
              </a:solidFill>
            </a:endParaRPr>
          </a:p>
        </p:txBody>
      </p:sp>
      <p:sp>
        <p:nvSpPr>
          <p:cNvPr id="3" name="副標題 2"/>
          <p:cNvSpPr>
            <a:spLocks noGrp="1"/>
          </p:cNvSpPr>
          <p:nvPr>
            <p:ph type="subTitle" idx="1"/>
          </p:nvPr>
        </p:nvSpPr>
        <p:spPr>
          <a:xfrm>
            <a:off x="324109" y="1407383"/>
            <a:ext cx="8495782" cy="468362"/>
          </a:xfrm>
          <a:ln>
            <a:solidFill>
              <a:srgbClr val="C00000"/>
            </a:solidFill>
          </a:ln>
        </p:spPr>
        <p:txBody>
          <a:bodyPr>
            <a:noAutofit/>
          </a:bodyPr>
          <a:lstStyle/>
          <a:p>
            <a:pPr marL="465138" indent="-465138" algn="l">
              <a:buClr>
                <a:srgbClr val="0070C0"/>
              </a:buClr>
              <a:buFont typeface="Wingdings" pitchFamily="2" charset="2"/>
              <a:buChar char="u"/>
            </a:pPr>
            <a:r>
              <a:rPr kumimoji="0" lang="en-US" altLang="en-US" sz="1800" b="1" i="0" u="none" strike="noStrike" cap="none" normalizeH="0" baseline="0" dirty="0">
                <a:ln>
                  <a:noFill/>
                </a:ln>
                <a:solidFill>
                  <a:srgbClr val="29303B"/>
                </a:solidFill>
                <a:effectLst/>
              </a:rPr>
              <a:t>Log Service</a:t>
            </a:r>
            <a:endParaRPr lang="en-US" altLang="en-US" sz="1800" b="1" dirty="0">
              <a:solidFill>
                <a:schemeClr val="tx1"/>
              </a:solidFill>
            </a:endParaRPr>
          </a:p>
        </p:txBody>
      </p:sp>
      <p:sp>
        <p:nvSpPr>
          <p:cNvPr id="4" name="標題 1"/>
          <p:cNvSpPr txBox="1">
            <a:spLocks/>
          </p:cNvSpPr>
          <p:nvPr/>
        </p:nvSpPr>
        <p:spPr>
          <a:xfrm>
            <a:off x="0" y="759620"/>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https://www.udemy.com/course/the-complete-guide-to-angular-2/learn/lecture/6656206#overview</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2</a:t>
            </a:fld>
            <a:endParaRPr lang="zh-TW" altLang="en-US"/>
          </a:p>
        </p:txBody>
      </p:sp>
      <p:sp>
        <p:nvSpPr>
          <p:cNvPr id="7" name="Rectangle 6">
            <a:extLst>
              <a:ext uri="{FF2B5EF4-FFF2-40B4-BE49-F238E27FC236}">
                <a16:creationId xmlns:a16="http://schemas.microsoft.com/office/drawing/2014/main" id="{356574FD-3A40-4625-90B3-5C2F3A1DA916}"/>
              </a:ext>
            </a:extLst>
          </p:cNvPr>
          <p:cNvSpPr/>
          <p:nvPr/>
        </p:nvSpPr>
        <p:spPr>
          <a:xfrm>
            <a:off x="3243449" y="2695344"/>
            <a:ext cx="172819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AppComponent</a:t>
            </a:r>
            <a:endParaRPr lang="en-US" dirty="0">
              <a:solidFill>
                <a:schemeClr val="tx1"/>
              </a:solidFill>
            </a:endParaRPr>
          </a:p>
        </p:txBody>
      </p:sp>
      <p:sp>
        <p:nvSpPr>
          <p:cNvPr id="8" name="Rectangle 7">
            <a:extLst>
              <a:ext uri="{FF2B5EF4-FFF2-40B4-BE49-F238E27FC236}">
                <a16:creationId xmlns:a16="http://schemas.microsoft.com/office/drawing/2014/main" id="{A2986805-C14A-4560-8E02-90C1F65ED8DC}"/>
              </a:ext>
            </a:extLst>
          </p:cNvPr>
          <p:cNvSpPr/>
          <p:nvPr/>
        </p:nvSpPr>
        <p:spPr>
          <a:xfrm>
            <a:off x="1118233" y="3455633"/>
            <a:ext cx="212521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AboutComponent</a:t>
            </a:r>
            <a:endParaRPr lang="en-US" dirty="0">
              <a:solidFill>
                <a:schemeClr val="tx1"/>
              </a:solidFill>
            </a:endParaRPr>
          </a:p>
        </p:txBody>
      </p:sp>
      <p:sp>
        <p:nvSpPr>
          <p:cNvPr id="12" name="Rectangle 11">
            <a:extLst>
              <a:ext uri="{FF2B5EF4-FFF2-40B4-BE49-F238E27FC236}">
                <a16:creationId xmlns:a16="http://schemas.microsoft.com/office/drawing/2014/main" id="{3F84DAC4-6878-4F45-9C7E-9A3265A3D8D1}"/>
              </a:ext>
            </a:extLst>
          </p:cNvPr>
          <p:cNvSpPr/>
          <p:nvPr/>
        </p:nvSpPr>
        <p:spPr>
          <a:xfrm>
            <a:off x="4496410" y="3451976"/>
            <a:ext cx="2482393"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UserComponent</a:t>
            </a:r>
            <a:endParaRPr lang="en-US" dirty="0">
              <a:solidFill>
                <a:schemeClr val="tx1"/>
              </a:solidFill>
            </a:endParaRPr>
          </a:p>
        </p:txBody>
      </p:sp>
      <p:sp>
        <p:nvSpPr>
          <p:cNvPr id="14" name="Rectangle 13">
            <a:extLst>
              <a:ext uri="{FF2B5EF4-FFF2-40B4-BE49-F238E27FC236}">
                <a16:creationId xmlns:a16="http://schemas.microsoft.com/office/drawing/2014/main" id="{EC9B7145-A6A4-438D-B8EF-2A93B578D585}"/>
              </a:ext>
            </a:extLst>
          </p:cNvPr>
          <p:cNvSpPr/>
          <p:nvPr/>
        </p:nvSpPr>
        <p:spPr>
          <a:xfrm>
            <a:off x="4502310" y="4388080"/>
            <a:ext cx="2482393"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UserDetailComponent</a:t>
            </a:r>
            <a:endParaRPr lang="en-US" dirty="0">
              <a:solidFill>
                <a:schemeClr val="tx1"/>
              </a:solidFill>
            </a:endParaRPr>
          </a:p>
        </p:txBody>
      </p:sp>
      <p:cxnSp>
        <p:nvCxnSpPr>
          <p:cNvPr id="16" name="Connector: Elbow 15">
            <a:extLst>
              <a:ext uri="{FF2B5EF4-FFF2-40B4-BE49-F238E27FC236}">
                <a16:creationId xmlns:a16="http://schemas.microsoft.com/office/drawing/2014/main" id="{F233B191-47B8-4278-8DBE-17258B68E2AB}"/>
              </a:ext>
            </a:extLst>
          </p:cNvPr>
          <p:cNvCxnSpPr>
            <a:stCxn id="7" idx="2"/>
            <a:endCxn id="8" idx="0"/>
          </p:cNvCxnSpPr>
          <p:nvPr/>
        </p:nvCxnSpPr>
        <p:spPr>
          <a:xfrm rot="5400000">
            <a:off x="2944069" y="2292156"/>
            <a:ext cx="400249" cy="192670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93DADD6F-5F36-46A8-9563-5CB850546645}"/>
              </a:ext>
            </a:extLst>
          </p:cNvPr>
          <p:cNvCxnSpPr>
            <a:cxnSpLocks/>
            <a:stCxn id="7" idx="2"/>
            <a:endCxn id="12" idx="0"/>
          </p:cNvCxnSpPr>
          <p:nvPr/>
        </p:nvCxnSpPr>
        <p:spPr>
          <a:xfrm rot="16200000" flipH="1">
            <a:off x="4724280" y="2438649"/>
            <a:ext cx="396592" cy="163006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31737CC-BFC5-4EAF-96F4-A29EE6B9E406}"/>
              </a:ext>
            </a:extLst>
          </p:cNvPr>
          <p:cNvCxnSpPr>
            <a:cxnSpLocks/>
            <a:stCxn id="28" idx="2"/>
            <a:endCxn id="14" idx="0"/>
          </p:cNvCxnSpPr>
          <p:nvPr/>
        </p:nvCxnSpPr>
        <p:spPr>
          <a:xfrm>
            <a:off x="5737611" y="4161313"/>
            <a:ext cx="5896" cy="226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A11BA9FD-EDCA-4BFF-83F5-114554A2554F}"/>
              </a:ext>
            </a:extLst>
          </p:cNvPr>
          <p:cNvSpPr/>
          <p:nvPr/>
        </p:nvSpPr>
        <p:spPr>
          <a:xfrm>
            <a:off x="1118233" y="3812016"/>
            <a:ext cx="2125216" cy="36004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Log data to console</a:t>
            </a:r>
          </a:p>
        </p:txBody>
      </p:sp>
      <p:sp>
        <p:nvSpPr>
          <p:cNvPr id="26" name="Rectangle 25">
            <a:extLst>
              <a:ext uri="{FF2B5EF4-FFF2-40B4-BE49-F238E27FC236}">
                <a16:creationId xmlns:a16="http://schemas.microsoft.com/office/drawing/2014/main" id="{4C4243A6-4D58-4C9E-ABE6-49EA730C87ED}"/>
              </a:ext>
            </a:extLst>
          </p:cNvPr>
          <p:cNvSpPr/>
          <p:nvPr/>
        </p:nvSpPr>
        <p:spPr>
          <a:xfrm>
            <a:off x="4502309" y="4748120"/>
            <a:ext cx="2482385" cy="36004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Log data to console</a:t>
            </a:r>
          </a:p>
        </p:txBody>
      </p:sp>
      <p:sp>
        <p:nvSpPr>
          <p:cNvPr id="28" name="Rectangle 27">
            <a:extLst>
              <a:ext uri="{FF2B5EF4-FFF2-40B4-BE49-F238E27FC236}">
                <a16:creationId xmlns:a16="http://schemas.microsoft.com/office/drawing/2014/main" id="{028DC287-2C0D-4CDB-9797-3DF38B94EB6C}"/>
              </a:ext>
            </a:extLst>
          </p:cNvPr>
          <p:cNvSpPr/>
          <p:nvPr/>
        </p:nvSpPr>
        <p:spPr>
          <a:xfrm>
            <a:off x="4496418" y="3801273"/>
            <a:ext cx="2482385" cy="3600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Store user data</a:t>
            </a:r>
          </a:p>
        </p:txBody>
      </p:sp>
      <p:sp>
        <p:nvSpPr>
          <p:cNvPr id="9" name="Rectangle 8">
            <a:extLst>
              <a:ext uri="{FF2B5EF4-FFF2-40B4-BE49-F238E27FC236}">
                <a16:creationId xmlns:a16="http://schemas.microsoft.com/office/drawing/2014/main" id="{3F57FF92-4B84-4131-9638-FB7A212E7724}"/>
              </a:ext>
            </a:extLst>
          </p:cNvPr>
          <p:cNvSpPr/>
          <p:nvPr/>
        </p:nvSpPr>
        <p:spPr>
          <a:xfrm>
            <a:off x="6662849" y="2381763"/>
            <a:ext cx="1189112" cy="36004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LogService</a:t>
            </a:r>
            <a:endParaRPr lang="en-US" dirty="0">
              <a:solidFill>
                <a:schemeClr val="tx1"/>
              </a:solidFill>
            </a:endParaRPr>
          </a:p>
        </p:txBody>
      </p:sp>
      <p:cxnSp>
        <p:nvCxnSpPr>
          <p:cNvPr id="11" name="Connector: Elbow 10">
            <a:extLst>
              <a:ext uri="{FF2B5EF4-FFF2-40B4-BE49-F238E27FC236}">
                <a16:creationId xmlns:a16="http://schemas.microsoft.com/office/drawing/2014/main" id="{E9FF3700-C70D-488D-912D-CA192C7D6851}"/>
              </a:ext>
            </a:extLst>
          </p:cNvPr>
          <p:cNvCxnSpPr>
            <a:cxnSpLocks/>
            <a:stCxn id="9" idx="2"/>
            <a:endCxn id="14" idx="3"/>
          </p:cNvCxnSpPr>
          <p:nvPr/>
        </p:nvCxnSpPr>
        <p:spPr>
          <a:xfrm rot="5400000">
            <a:off x="6207906" y="3518600"/>
            <a:ext cx="1826297" cy="2727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18A0C921-93E1-4EE1-8A22-1B68C22E5492}"/>
              </a:ext>
            </a:extLst>
          </p:cNvPr>
          <p:cNvCxnSpPr>
            <a:cxnSpLocks/>
            <a:stCxn id="9" idx="1"/>
            <a:endCxn id="8" idx="1"/>
          </p:cNvCxnSpPr>
          <p:nvPr/>
        </p:nvCxnSpPr>
        <p:spPr>
          <a:xfrm rot="10800000" flipV="1">
            <a:off x="1118233" y="2561783"/>
            <a:ext cx="5544616" cy="1073870"/>
          </a:xfrm>
          <a:prstGeom prst="bentConnector3">
            <a:avLst>
              <a:gd name="adj1" fmla="val 104123"/>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86481065-D5C7-46B1-821F-6455C0B8BD07}"/>
              </a:ext>
            </a:extLst>
          </p:cNvPr>
          <p:cNvSpPr/>
          <p:nvPr/>
        </p:nvSpPr>
        <p:spPr>
          <a:xfrm>
            <a:off x="1045928" y="2675238"/>
            <a:ext cx="1551821" cy="3009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Centralization</a:t>
            </a:r>
          </a:p>
        </p:txBody>
      </p:sp>
      <p:sp>
        <p:nvSpPr>
          <p:cNvPr id="10" name="Rectangle 9">
            <a:extLst>
              <a:ext uri="{FF2B5EF4-FFF2-40B4-BE49-F238E27FC236}">
                <a16:creationId xmlns:a16="http://schemas.microsoft.com/office/drawing/2014/main" id="{0DCCDDF5-76B6-44F8-8FD3-9F4BDB51F5E8}"/>
              </a:ext>
            </a:extLst>
          </p:cNvPr>
          <p:cNvSpPr/>
          <p:nvPr/>
        </p:nvSpPr>
        <p:spPr>
          <a:xfrm>
            <a:off x="7475652" y="2944165"/>
            <a:ext cx="1322757" cy="36004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UserService</a:t>
            </a:r>
            <a:endParaRPr lang="en-US" dirty="0">
              <a:solidFill>
                <a:schemeClr val="tx1"/>
              </a:solidFill>
            </a:endParaRPr>
          </a:p>
        </p:txBody>
      </p:sp>
      <p:cxnSp>
        <p:nvCxnSpPr>
          <p:cNvPr id="20" name="Connector: Elbow 19">
            <a:extLst>
              <a:ext uri="{FF2B5EF4-FFF2-40B4-BE49-F238E27FC236}">
                <a16:creationId xmlns:a16="http://schemas.microsoft.com/office/drawing/2014/main" id="{1CC63CCF-E9D9-4906-B76A-654E8CF81A74}"/>
              </a:ext>
            </a:extLst>
          </p:cNvPr>
          <p:cNvCxnSpPr>
            <a:cxnSpLocks/>
            <a:stCxn id="10" idx="2"/>
            <a:endCxn id="12" idx="3"/>
          </p:cNvCxnSpPr>
          <p:nvPr/>
        </p:nvCxnSpPr>
        <p:spPr>
          <a:xfrm rot="5400000">
            <a:off x="7394022" y="2888986"/>
            <a:ext cx="327791" cy="115822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AAA2953B-F921-4E33-ACD1-E398395058BE}"/>
              </a:ext>
            </a:extLst>
          </p:cNvPr>
          <p:cNvSpPr/>
          <p:nvPr/>
        </p:nvSpPr>
        <p:spPr>
          <a:xfrm>
            <a:off x="7386255" y="3680519"/>
            <a:ext cx="1412154" cy="3277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Storage</a:t>
            </a:r>
          </a:p>
        </p:txBody>
      </p:sp>
    </p:spTree>
    <p:extLst>
      <p:ext uri="{BB962C8B-B14F-4D97-AF65-F5344CB8AC3E}">
        <p14:creationId xmlns:p14="http://schemas.microsoft.com/office/powerpoint/2010/main" val="2866274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105 Log Service</a:t>
            </a:r>
            <a:endParaRPr lang="zh-TW" altLang="en-US" b="1" dirty="0">
              <a:solidFill>
                <a:srgbClr val="FFFF00"/>
              </a:solidFill>
            </a:endParaRPr>
          </a:p>
        </p:txBody>
      </p:sp>
      <p:sp>
        <p:nvSpPr>
          <p:cNvPr id="3" name="副標題 2"/>
          <p:cNvSpPr>
            <a:spLocks noGrp="1"/>
          </p:cNvSpPr>
          <p:nvPr>
            <p:ph type="subTitle" idx="1"/>
          </p:nvPr>
        </p:nvSpPr>
        <p:spPr>
          <a:xfrm>
            <a:off x="324109" y="1407382"/>
            <a:ext cx="5328011" cy="2021618"/>
          </a:xfrm>
          <a:ln>
            <a:solidFill>
              <a:srgbClr val="C00000"/>
            </a:solidFill>
          </a:ln>
        </p:spPr>
        <p:txBody>
          <a:bodyPr>
            <a:noAutofit/>
          </a:bodyPr>
          <a:lstStyle/>
          <a:p>
            <a:pPr marL="465138" indent="-465138" algn="l">
              <a:buClr>
                <a:srgbClr val="0070C0"/>
              </a:buClr>
              <a:buFont typeface="Wingdings" pitchFamily="2" charset="2"/>
              <a:buChar char="u"/>
            </a:pPr>
            <a:r>
              <a:rPr kumimoji="0" lang="en-US" altLang="en-US" sz="1800" b="1" i="0" u="none" strike="noStrike" cap="none" normalizeH="0" baseline="0" dirty="0">
                <a:ln>
                  <a:noFill/>
                </a:ln>
                <a:solidFill>
                  <a:srgbClr val="29303B"/>
                </a:solidFill>
                <a:effectLst/>
              </a:rPr>
              <a:t>Log Service</a:t>
            </a:r>
          </a:p>
          <a:p>
            <a:pPr marL="465138" indent="-465138" algn="l">
              <a:buClr>
                <a:srgbClr val="0070C0"/>
              </a:buClr>
              <a:buFont typeface="Wingdings" pitchFamily="2" charset="2"/>
              <a:buChar char="u"/>
            </a:pPr>
            <a:r>
              <a:rPr lang="en-US" altLang="en-US" sz="1800" b="1" dirty="0">
                <a:solidFill>
                  <a:srgbClr val="29303B"/>
                </a:solidFill>
              </a:rPr>
              <a:t>If we create a new account, what we get there is the logging and the data storage. The general tasks can be centralized. We can communicate between these components. These information between components can be provided by services.</a:t>
            </a:r>
            <a:endParaRPr lang="en-US" altLang="en-US" sz="1800" b="1" dirty="0">
              <a:solidFill>
                <a:schemeClr val="tx1"/>
              </a:solidFill>
            </a:endParaRPr>
          </a:p>
        </p:txBody>
      </p:sp>
      <p:sp>
        <p:nvSpPr>
          <p:cNvPr id="4" name="標題 1"/>
          <p:cNvSpPr txBox="1">
            <a:spLocks/>
          </p:cNvSpPr>
          <p:nvPr/>
        </p:nvSpPr>
        <p:spPr>
          <a:xfrm>
            <a:off x="0" y="759620"/>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https://www.udemy.com/course/the-complete-guide-to-angular-2/learn/lecture/6656206#overview</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3</a:t>
            </a:fld>
            <a:endParaRPr lang="zh-TW" altLang="en-US"/>
          </a:p>
        </p:txBody>
      </p:sp>
      <p:pic>
        <p:nvPicPr>
          <p:cNvPr id="13" name="Picture 12">
            <a:extLst>
              <a:ext uri="{FF2B5EF4-FFF2-40B4-BE49-F238E27FC236}">
                <a16:creationId xmlns:a16="http://schemas.microsoft.com/office/drawing/2014/main" id="{A251C1C6-DFEA-4C15-994F-12185F76E91F}"/>
              </a:ext>
            </a:extLst>
          </p:cNvPr>
          <p:cNvPicPr>
            <a:picLocks noChangeAspect="1"/>
          </p:cNvPicPr>
          <p:nvPr/>
        </p:nvPicPr>
        <p:blipFill>
          <a:blip r:embed="rId3"/>
          <a:stretch>
            <a:fillRect/>
          </a:stretch>
        </p:blipFill>
        <p:spPr>
          <a:xfrm>
            <a:off x="5940152" y="1491905"/>
            <a:ext cx="3052071" cy="5018018"/>
          </a:xfrm>
          <a:prstGeom prst="rect">
            <a:avLst/>
          </a:prstGeom>
          <a:ln>
            <a:solidFill>
              <a:srgbClr val="C00000"/>
            </a:solidFill>
          </a:ln>
        </p:spPr>
      </p:pic>
    </p:spTree>
    <p:extLst>
      <p:ext uri="{BB962C8B-B14F-4D97-AF65-F5344CB8AC3E}">
        <p14:creationId xmlns:p14="http://schemas.microsoft.com/office/powerpoint/2010/main" val="2688469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b="1" dirty="0">
                <a:solidFill>
                  <a:srgbClr val="FFFF00"/>
                </a:solidFill>
              </a:rPr>
              <a:t>105.1 Code</a:t>
            </a:r>
            <a:endParaRPr lang="zh-TW" altLang="en-US"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2020/8/1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pic>
        <p:nvPicPr>
          <p:cNvPr id="4" name="Picture 3">
            <a:extLst>
              <a:ext uri="{FF2B5EF4-FFF2-40B4-BE49-F238E27FC236}">
                <a16:creationId xmlns:a16="http://schemas.microsoft.com/office/drawing/2014/main" id="{0E3CB6AD-7601-4045-BC39-76255B7DBACE}"/>
              </a:ext>
            </a:extLst>
          </p:cNvPr>
          <p:cNvPicPr>
            <a:picLocks noChangeAspect="1"/>
          </p:cNvPicPr>
          <p:nvPr/>
        </p:nvPicPr>
        <p:blipFill>
          <a:blip r:embed="rId2"/>
          <a:stretch>
            <a:fillRect/>
          </a:stretch>
        </p:blipFill>
        <p:spPr>
          <a:xfrm>
            <a:off x="4233277" y="3717032"/>
            <a:ext cx="919747" cy="980058"/>
          </a:xfrm>
          <a:prstGeom prst="rect">
            <a:avLst/>
          </a:prstGeom>
        </p:spPr>
      </p:pic>
    </p:spTree>
    <p:extLst>
      <p:ext uri="{BB962C8B-B14F-4D97-AF65-F5344CB8AC3E}">
        <p14:creationId xmlns:p14="http://schemas.microsoft.com/office/powerpoint/2010/main" val="1799752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105.1 Code</a:t>
            </a:r>
            <a:endParaRPr lang="zh-TW" altLang="en-US" b="1" dirty="0">
              <a:solidFill>
                <a:srgbClr val="FFFF00"/>
              </a:solidFill>
            </a:endParaRPr>
          </a:p>
        </p:txBody>
      </p:sp>
      <p:sp>
        <p:nvSpPr>
          <p:cNvPr id="3" name="副標題 2"/>
          <p:cNvSpPr>
            <a:spLocks noGrp="1"/>
          </p:cNvSpPr>
          <p:nvPr>
            <p:ph type="subTitle" idx="1"/>
          </p:nvPr>
        </p:nvSpPr>
        <p:spPr>
          <a:xfrm>
            <a:off x="324108" y="1407382"/>
            <a:ext cx="8362692" cy="1682152"/>
          </a:xfrm>
          <a:ln>
            <a:solidFill>
              <a:srgbClr val="C00000"/>
            </a:solidFill>
          </a:ln>
        </p:spPr>
        <p:txBody>
          <a:bodyPr>
            <a:noAutofit/>
          </a:bodyPr>
          <a:lstStyle/>
          <a:p>
            <a:pPr marL="465138" indent="-465138" algn="l">
              <a:buClr>
                <a:srgbClr val="0070C0"/>
              </a:buClr>
              <a:buFont typeface="Wingdings" pitchFamily="2" charset="2"/>
              <a:buChar char="u"/>
            </a:pPr>
            <a:r>
              <a:rPr kumimoji="0" lang="en-US" altLang="en-US" sz="1800" b="1" i="0" u="none" strike="noStrike" cap="none" normalizeH="0" baseline="0" dirty="0">
                <a:ln>
                  <a:noFill/>
                </a:ln>
                <a:solidFill>
                  <a:srgbClr val="29303B"/>
                </a:solidFill>
                <a:effectLst/>
              </a:rPr>
              <a:t>Code</a:t>
            </a:r>
          </a:p>
          <a:p>
            <a:pPr marL="465138" indent="-465138" algn="l">
              <a:buClr>
                <a:srgbClr val="0070C0"/>
              </a:buClr>
              <a:buFont typeface="Wingdings" pitchFamily="2" charset="2"/>
              <a:buChar char="u"/>
            </a:pPr>
            <a:r>
              <a:rPr kumimoji="0" lang="en-US" altLang="en-US" sz="1800" b="1" i="0" u="none" strike="noStrike" cap="none" normalizeH="0" baseline="0" dirty="0">
                <a:ln>
                  <a:noFill/>
                </a:ln>
                <a:solidFill>
                  <a:srgbClr val="29303B"/>
                </a:solidFill>
                <a:effectLst/>
              </a:rPr>
              <a:t>We have three components: the app component, account component, and new-account component.</a:t>
            </a:r>
          </a:p>
          <a:p>
            <a:pPr marL="465138" indent="-465138" algn="l">
              <a:buClr>
                <a:srgbClr val="0070C0"/>
              </a:buClr>
              <a:buFont typeface="Wingdings" pitchFamily="2" charset="2"/>
              <a:buChar char="u"/>
            </a:pPr>
            <a:r>
              <a:rPr lang="en-US" sz="1800" b="1" dirty="0">
                <a:solidFill>
                  <a:srgbClr val="29303B"/>
                </a:solidFill>
              </a:rPr>
              <a:t>The app component is the parent of all the components. The App component embed the account component and new-account component.</a:t>
            </a:r>
            <a:endParaRPr lang="en-US" sz="1800" b="0" i="0" dirty="0">
              <a:solidFill>
                <a:srgbClr val="333333"/>
              </a:solidFill>
              <a:effectLst/>
            </a:endParaRPr>
          </a:p>
        </p:txBody>
      </p:sp>
      <p:sp>
        <p:nvSpPr>
          <p:cNvPr id="4" name="標題 1"/>
          <p:cNvSpPr txBox="1">
            <a:spLocks/>
          </p:cNvSpPr>
          <p:nvPr/>
        </p:nvSpPr>
        <p:spPr>
          <a:xfrm>
            <a:off x="0" y="759620"/>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https://www.udemy.com/course/the-complete-guide-to-angular-2/learn/lecture/6656206#overview</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5</a:t>
            </a:fld>
            <a:endParaRPr lang="zh-TW" altLang="en-US"/>
          </a:p>
        </p:txBody>
      </p:sp>
      <p:pic>
        <p:nvPicPr>
          <p:cNvPr id="7" name="Picture 6">
            <a:extLst>
              <a:ext uri="{FF2B5EF4-FFF2-40B4-BE49-F238E27FC236}">
                <a16:creationId xmlns:a16="http://schemas.microsoft.com/office/drawing/2014/main" id="{D872FBA5-910F-42D9-9372-BEE6814B55E6}"/>
              </a:ext>
            </a:extLst>
          </p:cNvPr>
          <p:cNvPicPr>
            <a:picLocks noChangeAspect="1"/>
          </p:cNvPicPr>
          <p:nvPr/>
        </p:nvPicPr>
        <p:blipFill>
          <a:blip r:embed="rId3"/>
          <a:stretch>
            <a:fillRect/>
          </a:stretch>
        </p:blipFill>
        <p:spPr>
          <a:xfrm>
            <a:off x="3347864" y="3444489"/>
            <a:ext cx="2028825" cy="2505075"/>
          </a:xfrm>
          <a:prstGeom prst="rect">
            <a:avLst/>
          </a:prstGeom>
          <a:ln>
            <a:solidFill>
              <a:srgbClr val="C00000"/>
            </a:solidFill>
          </a:ln>
        </p:spPr>
      </p:pic>
      <p:sp>
        <p:nvSpPr>
          <p:cNvPr id="8" name="Rectangle 7">
            <a:extLst>
              <a:ext uri="{FF2B5EF4-FFF2-40B4-BE49-F238E27FC236}">
                <a16:creationId xmlns:a16="http://schemas.microsoft.com/office/drawing/2014/main" id="{A76F8894-CC71-4EBC-A773-C1F48E114F18}"/>
              </a:ext>
            </a:extLst>
          </p:cNvPr>
          <p:cNvSpPr/>
          <p:nvPr/>
        </p:nvSpPr>
        <p:spPr>
          <a:xfrm>
            <a:off x="3563888" y="3670452"/>
            <a:ext cx="720080" cy="14401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6001DD0-FDE7-449E-A0CA-4FE38BF933B9}"/>
              </a:ext>
            </a:extLst>
          </p:cNvPr>
          <p:cNvSpPr/>
          <p:nvPr/>
        </p:nvSpPr>
        <p:spPr>
          <a:xfrm>
            <a:off x="3563888" y="4355428"/>
            <a:ext cx="973088" cy="14401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AA4A415-C3E8-457C-87EC-7F0A8FA46E0C}"/>
              </a:ext>
            </a:extLst>
          </p:cNvPr>
          <p:cNvSpPr/>
          <p:nvPr/>
        </p:nvSpPr>
        <p:spPr>
          <a:xfrm>
            <a:off x="3595420" y="5040404"/>
            <a:ext cx="1192603" cy="57442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5971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105.1 Code</a:t>
            </a:r>
            <a:endParaRPr lang="zh-TW" altLang="en-US" b="1" dirty="0">
              <a:solidFill>
                <a:srgbClr val="FFFF00"/>
              </a:solidFill>
            </a:endParaRPr>
          </a:p>
        </p:txBody>
      </p:sp>
      <p:sp>
        <p:nvSpPr>
          <p:cNvPr id="3" name="副標題 2"/>
          <p:cNvSpPr>
            <a:spLocks noGrp="1"/>
          </p:cNvSpPr>
          <p:nvPr>
            <p:ph type="subTitle" idx="1"/>
          </p:nvPr>
        </p:nvSpPr>
        <p:spPr>
          <a:xfrm>
            <a:off x="324108" y="1407382"/>
            <a:ext cx="4314670" cy="1003594"/>
          </a:xfrm>
          <a:ln>
            <a:solidFill>
              <a:srgbClr val="C00000"/>
            </a:solidFill>
          </a:ln>
        </p:spPr>
        <p:txBody>
          <a:bodyPr>
            <a:noAutofit/>
          </a:bodyPr>
          <a:lstStyle/>
          <a:p>
            <a:pPr marL="465138" indent="-465138" algn="l">
              <a:buClr>
                <a:srgbClr val="0070C0"/>
              </a:buClr>
              <a:buFont typeface="Wingdings" pitchFamily="2" charset="2"/>
              <a:buChar char="u"/>
            </a:pPr>
            <a:r>
              <a:rPr kumimoji="0" lang="en-US" altLang="en-US" sz="1800" b="1" i="0" u="none" strike="noStrike" cap="none" normalizeH="0" baseline="0" dirty="0">
                <a:ln>
                  <a:noFill/>
                </a:ln>
                <a:solidFill>
                  <a:srgbClr val="29303B"/>
                </a:solidFill>
                <a:effectLst/>
              </a:rPr>
              <a:t>Code</a:t>
            </a:r>
          </a:p>
          <a:p>
            <a:pPr marL="465138" indent="-465138" algn="l">
              <a:buClr>
                <a:srgbClr val="0070C0"/>
              </a:buClr>
              <a:buFont typeface="Wingdings" pitchFamily="2" charset="2"/>
              <a:buChar char="u"/>
            </a:pPr>
            <a:r>
              <a:rPr lang="en-US" sz="1800" b="1" dirty="0">
                <a:solidFill>
                  <a:srgbClr val="29303B"/>
                </a:solidFill>
              </a:rPr>
              <a:t>Property bind the </a:t>
            </a:r>
            <a:r>
              <a:rPr lang="en-US" sz="1800" b="1" i="0" dirty="0">
                <a:solidFill>
                  <a:srgbClr val="29303B"/>
                </a:solidFill>
                <a:effectLst/>
              </a:rPr>
              <a:t>Data in the app component.</a:t>
            </a:r>
            <a:endParaRPr lang="en-US" sz="1800" b="0" i="0" dirty="0">
              <a:solidFill>
                <a:srgbClr val="333333"/>
              </a:solidFill>
              <a:effectLst/>
            </a:endParaRPr>
          </a:p>
        </p:txBody>
      </p:sp>
      <p:sp>
        <p:nvSpPr>
          <p:cNvPr id="4" name="標題 1"/>
          <p:cNvSpPr txBox="1">
            <a:spLocks/>
          </p:cNvSpPr>
          <p:nvPr/>
        </p:nvSpPr>
        <p:spPr>
          <a:xfrm>
            <a:off x="0" y="759620"/>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https://www.udemy.com/course/the-complete-guide-to-angular-2/learn/lecture/6656206#overview</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6</a:t>
            </a:fld>
            <a:endParaRPr lang="zh-TW" altLang="en-US"/>
          </a:p>
        </p:txBody>
      </p:sp>
      <p:pic>
        <p:nvPicPr>
          <p:cNvPr id="10" name="Picture 9">
            <a:extLst>
              <a:ext uri="{FF2B5EF4-FFF2-40B4-BE49-F238E27FC236}">
                <a16:creationId xmlns:a16="http://schemas.microsoft.com/office/drawing/2014/main" id="{E178678C-9FF2-4F17-A437-2739EDDDAEA3}"/>
              </a:ext>
            </a:extLst>
          </p:cNvPr>
          <p:cNvPicPr>
            <a:picLocks noChangeAspect="1"/>
          </p:cNvPicPr>
          <p:nvPr/>
        </p:nvPicPr>
        <p:blipFill>
          <a:blip r:embed="rId3"/>
          <a:stretch>
            <a:fillRect/>
          </a:stretch>
        </p:blipFill>
        <p:spPr>
          <a:xfrm>
            <a:off x="257330" y="2733444"/>
            <a:ext cx="4314670" cy="1976635"/>
          </a:xfrm>
          <a:prstGeom prst="rect">
            <a:avLst/>
          </a:prstGeom>
          <a:ln>
            <a:solidFill>
              <a:srgbClr val="C00000"/>
            </a:solidFill>
          </a:ln>
        </p:spPr>
      </p:pic>
      <p:pic>
        <p:nvPicPr>
          <p:cNvPr id="12" name="Picture 11">
            <a:extLst>
              <a:ext uri="{FF2B5EF4-FFF2-40B4-BE49-F238E27FC236}">
                <a16:creationId xmlns:a16="http://schemas.microsoft.com/office/drawing/2014/main" id="{38C11444-3E3A-4BAF-8C1E-02CB00019149}"/>
              </a:ext>
            </a:extLst>
          </p:cNvPr>
          <p:cNvPicPr>
            <a:picLocks noChangeAspect="1"/>
          </p:cNvPicPr>
          <p:nvPr/>
        </p:nvPicPr>
        <p:blipFill>
          <a:blip r:embed="rId4"/>
          <a:stretch>
            <a:fillRect/>
          </a:stretch>
        </p:blipFill>
        <p:spPr>
          <a:xfrm>
            <a:off x="4727383" y="1873286"/>
            <a:ext cx="3994951" cy="4555068"/>
          </a:xfrm>
          <a:prstGeom prst="rect">
            <a:avLst/>
          </a:prstGeom>
          <a:ln>
            <a:solidFill>
              <a:srgbClr val="C00000"/>
            </a:solidFill>
          </a:ln>
        </p:spPr>
      </p:pic>
      <p:sp>
        <p:nvSpPr>
          <p:cNvPr id="14" name="Rectangle 13">
            <a:extLst>
              <a:ext uri="{FF2B5EF4-FFF2-40B4-BE49-F238E27FC236}">
                <a16:creationId xmlns:a16="http://schemas.microsoft.com/office/drawing/2014/main" id="{3A7280F8-6F8B-4EA5-92CF-149E9326A85E}"/>
              </a:ext>
            </a:extLst>
          </p:cNvPr>
          <p:cNvSpPr/>
          <p:nvPr/>
        </p:nvSpPr>
        <p:spPr>
          <a:xfrm>
            <a:off x="5220072" y="3265189"/>
            <a:ext cx="1944216" cy="196401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7C02BD2-F3AC-4C7F-8C27-C468E5FC4DBF}"/>
              </a:ext>
            </a:extLst>
          </p:cNvPr>
          <p:cNvSpPr/>
          <p:nvPr/>
        </p:nvSpPr>
        <p:spPr>
          <a:xfrm>
            <a:off x="1007604" y="3740415"/>
            <a:ext cx="900100" cy="50519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2302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D2E66D8-08E4-43C1-BAB6-4D6AD964F257}"/>
              </a:ext>
            </a:extLst>
          </p:cNvPr>
          <p:cNvPicPr>
            <a:picLocks noChangeAspect="1"/>
          </p:cNvPicPr>
          <p:nvPr/>
        </p:nvPicPr>
        <p:blipFill>
          <a:blip r:embed="rId2"/>
          <a:stretch>
            <a:fillRect/>
          </a:stretch>
        </p:blipFill>
        <p:spPr>
          <a:xfrm>
            <a:off x="290136" y="2620648"/>
            <a:ext cx="4565612" cy="1637888"/>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105.1 Code</a:t>
            </a:r>
            <a:endParaRPr lang="zh-TW" altLang="en-US" b="1" dirty="0">
              <a:solidFill>
                <a:srgbClr val="FFFF00"/>
              </a:solidFill>
            </a:endParaRPr>
          </a:p>
        </p:txBody>
      </p:sp>
      <p:sp>
        <p:nvSpPr>
          <p:cNvPr id="3" name="副標題 2"/>
          <p:cNvSpPr>
            <a:spLocks noGrp="1"/>
          </p:cNvSpPr>
          <p:nvPr>
            <p:ph type="subTitle" idx="1"/>
          </p:nvPr>
        </p:nvSpPr>
        <p:spPr>
          <a:xfrm>
            <a:off x="324108" y="1407381"/>
            <a:ext cx="8362692" cy="1213267"/>
          </a:xfrm>
          <a:ln>
            <a:solidFill>
              <a:srgbClr val="C00000"/>
            </a:solidFill>
          </a:ln>
        </p:spPr>
        <p:txBody>
          <a:bodyPr>
            <a:noAutofit/>
          </a:bodyPr>
          <a:lstStyle/>
          <a:p>
            <a:pPr marL="465138" indent="-465138" algn="l">
              <a:buClr>
                <a:srgbClr val="0070C0"/>
              </a:buClr>
              <a:buFont typeface="Wingdings" pitchFamily="2" charset="2"/>
              <a:buChar char="u"/>
            </a:pPr>
            <a:r>
              <a:rPr kumimoji="0" lang="en-US" altLang="en-US" sz="1800" b="1" i="0" u="none" strike="noStrike" cap="none" normalizeH="0" baseline="0" dirty="0">
                <a:ln>
                  <a:noFill/>
                </a:ln>
                <a:solidFill>
                  <a:srgbClr val="29303B"/>
                </a:solidFill>
                <a:effectLst/>
              </a:rPr>
              <a:t>Code</a:t>
            </a:r>
          </a:p>
          <a:p>
            <a:pPr marL="465138" indent="-465138" algn="l">
              <a:buClr>
                <a:srgbClr val="0070C0"/>
              </a:buClr>
              <a:buFont typeface="Wingdings" pitchFamily="2" charset="2"/>
              <a:buChar char="u"/>
            </a:pPr>
            <a:r>
              <a:rPr lang="en-US" sz="1800" b="1" dirty="0">
                <a:solidFill>
                  <a:srgbClr val="29303B"/>
                </a:solidFill>
              </a:rPr>
              <a:t>In the account component, we have three change status buttons and associated methods. The </a:t>
            </a:r>
            <a:r>
              <a:rPr lang="en-US" sz="1800" b="1" dirty="0" err="1">
                <a:solidFill>
                  <a:srgbClr val="29303B"/>
                </a:solidFill>
              </a:rPr>
              <a:t>onSetTo</a:t>
            </a:r>
            <a:r>
              <a:rPr lang="en-US" sz="1800" b="1" dirty="0">
                <a:solidFill>
                  <a:srgbClr val="29303B"/>
                </a:solidFill>
              </a:rPr>
              <a:t> method emit the status change to the parent app component.</a:t>
            </a:r>
            <a:endParaRPr lang="en-US" sz="1800" b="0" i="0" dirty="0">
              <a:solidFill>
                <a:srgbClr val="333333"/>
              </a:solidFill>
              <a:effectLst/>
            </a:endParaRPr>
          </a:p>
        </p:txBody>
      </p:sp>
      <p:sp>
        <p:nvSpPr>
          <p:cNvPr id="4" name="標題 1"/>
          <p:cNvSpPr txBox="1">
            <a:spLocks/>
          </p:cNvSpPr>
          <p:nvPr/>
        </p:nvSpPr>
        <p:spPr>
          <a:xfrm>
            <a:off x="0" y="759620"/>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3"/>
              </a:rPr>
              <a:t>https://www.udemy.com/course/the-complete-guide-to-angular-2/learn/lecture/6656206#overview</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7</a:t>
            </a:fld>
            <a:endParaRPr lang="zh-TW" altLang="en-US"/>
          </a:p>
        </p:txBody>
      </p:sp>
      <p:sp>
        <p:nvSpPr>
          <p:cNvPr id="14" name="Rectangle 13">
            <a:extLst>
              <a:ext uri="{FF2B5EF4-FFF2-40B4-BE49-F238E27FC236}">
                <a16:creationId xmlns:a16="http://schemas.microsoft.com/office/drawing/2014/main" id="{3A7280F8-6F8B-4EA5-92CF-149E9326A85E}"/>
              </a:ext>
            </a:extLst>
          </p:cNvPr>
          <p:cNvSpPr/>
          <p:nvPr/>
        </p:nvSpPr>
        <p:spPr>
          <a:xfrm>
            <a:off x="827584" y="3356992"/>
            <a:ext cx="4028164" cy="51163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9E9411DF-6848-43F0-9CF8-A48278537923}"/>
              </a:ext>
            </a:extLst>
          </p:cNvPr>
          <p:cNvPicPr>
            <a:picLocks noChangeAspect="1"/>
          </p:cNvPicPr>
          <p:nvPr/>
        </p:nvPicPr>
        <p:blipFill>
          <a:blip r:embed="rId4"/>
          <a:stretch>
            <a:fillRect/>
          </a:stretch>
        </p:blipFill>
        <p:spPr>
          <a:xfrm>
            <a:off x="3419872" y="3904876"/>
            <a:ext cx="4565613" cy="2813876"/>
          </a:xfrm>
          <a:prstGeom prst="rect">
            <a:avLst/>
          </a:prstGeom>
          <a:ln>
            <a:solidFill>
              <a:srgbClr val="C00000"/>
            </a:solidFill>
          </a:ln>
        </p:spPr>
      </p:pic>
      <p:sp>
        <p:nvSpPr>
          <p:cNvPr id="9" name="Rectangle 8">
            <a:extLst>
              <a:ext uri="{FF2B5EF4-FFF2-40B4-BE49-F238E27FC236}">
                <a16:creationId xmlns:a16="http://schemas.microsoft.com/office/drawing/2014/main" id="{84948581-6AE8-4C5A-A569-65A46E4E705B}"/>
              </a:ext>
            </a:extLst>
          </p:cNvPr>
          <p:cNvSpPr/>
          <p:nvPr/>
        </p:nvSpPr>
        <p:spPr>
          <a:xfrm>
            <a:off x="3616662" y="5769665"/>
            <a:ext cx="4104456" cy="56502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9923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DF28FFD-DBD3-4CB7-84E1-17B73668DDFA}"/>
              </a:ext>
            </a:extLst>
          </p:cNvPr>
          <p:cNvPicPr>
            <a:picLocks noChangeAspect="1"/>
          </p:cNvPicPr>
          <p:nvPr/>
        </p:nvPicPr>
        <p:blipFill>
          <a:blip r:embed="rId2"/>
          <a:stretch>
            <a:fillRect/>
          </a:stretch>
        </p:blipFill>
        <p:spPr>
          <a:xfrm>
            <a:off x="319955" y="2725710"/>
            <a:ext cx="5219099" cy="2390222"/>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105.1 Code</a:t>
            </a:r>
            <a:endParaRPr lang="zh-TW" altLang="en-US" b="1" dirty="0">
              <a:solidFill>
                <a:srgbClr val="FFFF00"/>
              </a:solidFill>
            </a:endParaRPr>
          </a:p>
        </p:txBody>
      </p:sp>
      <p:sp>
        <p:nvSpPr>
          <p:cNvPr id="3" name="副標題 2"/>
          <p:cNvSpPr>
            <a:spLocks noGrp="1"/>
          </p:cNvSpPr>
          <p:nvPr>
            <p:ph type="subTitle" idx="1"/>
          </p:nvPr>
        </p:nvSpPr>
        <p:spPr>
          <a:xfrm>
            <a:off x="324108" y="1407381"/>
            <a:ext cx="8362692" cy="1252317"/>
          </a:xfrm>
          <a:ln>
            <a:solidFill>
              <a:srgbClr val="C00000"/>
            </a:solidFill>
          </a:ln>
        </p:spPr>
        <p:txBody>
          <a:bodyPr>
            <a:noAutofit/>
          </a:bodyPr>
          <a:lstStyle/>
          <a:p>
            <a:pPr marL="465138" indent="-465138" algn="l">
              <a:buClr>
                <a:srgbClr val="0070C0"/>
              </a:buClr>
              <a:buFont typeface="Wingdings" pitchFamily="2" charset="2"/>
              <a:buChar char="u"/>
            </a:pPr>
            <a:r>
              <a:rPr kumimoji="0" lang="en-US" altLang="en-US" sz="1800" b="1" i="0" u="none" strike="noStrike" cap="none" normalizeH="0" baseline="0" dirty="0">
                <a:ln>
                  <a:noFill/>
                </a:ln>
                <a:solidFill>
                  <a:srgbClr val="29303B"/>
                </a:solidFill>
                <a:effectLst/>
              </a:rPr>
              <a:t>Code</a:t>
            </a:r>
          </a:p>
          <a:p>
            <a:pPr marL="465138" indent="-465138" algn="l">
              <a:buClr>
                <a:srgbClr val="0070C0"/>
              </a:buClr>
              <a:buFont typeface="Wingdings" pitchFamily="2" charset="2"/>
              <a:buChar char="u"/>
            </a:pPr>
            <a:r>
              <a:rPr lang="en-US" sz="1800" b="1" dirty="0">
                <a:solidFill>
                  <a:srgbClr val="29303B"/>
                </a:solidFill>
              </a:rPr>
              <a:t>The account component status changed will be displayed in app component.</a:t>
            </a:r>
          </a:p>
          <a:p>
            <a:pPr marL="465138" indent="-465138" algn="l">
              <a:buClr>
                <a:srgbClr val="0070C0"/>
              </a:buClr>
              <a:buFont typeface="Wingdings" pitchFamily="2" charset="2"/>
              <a:buChar char="u"/>
            </a:pPr>
            <a:r>
              <a:rPr lang="en-US" sz="1800" b="1" i="0" dirty="0">
                <a:solidFill>
                  <a:srgbClr val="29303B"/>
                </a:solidFill>
                <a:effectLst/>
              </a:rPr>
              <a:t>Whenever something changes in the account compon</a:t>
            </a:r>
            <a:r>
              <a:rPr lang="en-US" sz="1800" b="1" dirty="0">
                <a:solidFill>
                  <a:srgbClr val="29303B"/>
                </a:solidFill>
              </a:rPr>
              <a:t>ent will be changed to the parent app component.</a:t>
            </a:r>
            <a:endParaRPr lang="en-US" sz="1800" b="0" i="0" dirty="0">
              <a:solidFill>
                <a:srgbClr val="333333"/>
              </a:solidFill>
              <a:effectLst/>
            </a:endParaRPr>
          </a:p>
        </p:txBody>
      </p:sp>
      <p:sp>
        <p:nvSpPr>
          <p:cNvPr id="4" name="標題 1"/>
          <p:cNvSpPr txBox="1">
            <a:spLocks/>
          </p:cNvSpPr>
          <p:nvPr/>
        </p:nvSpPr>
        <p:spPr>
          <a:xfrm>
            <a:off x="0" y="759620"/>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3"/>
              </a:rPr>
              <a:t>https://www.udemy.com/course/the-complete-guide-to-angular-2/learn/lecture/6656206#overview</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8</a:t>
            </a:fld>
            <a:endParaRPr lang="zh-TW" altLang="en-US"/>
          </a:p>
        </p:txBody>
      </p:sp>
      <p:sp>
        <p:nvSpPr>
          <p:cNvPr id="14" name="Rectangle 13">
            <a:extLst>
              <a:ext uri="{FF2B5EF4-FFF2-40B4-BE49-F238E27FC236}">
                <a16:creationId xmlns:a16="http://schemas.microsoft.com/office/drawing/2014/main" id="{3A7280F8-6F8B-4EA5-92CF-149E9326A85E}"/>
              </a:ext>
            </a:extLst>
          </p:cNvPr>
          <p:cNvSpPr/>
          <p:nvPr/>
        </p:nvSpPr>
        <p:spPr>
          <a:xfrm>
            <a:off x="1158263" y="4351723"/>
            <a:ext cx="3413737" cy="33100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57AF0E73-32EA-4D41-A471-5181E532EAA3}"/>
              </a:ext>
            </a:extLst>
          </p:cNvPr>
          <p:cNvPicPr>
            <a:picLocks noChangeAspect="1"/>
          </p:cNvPicPr>
          <p:nvPr/>
        </p:nvPicPr>
        <p:blipFill>
          <a:blip r:embed="rId4"/>
          <a:stretch>
            <a:fillRect/>
          </a:stretch>
        </p:blipFill>
        <p:spPr>
          <a:xfrm>
            <a:off x="3491880" y="4768316"/>
            <a:ext cx="4610100" cy="1914525"/>
          </a:xfrm>
          <a:prstGeom prst="rect">
            <a:avLst/>
          </a:prstGeom>
          <a:ln>
            <a:solidFill>
              <a:srgbClr val="C00000"/>
            </a:solidFill>
          </a:ln>
        </p:spPr>
      </p:pic>
      <p:sp>
        <p:nvSpPr>
          <p:cNvPr id="10" name="Rectangle 9">
            <a:extLst>
              <a:ext uri="{FF2B5EF4-FFF2-40B4-BE49-F238E27FC236}">
                <a16:creationId xmlns:a16="http://schemas.microsoft.com/office/drawing/2014/main" id="{CB8B3716-6BD4-4527-AA66-EE0E1E6D513C}"/>
              </a:ext>
            </a:extLst>
          </p:cNvPr>
          <p:cNvSpPr/>
          <p:nvPr/>
        </p:nvSpPr>
        <p:spPr>
          <a:xfrm>
            <a:off x="4141524" y="5842461"/>
            <a:ext cx="3774836" cy="4283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230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C140F8C-1C38-45CA-8A95-2AB86DFFD6B8}"/>
              </a:ext>
            </a:extLst>
          </p:cNvPr>
          <p:cNvPicPr>
            <a:picLocks noChangeAspect="1"/>
          </p:cNvPicPr>
          <p:nvPr/>
        </p:nvPicPr>
        <p:blipFill>
          <a:blip r:embed="rId2"/>
          <a:stretch>
            <a:fillRect/>
          </a:stretch>
        </p:blipFill>
        <p:spPr>
          <a:xfrm>
            <a:off x="683568" y="2813289"/>
            <a:ext cx="4137099" cy="3511823"/>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105.1 Code</a:t>
            </a:r>
            <a:endParaRPr lang="zh-TW" altLang="en-US" b="1" dirty="0">
              <a:solidFill>
                <a:srgbClr val="FFFF00"/>
              </a:solidFill>
            </a:endParaRPr>
          </a:p>
        </p:txBody>
      </p:sp>
      <p:sp>
        <p:nvSpPr>
          <p:cNvPr id="3" name="副標題 2"/>
          <p:cNvSpPr>
            <a:spLocks noGrp="1"/>
          </p:cNvSpPr>
          <p:nvPr>
            <p:ph type="subTitle" idx="1"/>
          </p:nvPr>
        </p:nvSpPr>
        <p:spPr>
          <a:xfrm>
            <a:off x="324108" y="1407381"/>
            <a:ext cx="8362692" cy="1405908"/>
          </a:xfrm>
          <a:ln>
            <a:solidFill>
              <a:srgbClr val="C00000"/>
            </a:solidFill>
          </a:ln>
        </p:spPr>
        <p:txBody>
          <a:bodyPr>
            <a:noAutofit/>
          </a:bodyPr>
          <a:lstStyle/>
          <a:p>
            <a:pPr marL="465138" indent="-465138" algn="l">
              <a:buClr>
                <a:srgbClr val="0070C0"/>
              </a:buClr>
              <a:buFont typeface="Wingdings" pitchFamily="2" charset="2"/>
              <a:buChar char="u"/>
            </a:pPr>
            <a:r>
              <a:rPr kumimoji="0" lang="en-US" altLang="en-US" sz="1800" b="1" i="0" u="none" strike="noStrike" cap="none" normalizeH="0" baseline="0" dirty="0">
                <a:ln>
                  <a:noFill/>
                </a:ln>
                <a:solidFill>
                  <a:srgbClr val="29303B"/>
                </a:solidFill>
                <a:effectLst/>
              </a:rPr>
              <a:t>Code</a:t>
            </a:r>
          </a:p>
          <a:p>
            <a:pPr marL="465138" indent="-465138" algn="l">
              <a:buClr>
                <a:srgbClr val="0070C0"/>
              </a:buClr>
              <a:buFont typeface="Wingdings" pitchFamily="2" charset="2"/>
              <a:buChar char="u"/>
            </a:pPr>
            <a:r>
              <a:rPr lang="en-US" sz="1800" b="1" dirty="0">
                <a:solidFill>
                  <a:srgbClr val="29303B"/>
                </a:solidFill>
              </a:rPr>
              <a:t>The new-account component is same as account component.</a:t>
            </a:r>
          </a:p>
          <a:p>
            <a:pPr marL="465138" indent="-465138" algn="l">
              <a:buClr>
                <a:srgbClr val="0070C0"/>
              </a:buClr>
              <a:buFont typeface="Wingdings" pitchFamily="2" charset="2"/>
              <a:buChar char="u"/>
            </a:pPr>
            <a:r>
              <a:rPr lang="en-US" sz="1800" b="1" i="0" dirty="0">
                <a:solidFill>
                  <a:srgbClr val="29303B"/>
                </a:solidFill>
                <a:effectLst/>
              </a:rPr>
              <a:t>When I click the new-account Active button, we emit some data to the parent app component.</a:t>
            </a:r>
            <a:endParaRPr lang="en-US" sz="1800" b="0" i="0" dirty="0">
              <a:solidFill>
                <a:srgbClr val="333333"/>
              </a:solidFill>
              <a:effectLst/>
            </a:endParaRPr>
          </a:p>
        </p:txBody>
      </p:sp>
      <p:sp>
        <p:nvSpPr>
          <p:cNvPr id="4" name="標題 1"/>
          <p:cNvSpPr txBox="1">
            <a:spLocks/>
          </p:cNvSpPr>
          <p:nvPr/>
        </p:nvSpPr>
        <p:spPr>
          <a:xfrm>
            <a:off x="0" y="759620"/>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3"/>
              </a:rPr>
              <a:t>https://www.udemy.com/course/the-complete-guide-to-angular-2/learn/lecture/6656206#overview</a:t>
            </a:r>
            <a:endParaRPr lang="en-US" sz="1600" b="1" i="1" dirty="0"/>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2020/8/1</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9</a:t>
            </a:fld>
            <a:endParaRPr lang="zh-TW" altLang="en-US"/>
          </a:p>
        </p:txBody>
      </p:sp>
      <p:sp>
        <p:nvSpPr>
          <p:cNvPr id="14" name="Rectangle 13">
            <a:extLst>
              <a:ext uri="{FF2B5EF4-FFF2-40B4-BE49-F238E27FC236}">
                <a16:creationId xmlns:a16="http://schemas.microsoft.com/office/drawing/2014/main" id="{3A7280F8-6F8B-4EA5-92CF-149E9326A85E}"/>
              </a:ext>
            </a:extLst>
          </p:cNvPr>
          <p:cNvSpPr/>
          <p:nvPr/>
        </p:nvSpPr>
        <p:spPr>
          <a:xfrm>
            <a:off x="1478504" y="4542649"/>
            <a:ext cx="2903984" cy="68655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5DDAF65C-8190-4817-ABB4-6447129122B9}"/>
              </a:ext>
            </a:extLst>
          </p:cNvPr>
          <p:cNvPicPr>
            <a:picLocks noChangeAspect="1"/>
          </p:cNvPicPr>
          <p:nvPr/>
        </p:nvPicPr>
        <p:blipFill>
          <a:blip r:embed="rId4"/>
          <a:stretch>
            <a:fillRect/>
          </a:stretch>
        </p:blipFill>
        <p:spPr>
          <a:xfrm>
            <a:off x="4732470" y="3243623"/>
            <a:ext cx="3954330" cy="2360067"/>
          </a:xfrm>
          <a:prstGeom prst="rect">
            <a:avLst/>
          </a:prstGeom>
          <a:ln>
            <a:solidFill>
              <a:srgbClr val="C00000"/>
            </a:solidFill>
          </a:ln>
        </p:spPr>
      </p:pic>
      <p:sp>
        <p:nvSpPr>
          <p:cNvPr id="10" name="Rectangle 9">
            <a:extLst>
              <a:ext uri="{FF2B5EF4-FFF2-40B4-BE49-F238E27FC236}">
                <a16:creationId xmlns:a16="http://schemas.microsoft.com/office/drawing/2014/main" id="{CC065229-FD12-4280-95C7-84B9839FA387}"/>
              </a:ext>
            </a:extLst>
          </p:cNvPr>
          <p:cNvSpPr/>
          <p:nvPr/>
        </p:nvSpPr>
        <p:spPr>
          <a:xfrm>
            <a:off x="5194948" y="4437112"/>
            <a:ext cx="3409500" cy="101350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982631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4894</TotalTime>
  <Words>414</Words>
  <Application>Microsoft Office PowerPoint</Application>
  <PresentationFormat>On-screen Show (4:3)</PresentationFormat>
  <Paragraphs>74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Wingdings</vt:lpstr>
      <vt:lpstr>Office 佈景主題</vt:lpstr>
      <vt:lpstr>105 Log Service</vt:lpstr>
      <vt:lpstr>105 Log Service</vt:lpstr>
      <vt:lpstr>105 Log Service</vt:lpstr>
      <vt:lpstr>105.1 Code</vt:lpstr>
      <vt:lpstr>105.1 Code</vt:lpstr>
      <vt:lpstr>105.1 Code</vt:lpstr>
      <vt:lpstr>105.1 Code</vt:lpstr>
      <vt:lpstr>105.1 Code</vt:lpstr>
      <vt:lpstr>105.1 Code</vt:lpstr>
      <vt:lpstr>105.2 Verify</vt:lpstr>
      <vt:lpstr>105.2 Verify</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1294</cp:revision>
  <dcterms:created xsi:type="dcterms:W3CDTF">2018-09-28T16:40:41Z</dcterms:created>
  <dcterms:modified xsi:type="dcterms:W3CDTF">2020-08-01T18:21:27Z</dcterms:modified>
</cp:coreProperties>
</file>