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9" r:id="rId4"/>
    <p:sldId id="267" r:id="rId5"/>
    <p:sldId id="268" r:id="rId6"/>
    <p:sldId id="272" r:id="rId7"/>
    <p:sldId id="271" r:id="rId8"/>
    <p:sldId id="273" r:id="rId9"/>
    <p:sldId id="274" r:id="rId10"/>
    <p:sldId id="278" r:id="rId11"/>
    <p:sldId id="276" r:id="rId12"/>
    <p:sldId id="277"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6806" autoAdjust="0"/>
  </p:normalViewPr>
  <p:slideViewPr>
    <p:cSldViewPr>
      <p:cViewPr varScale="1">
        <p:scale>
          <a:sx n="77" d="100"/>
          <a:sy n="77" d="100"/>
        </p:scale>
        <p:origin x="144" y="7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0#overview"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6210#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the-complete-guide-to-angular-2/learn/lecture/6656206#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0#overview"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0#overview"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108 Create Data Service</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108.1 Code</a:t>
            </a:r>
            <a:endParaRPr lang="zh-TW" altLang="en-US" b="1" dirty="0">
              <a:solidFill>
                <a:srgbClr val="FFFF00"/>
              </a:solidFill>
            </a:endParaRPr>
          </a:p>
        </p:txBody>
      </p:sp>
      <p:sp>
        <p:nvSpPr>
          <p:cNvPr id="3" name="副標題 2"/>
          <p:cNvSpPr>
            <a:spLocks noGrp="1"/>
          </p:cNvSpPr>
          <p:nvPr>
            <p:ph type="subTitle" idx="1"/>
          </p:nvPr>
        </p:nvSpPr>
        <p:spPr>
          <a:xfrm>
            <a:off x="324108" y="1407382"/>
            <a:ext cx="8362692" cy="686555"/>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altLang="en-US" sz="1800" b="1" dirty="0">
                <a:solidFill>
                  <a:srgbClr val="29303B"/>
                </a:solidFill>
              </a:rPr>
              <a:t>Add code for </a:t>
            </a:r>
            <a:r>
              <a:rPr lang="en-US" altLang="en-US" sz="1800" b="1" dirty="0" err="1">
                <a:solidFill>
                  <a:srgbClr val="29303B"/>
                </a:solidFill>
              </a:rPr>
              <a:t>account.service.ts</a:t>
            </a:r>
            <a:endParaRPr kumimoji="0" lang="en-US" altLang="en-US" sz="1800" b="1" i="0" u="none" strike="noStrike" cap="none" normalizeH="0" baseline="0" dirty="0">
              <a:ln>
                <a:noFill/>
              </a:ln>
              <a:solidFill>
                <a:srgbClr val="29303B"/>
              </a:solidFill>
              <a:effectLst/>
            </a:endParaRPr>
          </a:p>
          <a:p>
            <a:pPr marL="465138" indent="-465138" algn="l">
              <a:buClr>
                <a:srgbClr val="0070C0"/>
              </a:buClr>
              <a:buFont typeface="Wingdings" pitchFamily="2" charset="2"/>
              <a:buChar char="u"/>
            </a:pP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BF0D6638-B662-451D-BDEA-A0F14068B793}"/>
              </a:ext>
            </a:extLst>
          </p:cNvPr>
          <p:cNvPicPr>
            <a:picLocks noChangeAspect="1"/>
          </p:cNvPicPr>
          <p:nvPr/>
        </p:nvPicPr>
        <p:blipFill>
          <a:blip r:embed="rId3"/>
          <a:stretch>
            <a:fillRect/>
          </a:stretch>
        </p:blipFill>
        <p:spPr>
          <a:xfrm>
            <a:off x="1857375" y="2200558"/>
            <a:ext cx="5762625" cy="4505325"/>
          </a:xfrm>
          <a:prstGeom prst="rect">
            <a:avLst/>
          </a:prstGeom>
          <a:ln>
            <a:solidFill>
              <a:srgbClr val="C00000"/>
            </a:solidFill>
          </a:ln>
        </p:spPr>
      </p:pic>
      <p:sp>
        <p:nvSpPr>
          <p:cNvPr id="8" name="Rectangle 7">
            <a:extLst>
              <a:ext uri="{FF2B5EF4-FFF2-40B4-BE49-F238E27FC236}">
                <a16:creationId xmlns:a16="http://schemas.microsoft.com/office/drawing/2014/main" id="{9DF98A20-D005-4F30-91B4-571890535DFE}"/>
              </a:ext>
            </a:extLst>
          </p:cNvPr>
          <p:cNvSpPr/>
          <p:nvPr/>
        </p:nvSpPr>
        <p:spPr>
          <a:xfrm>
            <a:off x="2339752" y="2996952"/>
            <a:ext cx="38164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113A18-0833-4CA6-A5F3-7F46F1A3D1E5}"/>
              </a:ext>
            </a:extLst>
          </p:cNvPr>
          <p:cNvSpPr/>
          <p:nvPr/>
        </p:nvSpPr>
        <p:spPr>
          <a:xfrm>
            <a:off x="2483768" y="5085183"/>
            <a:ext cx="3996444" cy="11645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559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108.3 Verify</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6642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CBF62C-FFF2-46AD-B8F4-C0D2F9CEC363}"/>
              </a:ext>
            </a:extLst>
          </p:cNvPr>
          <p:cNvPicPr>
            <a:picLocks noChangeAspect="1"/>
          </p:cNvPicPr>
          <p:nvPr/>
        </p:nvPicPr>
        <p:blipFill>
          <a:blip r:embed="rId2"/>
          <a:stretch>
            <a:fillRect/>
          </a:stretch>
        </p:blipFill>
        <p:spPr>
          <a:xfrm>
            <a:off x="4391045" y="2179751"/>
            <a:ext cx="4440475" cy="378904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108.2 Verify</a:t>
            </a:r>
            <a:endParaRPr lang="zh-TW" altLang="en-US" b="1" dirty="0">
              <a:solidFill>
                <a:srgbClr val="FFFF00"/>
              </a:solidFill>
            </a:endParaRPr>
          </a:p>
        </p:txBody>
      </p:sp>
      <p:sp>
        <p:nvSpPr>
          <p:cNvPr id="3" name="副標題 2"/>
          <p:cNvSpPr>
            <a:spLocks noGrp="1"/>
          </p:cNvSpPr>
          <p:nvPr>
            <p:ph type="subTitle" idx="1"/>
          </p:nvPr>
        </p:nvSpPr>
        <p:spPr>
          <a:xfrm>
            <a:off x="324109" y="1407382"/>
            <a:ext cx="8507411" cy="639931"/>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Verify</a:t>
            </a:r>
          </a:p>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 </a:t>
            </a:r>
            <a:r>
              <a:rPr lang="en-US" altLang="en-US" sz="1800" b="1" dirty="0">
                <a:solidFill>
                  <a:srgbClr val="29303B"/>
                </a:solidFill>
              </a:rPr>
              <a:t>Create </a:t>
            </a:r>
            <a:r>
              <a:rPr kumimoji="0" lang="en-US" altLang="en-US" sz="1800" b="1" i="0" u="none" strike="noStrike" cap="none" normalizeH="0" baseline="0" dirty="0">
                <a:ln>
                  <a:noFill/>
                </a:ln>
                <a:solidFill>
                  <a:srgbClr val="29303B"/>
                </a:solidFill>
                <a:effectLst/>
              </a:rPr>
              <a:t>Data Service worked! There are some undefined functions.</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
        <p:nvSpPr>
          <p:cNvPr id="8" name="Rectangle 7">
            <a:extLst>
              <a:ext uri="{FF2B5EF4-FFF2-40B4-BE49-F238E27FC236}">
                <a16:creationId xmlns:a16="http://schemas.microsoft.com/office/drawing/2014/main" id="{5E23AAA3-13F8-4BDC-81E5-D4CA2DD192BC}"/>
              </a:ext>
            </a:extLst>
          </p:cNvPr>
          <p:cNvSpPr/>
          <p:nvPr/>
        </p:nvSpPr>
        <p:spPr>
          <a:xfrm>
            <a:off x="7174479" y="2618592"/>
            <a:ext cx="1669434" cy="10264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499D9C6-3A17-4B98-8350-0C77F9ED3B54}"/>
              </a:ext>
            </a:extLst>
          </p:cNvPr>
          <p:cNvPicPr>
            <a:picLocks noChangeAspect="1"/>
          </p:cNvPicPr>
          <p:nvPr/>
        </p:nvPicPr>
        <p:blipFill>
          <a:blip r:embed="rId4"/>
          <a:stretch>
            <a:fillRect/>
          </a:stretch>
        </p:blipFill>
        <p:spPr>
          <a:xfrm>
            <a:off x="1524000" y="2170290"/>
            <a:ext cx="2796698" cy="4463259"/>
          </a:xfrm>
          <a:prstGeom prst="rect">
            <a:avLst/>
          </a:prstGeom>
          <a:ln>
            <a:solidFill>
              <a:srgbClr val="C00000"/>
            </a:solidFill>
          </a:ln>
        </p:spPr>
      </p:pic>
      <p:sp>
        <p:nvSpPr>
          <p:cNvPr id="11" name="Rectangle 10">
            <a:extLst>
              <a:ext uri="{FF2B5EF4-FFF2-40B4-BE49-F238E27FC236}">
                <a16:creationId xmlns:a16="http://schemas.microsoft.com/office/drawing/2014/main" id="{007D79FA-5644-4693-AD7B-F7D10D392585}"/>
              </a:ext>
            </a:extLst>
          </p:cNvPr>
          <p:cNvSpPr/>
          <p:nvPr/>
        </p:nvSpPr>
        <p:spPr>
          <a:xfrm>
            <a:off x="4403438" y="2765112"/>
            <a:ext cx="790791" cy="6732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757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 Create Data Service</a:t>
            </a:r>
            <a:endParaRPr lang="zh-TW" altLang="en-US" b="1" dirty="0">
              <a:solidFill>
                <a:srgbClr val="FFFF00"/>
              </a:solidFill>
            </a:endParaRPr>
          </a:p>
        </p:txBody>
      </p:sp>
      <p:sp>
        <p:nvSpPr>
          <p:cNvPr id="3" name="副標題 2"/>
          <p:cNvSpPr>
            <a:spLocks noGrp="1"/>
          </p:cNvSpPr>
          <p:nvPr>
            <p:ph type="subTitle" idx="1"/>
          </p:nvPr>
        </p:nvSpPr>
        <p:spPr>
          <a:xfrm>
            <a:off x="324109" y="1407383"/>
            <a:ext cx="8495782" cy="468362"/>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Create Data Service</a:t>
            </a:r>
            <a:endParaRPr lang="en-US" altLang="en-US" sz="1800" b="1" dirty="0">
              <a:solidFill>
                <a:schemeClr val="tx1"/>
              </a:solidFill>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356574FD-3A40-4625-90B3-5C2F3A1DA916}"/>
              </a:ext>
            </a:extLst>
          </p:cNvPr>
          <p:cNvSpPr/>
          <p:nvPr/>
        </p:nvSpPr>
        <p:spPr>
          <a:xfrm>
            <a:off x="3243449" y="2695344"/>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AppComponent</a:t>
            </a:r>
            <a:endParaRPr lang="en-US" dirty="0">
              <a:solidFill>
                <a:schemeClr val="tx1"/>
              </a:solidFill>
            </a:endParaRPr>
          </a:p>
        </p:txBody>
      </p:sp>
      <p:sp>
        <p:nvSpPr>
          <p:cNvPr id="8" name="Rectangle 7">
            <a:extLst>
              <a:ext uri="{FF2B5EF4-FFF2-40B4-BE49-F238E27FC236}">
                <a16:creationId xmlns:a16="http://schemas.microsoft.com/office/drawing/2014/main" id="{A2986805-C14A-4560-8E02-90C1F65ED8DC}"/>
              </a:ext>
            </a:extLst>
          </p:cNvPr>
          <p:cNvSpPr/>
          <p:nvPr/>
        </p:nvSpPr>
        <p:spPr>
          <a:xfrm>
            <a:off x="1118233" y="3455633"/>
            <a:ext cx="212521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AboutComponent</a:t>
            </a:r>
            <a:endParaRPr lang="en-US" dirty="0">
              <a:solidFill>
                <a:schemeClr val="tx1"/>
              </a:solidFill>
            </a:endParaRPr>
          </a:p>
        </p:txBody>
      </p:sp>
      <p:sp>
        <p:nvSpPr>
          <p:cNvPr id="12" name="Rectangle 11">
            <a:extLst>
              <a:ext uri="{FF2B5EF4-FFF2-40B4-BE49-F238E27FC236}">
                <a16:creationId xmlns:a16="http://schemas.microsoft.com/office/drawing/2014/main" id="{3F84DAC4-6878-4F45-9C7E-9A3265A3D8D1}"/>
              </a:ext>
            </a:extLst>
          </p:cNvPr>
          <p:cNvSpPr/>
          <p:nvPr/>
        </p:nvSpPr>
        <p:spPr>
          <a:xfrm>
            <a:off x="4496410" y="3451976"/>
            <a:ext cx="2482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UserComponent</a:t>
            </a:r>
            <a:endParaRPr lang="en-US" dirty="0">
              <a:solidFill>
                <a:schemeClr val="tx1"/>
              </a:solidFill>
            </a:endParaRPr>
          </a:p>
        </p:txBody>
      </p:sp>
      <p:sp>
        <p:nvSpPr>
          <p:cNvPr id="14" name="Rectangle 13">
            <a:extLst>
              <a:ext uri="{FF2B5EF4-FFF2-40B4-BE49-F238E27FC236}">
                <a16:creationId xmlns:a16="http://schemas.microsoft.com/office/drawing/2014/main" id="{EC9B7145-A6A4-438D-B8EF-2A93B578D585}"/>
              </a:ext>
            </a:extLst>
          </p:cNvPr>
          <p:cNvSpPr/>
          <p:nvPr/>
        </p:nvSpPr>
        <p:spPr>
          <a:xfrm>
            <a:off x="4502310" y="4388080"/>
            <a:ext cx="2482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UserDetailComponent</a:t>
            </a:r>
            <a:endParaRPr lang="en-US" dirty="0">
              <a:solidFill>
                <a:schemeClr val="tx1"/>
              </a:solidFill>
            </a:endParaRPr>
          </a:p>
        </p:txBody>
      </p:sp>
      <p:cxnSp>
        <p:nvCxnSpPr>
          <p:cNvPr id="16" name="Connector: Elbow 15">
            <a:extLst>
              <a:ext uri="{FF2B5EF4-FFF2-40B4-BE49-F238E27FC236}">
                <a16:creationId xmlns:a16="http://schemas.microsoft.com/office/drawing/2014/main" id="{F233B191-47B8-4278-8DBE-17258B68E2AB}"/>
              </a:ext>
            </a:extLst>
          </p:cNvPr>
          <p:cNvCxnSpPr>
            <a:stCxn id="7" idx="2"/>
            <a:endCxn id="8" idx="0"/>
          </p:cNvCxnSpPr>
          <p:nvPr/>
        </p:nvCxnSpPr>
        <p:spPr>
          <a:xfrm rot="5400000">
            <a:off x="2944069" y="2292156"/>
            <a:ext cx="400249" cy="1926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3DADD6F-5F36-46A8-9563-5CB850546645}"/>
              </a:ext>
            </a:extLst>
          </p:cNvPr>
          <p:cNvCxnSpPr>
            <a:cxnSpLocks/>
            <a:stCxn id="7" idx="2"/>
            <a:endCxn id="12" idx="0"/>
          </p:cNvCxnSpPr>
          <p:nvPr/>
        </p:nvCxnSpPr>
        <p:spPr>
          <a:xfrm rot="16200000" flipH="1">
            <a:off x="4724280" y="2438649"/>
            <a:ext cx="396592" cy="16300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1737CC-BFC5-4EAF-96F4-A29EE6B9E406}"/>
              </a:ext>
            </a:extLst>
          </p:cNvPr>
          <p:cNvCxnSpPr>
            <a:cxnSpLocks/>
            <a:stCxn id="28" idx="2"/>
            <a:endCxn id="14" idx="0"/>
          </p:cNvCxnSpPr>
          <p:nvPr/>
        </p:nvCxnSpPr>
        <p:spPr>
          <a:xfrm>
            <a:off x="5737611" y="4161313"/>
            <a:ext cx="5896" cy="22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11BA9FD-EDCA-4BFF-83F5-114554A2554F}"/>
              </a:ext>
            </a:extLst>
          </p:cNvPr>
          <p:cNvSpPr/>
          <p:nvPr/>
        </p:nvSpPr>
        <p:spPr>
          <a:xfrm>
            <a:off x="1118233" y="3812016"/>
            <a:ext cx="2125216"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to console</a:t>
            </a:r>
          </a:p>
        </p:txBody>
      </p:sp>
      <p:sp>
        <p:nvSpPr>
          <p:cNvPr id="26" name="Rectangle 25">
            <a:extLst>
              <a:ext uri="{FF2B5EF4-FFF2-40B4-BE49-F238E27FC236}">
                <a16:creationId xmlns:a16="http://schemas.microsoft.com/office/drawing/2014/main" id="{4C4243A6-4D58-4C9E-ABE6-49EA730C87ED}"/>
              </a:ext>
            </a:extLst>
          </p:cNvPr>
          <p:cNvSpPr/>
          <p:nvPr/>
        </p:nvSpPr>
        <p:spPr>
          <a:xfrm>
            <a:off x="4502309" y="4748120"/>
            <a:ext cx="2482385"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to console</a:t>
            </a:r>
          </a:p>
        </p:txBody>
      </p:sp>
      <p:sp>
        <p:nvSpPr>
          <p:cNvPr id="28" name="Rectangle 27">
            <a:extLst>
              <a:ext uri="{FF2B5EF4-FFF2-40B4-BE49-F238E27FC236}">
                <a16:creationId xmlns:a16="http://schemas.microsoft.com/office/drawing/2014/main" id="{028DC287-2C0D-4CDB-9797-3DF38B94EB6C}"/>
              </a:ext>
            </a:extLst>
          </p:cNvPr>
          <p:cNvSpPr/>
          <p:nvPr/>
        </p:nvSpPr>
        <p:spPr>
          <a:xfrm>
            <a:off x="4496418" y="3801273"/>
            <a:ext cx="248238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 user data</a:t>
            </a:r>
          </a:p>
        </p:txBody>
      </p:sp>
      <p:sp>
        <p:nvSpPr>
          <p:cNvPr id="9" name="Rectangle 8">
            <a:extLst>
              <a:ext uri="{FF2B5EF4-FFF2-40B4-BE49-F238E27FC236}">
                <a16:creationId xmlns:a16="http://schemas.microsoft.com/office/drawing/2014/main" id="{3F57FF92-4B84-4131-9638-FB7A212E7724}"/>
              </a:ext>
            </a:extLst>
          </p:cNvPr>
          <p:cNvSpPr/>
          <p:nvPr/>
        </p:nvSpPr>
        <p:spPr>
          <a:xfrm>
            <a:off x="6662849" y="2381763"/>
            <a:ext cx="1189112" cy="3600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LogService</a:t>
            </a:r>
            <a:endParaRPr lang="en-US" dirty="0">
              <a:solidFill>
                <a:schemeClr val="tx1"/>
              </a:solidFill>
            </a:endParaRPr>
          </a:p>
        </p:txBody>
      </p:sp>
      <p:cxnSp>
        <p:nvCxnSpPr>
          <p:cNvPr id="11" name="Connector: Elbow 10">
            <a:extLst>
              <a:ext uri="{FF2B5EF4-FFF2-40B4-BE49-F238E27FC236}">
                <a16:creationId xmlns:a16="http://schemas.microsoft.com/office/drawing/2014/main" id="{E9FF3700-C70D-488D-912D-CA192C7D6851}"/>
              </a:ext>
            </a:extLst>
          </p:cNvPr>
          <p:cNvCxnSpPr>
            <a:cxnSpLocks/>
            <a:stCxn id="9" idx="2"/>
            <a:endCxn id="14" idx="3"/>
          </p:cNvCxnSpPr>
          <p:nvPr/>
        </p:nvCxnSpPr>
        <p:spPr>
          <a:xfrm rot="5400000">
            <a:off x="6207906" y="3518600"/>
            <a:ext cx="1826297" cy="272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8A0C921-93E1-4EE1-8A22-1B68C22E5492}"/>
              </a:ext>
            </a:extLst>
          </p:cNvPr>
          <p:cNvCxnSpPr>
            <a:cxnSpLocks/>
            <a:stCxn id="9" idx="1"/>
            <a:endCxn id="8" idx="1"/>
          </p:cNvCxnSpPr>
          <p:nvPr/>
        </p:nvCxnSpPr>
        <p:spPr>
          <a:xfrm rot="10800000" flipV="1">
            <a:off x="1118233" y="2561783"/>
            <a:ext cx="5544616" cy="1073870"/>
          </a:xfrm>
          <a:prstGeom prst="bentConnector3">
            <a:avLst>
              <a:gd name="adj1" fmla="val 10412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6481065-D5C7-46B1-821F-6455C0B8BD07}"/>
              </a:ext>
            </a:extLst>
          </p:cNvPr>
          <p:cNvSpPr/>
          <p:nvPr/>
        </p:nvSpPr>
        <p:spPr>
          <a:xfrm>
            <a:off x="1045928" y="2675238"/>
            <a:ext cx="1551821" cy="300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Centralization</a:t>
            </a:r>
          </a:p>
        </p:txBody>
      </p:sp>
      <p:sp>
        <p:nvSpPr>
          <p:cNvPr id="10" name="Rectangle 9">
            <a:extLst>
              <a:ext uri="{FF2B5EF4-FFF2-40B4-BE49-F238E27FC236}">
                <a16:creationId xmlns:a16="http://schemas.microsoft.com/office/drawing/2014/main" id="{0DCCDDF5-76B6-44F8-8FD3-9F4BDB51F5E8}"/>
              </a:ext>
            </a:extLst>
          </p:cNvPr>
          <p:cNvSpPr/>
          <p:nvPr/>
        </p:nvSpPr>
        <p:spPr>
          <a:xfrm>
            <a:off x="7475652" y="2944165"/>
            <a:ext cx="1322757"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UserService</a:t>
            </a:r>
            <a:endParaRPr lang="en-US" dirty="0">
              <a:solidFill>
                <a:schemeClr val="tx1"/>
              </a:solidFill>
            </a:endParaRPr>
          </a:p>
        </p:txBody>
      </p:sp>
      <p:cxnSp>
        <p:nvCxnSpPr>
          <p:cNvPr id="20" name="Connector: Elbow 19">
            <a:extLst>
              <a:ext uri="{FF2B5EF4-FFF2-40B4-BE49-F238E27FC236}">
                <a16:creationId xmlns:a16="http://schemas.microsoft.com/office/drawing/2014/main" id="{1CC63CCF-E9D9-4906-B76A-654E8CF81A74}"/>
              </a:ext>
            </a:extLst>
          </p:cNvPr>
          <p:cNvCxnSpPr>
            <a:cxnSpLocks/>
            <a:stCxn id="10" idx="2"/>
            <a:endCxn id="12" idx="3"/>
          </p:cNvCxnSpPr>
          <p:nvPr/>
        </p:nvCxnSpPr>
        <p:spPr>
          <a:xfrm rot="5400000">
            <a:off x="7394022" y="2888986"/>
            <a:ext cx="327791" cy="11582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AA2953B-F921-4E33-ACD1-E398395058BE}"/>
              </a:ext>
            </a:extLst>
          </p:cNvPr>
          <p:cNvSpPr/>
          <p:nvPr/>
        </p:nvSpPr>
        <p:spPr>
          <a:xfrm>
            <a:off x="7386255" y="3680519"/>
            <a:ext cx="1412154" cy="327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p>
        </p:txBody>
      </p:sp>
    </p:spTree>
    <p:extLst>
      <p:ext uri="{BB962C8B-B14F-4D97-AF65-F5344CB8AC3E}">
        <p14:creationId xmlns:p14="http://schemas.microsoft.com/office/powerpoint/2010/main" val="286627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 Create Data Service</a:t>
            </a:r>
            <a:endParaRPr lang="zh-TW" altLang="en-US" b="1" dirty="0">
              <a:solidFill>
                <a:srgbClr val="FFFF00"/>
              </a:solidFill>
            </a:endParaRPr>
          </a:p>
        </p:txBody>
      </p:sp>
      <p:sp>
        <p:nvSpPr>
          <p:cNvPr id="3" name="副標題 2"/>
          <p:cNvSpPr>
            <a:spLocks noGrp="1"/>
          </p:cNvSpPr>
          <p:nvPr>
            <p:ph type="subTitle" idx="1"/>
          </p:nvPr>
        </p:nvSpPr>
        <p:spPr>
          <a:xfrm>
            <a:off x="324109" y="1407382"/>
            <a:ext cx="5328011" cy="2237642"/>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Create Data Service</a:t>
            </a:r>
          </a:p>
          <a:p>
            <a:pPr marL="465138" indent="-465138" algn="l">
              <a:buClr>
                <a:srgbClr val="0070C0"/>
              </a:buClr>
              <a:buFont typeface="Wingdings" pitchFamily="2" charset="2"/>
              <a:buChar char="u"/>
            </a:pPr>
            <a:r>
              <a:rPr lang="en-US" altLang="en-US" sz="1800" b="1" dirty="0">
                <a:solidFill>
                  <a:srgbClr val="29303B"/>
                </a:solidFill>
              </a:rPr>
              <a:t>We store account data in app component and then we have the chain of property and event binding to get data to the app component so that we can update our accounts.</a:t>
            </a:r>
          </a:p>
          <a:p>
            <a:pPr marL="465138" indent="-465138" algn="l">
              <a:buClr>
                <a:srgbClr val="0070C0"/>
              </a:buClr>
              <a:buFont typeface="Wingdings" pitchFamily="2" charset="2"/>
              <a:buChar char="u"/>
            </a:pPr>
            <a:r>
              <a:rPr lang="en-US" altLang="en-US" sz="1800" b="1" dirty="0">
                <a:solidFill>
                  <a:srgbClr val="29303B"/>
                </a:solidFill>
              </a:rPr>
              <a:t>We create an account </a:t>
            </a:r>
            <a:r>
              <a:rPr lang="en-US" altLang="en-US" sz="1800" b="1" dirty="0" err="1">
                <a:solidFill>
                  <a:srgbClr val="29303B"/>
                </a:solidFill>
              </a:rPr>
              <a:t>serverice</a:t>
            </a:r>
            <a:endParaRPr lang="en-US" altLang="en-US" sz="1800" b="1" dirty="0">
              <a:solidFill>
                <a:srgbClr val="29303B"/>
              </a:solidFill>
            </a:endParaRPr>
          </a:p>
          <a:p>
            <a:pPr marL="465138" indent="-465138" algn="l">
              <a:buClr>
                <a:srgbClr val="0070C0"/>
              </a:buClr>
              <a:buFont typeface="Wingdings" pitchFamily="2" charset="2"/>
              <a:buChar char="u"/>
            </a:pPr>
            <a:r>
              <a:rPr lang="en-US" altLang="en-US" sz="1800" b="1" dirty="0">
                <a:solidFill>
                  <a:srgbClr val="29303B"/>
                </a:solidFill>
              </a:rPr>
              <a:t>&gt; </a:t>
            </a:r>
            <a:r>
              <a:rPr lang="en-US" altLang="en-US" sz="1800" b="1" dirty="0" err="1">
                <a:solidFill>
                  <a:srgbClr val="29303B"/>
                </a:solidFill>
              </a:rPr>
              <a:t>account.server.ts</a:t>
            </a:r>
            <a:endParaRPr lang="en-US" altLang="en-US" sz="1800" b="1" dirty="0">
              <a:solidFill>
                <a:srgbClr val="29303B"/>
              </a:solidFill>
            </a:endParaRPr>
          </a:p>
          <a:p>
            <a:pPr marL="465138" indent="-465138" algn="l">
              <a:buClr>
                <a:srgbClr val="0070C0"/>
              </a:buClr>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13" name="Picture 12">
            <a:extLst>
              <a:ext uri="{FF2B5EF4-FFF2-40B4-BE49-F238E27FC236}">
                <a16:creationId xmlns:a16="http://schemas.microsoft.com/office/drawing/2014/main" id="{A251C1C6-DFEA-4C15-994F-12185F76E91F}"/>
              </a:ext>
            </a:extLst>
          </p:cNvPr>
          <p:cNvPicPr>
            <a:picLocks noChangeAspect="1"/>
          </p:cNvPicPr>
          <p:nvPr/>
        </p:nvPicPr>
        <p:blipFill>
          <a:blip r:embed="rId3"/>
          <a:stretch>
            <a:fillRect/>
          </a:stretch>
        </p:blipFill>
        <p:spPr>
          <a:xfrm>
            <a:off x="5940152" y="1491905"/>
            <a:ext cx="3052071" cy="5018018"/>
          </a:xfrm>
          <a:prstGeom prst="rect">
            <a:avLst/>
          </a:prstGeom>
          <a:ln>
            <a:solidFill>
              <a:srgbClr val="C00000"/>
            </a:solidFill>
          </a:ln>
        </p:spPr>
      </p:pic>
    </p:spTree>
    <p:extLst>
      <p:ext uri="{BB962C8B-B14F-4D97-AF65-F5344CB8AC3E}">
        <p14:creationId xmlns:p14="http://schemas.microsoft.com/office/powerpoint/2010/main" val="268846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108.1 Code</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79975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108.1 Code</a:t>
            </a:r>
            <a:endParaRPr lang="zh-TW" altLang="en-US" b="1" dirty="0">
              <a:solidFill>
                <a:srgbClr val="FFFF00"/>
              </a:solidFill>
            </a:endParaRPr>
          </a:p>
        </p:txBody>
      </p:sp>
      <p:sp>
        <p:nvSpPr>
          <p:cNvPr id="3" name="副標題 2"/>
          <p:cNvSpPr>
            <a:spLocks noGrp="1"/>
          </p:cNvSpPr>
          <p:nvPr>
            <p:ph type="subTitle" idx="1"/>
          </p:nvPr>
        </p:nvSpPr>
        <p:spPr>
          <a:xfrm>
            <a:off x="324108" y="1407382"/>
            <a:ext cx="8362692" cy="686555"/>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altLang="en-US" sz="1800" b="1" dirty="0">
                <a:solidFill>
                  <a:srgbClr val="29303B"/>
                </a:solidFill>
              </a:rPr>
              <a:t>Create </a:t>
            </a:r>
            <a:r>
              <a:rPr lang="en-US" altLang="en-US" sz="1800" b="1" dirty="0" err="1">
                <a:solidFill>
                  <a:srgbClr val="29303B"/>
                </a:solidFill>
              </a:rPr>
              <a:t>AccountsService</a:t>
            </a:r>
            <a:r>
              <a:rPr lang="en-US" altLang="en-US" sz="1800" b="1" dirty="0">
                <a:solidFill>
                  <a:srgbClr val="29303B"/>
                </a:solidFill>
              </a:rPr>
              <a:t>() and parent app component data initialization.</a:t>
            </a:r>
            <a:endParaRPr kumimoji="0" lang="en-US" altLang="en-US" sz="1800" b="1" i="0" u="none" strike="noStrike" cap="none" normalizeH="0" baseline="0" dirty="0">
              <a:ln>
                <a:noFill/>
              </a:ln>
              <a:solidFill>
                <a:srgbClr val="29303B"/>
              </a:solidFill>
              <a:effectLst/>
            </a:endParaRPr>
          </a:p>
          <a:p>
            <a:pPr marL="465138" indent="-465138" algn="l">
              <a:buClr>
                <a:srgbClr val="0070C0"/>
              </a:buClr>
              <a:buFont typeface="Wingdings" pitchFamily="2" charset="2"/>
              <a:buChar char="u"/>
            </a:pP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F644A7A2-BA4C-494B-B907-9F2B5E4F44CD}"/>
              </a:ext>
            </a:extLst>
          </p:cNvPr>
          <p:cNvPicPr>
            <a:picLocks noChangeAspect="1"/>
          </p:cNvPicPr>
          <p:nvPr/>
        </p:nvPicPr>
        <p:blipFill>
          <a:blip r:embed="rId3"/>
          <a:stretch>
            <a:fillRect/>
          </a:stretch>
        </p:blipFill>
        <p:spPr>
          <a:xfrm>
            <a:off x="457200" y="2183376"/>
            <a:ext cx="4048125" cy="4314825"/>
          </a:xfrm>
          <a:prstGeom prst="rect">
            <a:avLst/>
          </a:prstGeom>
          <a:ln>
            <a:solidFill>
              <a:srgbClr val="C00000"/>
            </a:solidFill>
          </a:ln>
        </p:spPr>
      </p:pic>
      <p:pic>
        <p:nvPicPr>
          <p:cNvPr id="10" name="Picture 9">
            <a:extLst>
              <a:ext uri="{FF2B5EF4-FFF2-40B4-BE49-F238E27FC236}">
                <a16:creationId xmlns:a16="http://schemas.microsoft.com/office/drawing/2014/main" id="{E41492BD-38B0-4C61-B3DD-FD32D7C87A3B}"/>
              </a:ext>
            </a:extLst>
          </p:cNvPr>
          <p:cNvPicPr>
            <a:picLocks noChangeAspect="1"/>
          </p:cNvPicPr>
          <p:nvPr/>
        </p:nvPicPr>
        <p:blipFill>
          <a:blip r:embed="rId4"/>
          <a:stretch>
            <a:fillRect/>
          </a:stretch>
        </p:blipFill>
        <p:spPr>
          <a:xfrm>
            <a:off x="4638677" y="2183376"/>
            <a:ext cx="4219575" cy="2905125"/>
          </a:xfrm>
          <a:prstGeom prst="rect">
            <a:avLst/>
          </a:prstGeom>
          <a:ln>
            <a:solidFill>
              <a:srgbClr val="C00000"/>
            </a:solidFill>
          </a:ln>
        </p:spPr>
      </p:pic>
    </p:spTree>
    <p:extLst>
      <p:ext uri="{BB962C8B-B14F-4D97-AF65-F5344CB8AC3E}">
        <p14:creationId xmlns:p14="http://schemas.microsoft.com/office/powerpoint/2010/main" val="297597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108.1 Code</a:t>
            </a:r>
            <a:endParaRPr lang="zh-TW" altLang="en-US" b="1" dirty="0">
              <a:solidFill>
                <a:srgbClr val="FFFF00"/>
              </a:solidFill>
            </a:endParaRPr>
          </a:p>
        </p:txBody>
      </p:sp>
      <p:sp>
        <p:nvSpPr>
          <p:cNvPr id="3" name="副標題 2"/>
          <p:cNvSpPr>
            <a:spLocks noGrp="1"/>
          </p:cNvSpPr>
          <p:nvPr>
            <p:ph type="subTitle" idx="1"/>
          </p:nvPr>
        </p:nvSpPr>
        <p:spPr>
          <a:xfrm>
            <a:off x="324108" y="1407382"/>
            <a:ext cx="8362692" cy="686555"/>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altLang="en-US" sz="1800" b="1" dirty="0">
                <a:solidFill>
                  <a:srgbClr val="29303B"/>
                </a:solidFill>
              </a:rPr>
              <a:t>Pass data from parent to child component.</a:t>
            </a:r>
            <a:endParaRPr kumimoji="0" lang="en-US" altLang="en-US" sz="1800" b="1" i="0" u="none" strike="noStrike" cap="none" normalizeH="0" baseline="0" dirty="0">
              <a:ln>
                <a:noFill/>
              </a:ln>
              <a:solidFill>
                <a:srgbClr val="29303B"/>
              </a:solidFill>
              <a:effectLst/>
            </a:endParaRPr>
          </a:p>
          <a:p>
            <a:pPr marL="465138" indent="-465138" algn="l">
              <a:buClr>
                <a:srgbClr val="0070C0"/>
              </a:buClr>
              <a:buFont typeface="Wingdings" pitchFamily="2" charset="2"/>
              <a:buChar char="u"/>
            </a:pP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2635B961-59CF-42D0-9E30-AD6FD98B4281}"/>
              </a:ext>
            </a:extLst>
          </p:cNvPr>
          <p:cNvPicPr>
            <a:picLocks noChangeAspect="1"/>
          </p:cNvPicPr>
          <p:nvPr/>
        </p:nvPicPr>
        <p:blipFill>
          <a:blip r:embed="rId3"/>
          <a:stretch>
            <a:fillRect/>
          </a:stretch>
        </p:blipFill>
        <p:spPr>
          <a:xfrm>
            <a:off x="1492985" y="2350394"/>
            <a:ext cx="5534025" cy="3495675"/>
          </a:xfrm>
          <a:prstGeom prst="rect">
            <a:avLst/>
          </a:prstGeom>
          <a:ln>
            <a:solidFill>
              <a:srgbClr val="C00000"/>
            </a:solidFill>
          </a:ln>
        </p:spPr>
      </p:pic>
    </p:spTree>
    <p:extLst>
      <p:ext uri="{BB962C8B-B14F-4D97-AF65-F5344CB8AC3E}">
        <p14:creationId xmlns:p14="http://schemas.microsoft.com/office/powerpoint/2010/main" val="98754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218EC31-8090-425A-BEEA-566577578CD5}"/>
              </a:ext>
            </a:extLst>
          </p:cNvPr>
          <p:cNvPicPr>
            <a:picLocks noChangeAspect="1"/>
          </p:cNvPicPr>
          <p:nvPr/>
        </p:nvPicPr>
        <p:blipFill>
          <a:blip r:embed="rId2"/>
          <a:stretch>
            <a:fillRect/>
          </a:stretch>
        </p:blipFill>
        <p:spPr>
          <a:xfrm>
            <a:off x="4553854" y="2115057"/>
            <a:ext cx="3729244" cy="457825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108.1 Verify</a:t>
            </a:r>
            <a:endParaRPr lang="zh-TW" altLang="en-US" b="1" dirty="0">
              <a:solidFill>
                <a:srgbClr val="FFFF00"/>
              </a:solidFill>
            </a:endParaRPr>
          </a:p>
        </p:txBody>
      </p:sp>
      <p:sp>
        <p:nvSpPr>
          <p:cNvPr id="3" name="副標題 2"/>
          <p:cNvSpPr>
            <a:spLocks noGrp="1"/>
          </p:cNvSpPr>
          <p:nvPr>
            <p:ph type="subTitle" idx="1"/>
          </p:nvPr>
        </p:nvSpPr>
        <p:spPr>
          <a:xfrm>
            <a:off x="324109" y="1407382"/>
            <a:ext cx="8507411" cy="639931"/>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Verify</a:t>
            </a:r>
          </a:p>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 </a:t>
            </a:r>
            <a:r>
              <a:rPr lang="en-US" altLang="en-US" sz="1800" b="1" dirty="0">
                <a:solidFill>
                  <a:srgbClr val="29303B"/>
                </a:solidFill>
              </a:rPr>
              <a:t>Create </a:t>
            </a:r>
            <a:r>
              <a:rPr kumimoji="0" lang="en-US" altLang="en-US" sz="1800" b="1" i="0" u="none" strike="noStrike" cap="none" normalizeH="0" baseline="0" dirty="0">
                <a:ln>
                  <a:noFill/>
                </a:ln>
                <a:solidFill>
                  <a:srgbClr val="29303B"/>
                </a:solidFill>
                <a:effectLst/>
              </a:rPr>
              <a:t>Data Service worked! There are some undefined functions.</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8" name="Rectangle 7">
            <a:extLst>
              <a:ext uri="{FF2B5EF4-FFF2-40B4-BE49-F238E27FC236}">
                <a16:creationId xmlns:a16="http://schemas.microsoft.com/office/drawing/2014/main" id="{5E23AAA3-13F8-4BDC-81E5-D4CA2DD192BC}"/>
              </a:ext>
            </a:extLst>
          </p:cNvPr>
          <p:cNvSpPr/>
          <p:nvPr/>
        </p:nvSpPr>
        <p:spPr>
          <a:xfrm>
            <a:off x="6770777" y="6134879"/>
            <a:ext cx="1512321" cy="6012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499D9C6-3A17-4B98-8350-0C77F9ED3B54}"/>
              </a:ext>
            </a:extLst>
          </p:cNvPr>
          <p:cNvPicPr>
            <a:picLocks noChangeAspect="1"/>
          </p:cNvPicPr>
          <p:nvPr/>
        </p:nvPicPr>
        <p:blipFill>
          <a:blip r:embed="rId4"/>
          <a:stretch>
            <a:fillRect/>
          </a:stretch>
        </p:blipFill>
        <p:spPr>
          <a:xfrm>
            <a:off x="1524000" y="2170290"/>
            <a:ext cx="2796698" cy="4463259"/>
          </a:xfrm>
          <a:prstGeom prst="rect">
            <a:avLst/>
          </a:prstGeom>
          <a:ln>
            <a:solidFill>
              <a:srgbClr val="C00000"/>
            </a:solidFill>
          </a:ln>
        </p:spPr>
      </p:pic>
      <p:sp>
        <p:nvSpPr>
          <p:cNvPr id="11" name="Rectangle 10">
            <a:extLst>
              <a:ext uri="{FF2B5EF4-FFF2-40B4-BE49-F238E27FC236}">
                <a16:creationId xmlns:a16="http://schemas.microsoft.com/office/drawing/2014/main" id="{007D79FA-5644-4693-AD7B-F7D10D392585}"/>
              </a:ext>
            </a:extLst>
          </p:cNvPr>
          <p:cNvSpPr/>
          <p:nvPr/>
        </p:nvSpPr>
        <p:spPr>
          <a:xfrm>
            <a:off x="4553854" y="2827738"/>
            <a:ext cx="790791" cy="6732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92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108.2 Code</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03326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33D895-BFDD-4032-9EB5-6B8C30138D52}"/>
              </a:ext>
            </a:extLst>
          </p:cNvPr>
          <p:cNvPicPr>
            <a:picLocks noChangeAspect="1"/>
          </p:cNvPicPr>
          <p:nvPr/>
        </p:nvPicPr>
        <p:blipFill>
          <a:blip r:embed="rId2"/>
          <a:stretch>
            <a:fillRect/>
          </a:stretch>
        </p:blipFill>
        <p:spPr>
          <a:xfrm>
            <a:off x="1524000" y="2277343"/>
            <a:ext cx="5667375" cy="3667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108.1 Code</a:t>
            </a:r>
            <a:endParaRPr lang="zh-TW" altLang="en-US" b="1" dirty="0">
              <a:solidFill>
                <a:srgbClr val="FFFF00"/>
              </a:solidFill>
            </a:endParaRPr>
          </a:p>
        </p:txBody>
      </p:sp>
      <p:sp>
        <p:nvSpPr>
          <p:cNvPr id="3" name="副標題 2"/>
          <p:cNvSpPr>
            <a:spLocks noGrp="1"/>
          </p:cNvSpPr>
          <p:nvPr>
            <p:ph type="subTitle" idx="1"/>
          </p:nvPr>
        </p:nvSpPr>
        <p:spPr>
          <a:xfrm>
            <a:off x="324108" y="1407382"/>
            <a:ext cx="8362692" cy="686555"/>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altLang="en-US" sz="1800" b="1" dirty="0">
                <a:solidFill>
                  <a:srgbClr val="29303B"/>
                </a:solidFill>
              </a:rPr>
              <a:t>Add code for new-</a:t>
            </a:r>
            <a:r>
              <a:rPr lang="en-US" altLang="en-US" sz="1800" b="1" dirty="0" err="1">
                <a:solidFill>
                  <a:srgbClr val="29303B"/>
                </a:solidFill>
              </a:rPr>
              <a:t>account.service.ts</a:t>
            </a:r>
            <a:endParaRPr kumimoji="0" lang="en-US" altLang="en-US" sz="1800" b="1" i="0" u="none" strike="noStrike" cap="none" normalizeH="0" baseline="0" dirty="0">
              <a:ln>
                <a:noFill/>
              </a:ln>
              <a:solidFill>
                <a:srgbClr val="29303B"/>
              </a:solidFill>
              <a:effectLst/>
            </a:endParaRPr>
          </a:p>
          <a:p>
            <a:pPr marL="465138" indent="-465138" algn="l">
              <a:buClr>
                <a:srgbClr val="0070C0"/>
              </a:buClr>
              <a:buFont typeface="Wingdings" pitchFamily="2" charset="2"/>
              <a:buChar char="u"/>
            </a:pP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https://www.udemy.com/course/the-complete-guide-to-angular-2/learn/lecture/6656214#overview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8" name="Rectangle 7">
            <a:extLst>
              <a:ext uri="{FF2B5EF4-FFF2-40B4-BE49-F238E27FC236}">
                <a16:creationId xmlns:a16="http://schemas.microsoft.com/office/drawing/2014/main" id="{9DF98A20-D005-4F30-91B4-571890535DFE}"/>
              </a:ext>
            </a:extLst>
          </p:cNvPr>
          <p:cNvSpPr/>
          <p:nvPr/>
        </p:nvSpPr>
        <p:spPr>
          <a:xfrm>
            <a:off x="1974795" y="3034842"/>
            <a:ext cx="38164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113A18-0833-4CA6-A5F3-7F46F1A3D1E5}"/>
              </a:ext>
            </a:extLst>
          </p:cNvPr>
          <p:cNvSpPr/>
          <p:nvPr/>
        </p:nvSpPr>
        <p:spPr>
          <a:xfrm>
            <a:off x="2051720" y="4444845"/>
            <a:ext cx="3996444" cy="5822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9514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5218</TotalTime>
  <Words>349</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108 Create Data Service</vt:lpstr>
      <vt:lpstr>108 Create Data Service</vt:lpstr>
      <vt:lpstr>108 Create Data Service</vt:lpstr>
      <vt:lpstr>108.1 Code</vt:lpstr>
      <vt:lpstr>108.1 Code</vt:lpstr>
      <vt:lpstr>108.1 Code</vt:lpstr>
      <vt:lpstr>108.1 Verify</vt:lpstr>
      <vt:lpstr>108.2 Code</vt:lpstr>
      <vt:lpstr>108.1 Code</vt:lpstr>
      <vt:lpstr>108.1 Code</vt:lpstr>
      <vt:lpstr>108.3 Verify</vt:lpstr>
      <vt:lpstr>108.2 Verify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1344</cp:revision>
  <dcterms:created xsi:type="dcterms:W3CDTF">2018-09-28T16:40:41Z</dcterms:created>
  <dcterms:modified xsi:type="dcterms:W3CDTF">2020-08-02T01:42:25Z</dcterms:modified>
</cp:coreProperties>
</file>