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75" r:id="rId4"/>
    <p:sldId id="276" r:id="rId5"/>
    <p:sldId id="270" r:id="rId6"/>
    <p:sldId id="273" r:id="rId7"/>
    <p:sldId id="277" r:id="rId8"/>
    <p:sldId id="278" r:id="rId9"/>
    <p:sldId id="279" r:id="rId10"/>
    <p:sldId id="272" r:id="rId11"/>
    <p:sldId id="271"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6806" autoAdjust="0"/>
  </p:normalViewPr>
  <p:slideViewPr>
    <p:cSldViewPr>
      <p:cViewPr>
        <p:scale>
          <a:sx n="91" d="100"/>
          <a:sy n="91" d="100"/>
        </p:scale>
        <p:origin x="108" y="-3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the-complete-guide-to-angular-2/learn/lecture/6656206#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6224#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6224#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6224#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the-complete-guide-to-angular-2/learn/lecture/6656206#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6#overview"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6#overview"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6#overview"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112 Cross Component Communication</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112.2 Verify</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80180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112.2 Verify</a:t>
            </a:r>
            <a:endParaRPr lang="zh-TW" altLang="en-US" b="1" dirty="0">
              <a:solidFill>
                <a:srgbClr val="FFFF00"/>
              </a:solidFill>
            </a:endParaRPr>
          </a:p>
        </p:txBody>
      </p:sp>
      <p:sp>
        <p:nvSpPr>
          <p:cNvPr id="3" name="副標題 2"/>
          <p:cNvSpPr>
            <a:spLocks noGrp="1"/>
          </p:cNvSpPr>
          <p:nvPr>
            <p:ph type="subTitle" idx="1"/>
          </p:nvPr>
        </p:nvSpPr>
        <p:spPr>
          <a:xfrm>
            <a:off x="324109" y="1407382"/>
            <a:ext cx="3311787" cy="1517562"/>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Verify</a:t>
            </a:r>
          </a:p>
          <a:p>
            <a:pPr marL="465138" indent="-465138" algn="l">
              <a:buClr>
                <a:srgbClr val="0070C0"/>
              </a:buClr>
              <a:buFont typeface="Wingdings" pitchFamily="2" charset="2"/>
              <a:buChar char="u"/>
            </a:pPr>
            <a:r>
              <a:rPr lang="en-US" altLang="en-US" sz="1800" b="1" dirty="0">
                <a:solidFill>
                  <a:srgbClr val="29303B"/>
                </a:solidFill>
              </a:rPr>
              <a:t>Click any button in Account will emit an event to new-account and popup an alert dialog.</a:t>
            </a:r>
            <a:endParaRPr lang="en-US" altLang="en-US" sz="1800" b="1" dirty="0">
              <a:solidFill>
                <a:schemeClr val="tx1"/>
              </a:solidFill>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BFA7B9BA-BB07-44BA-BAC2-3C0E7C6C4478}"/>
              </a:ext>
            </a:extLst>
          </p:cNvPr>
          <p:cNvPicPr>
            <a:picLocks noChangeAspect="1"/>
          </p:cNvPicPr>
          <p:nvPr/>
        </p:nvPicPr>
        <p:blipFill>
          <a:blip r:embed="rId3"/>
          <a:stretch>
            <a:fillRect/>
          </a:stretch>
        </p:blipFill>
        <p:spPr>
          <a:xfrm>
            <a:off x="4211960" y="1325012"/>
            <a:ext cx="4607931" cy="5245266"/>
          </a:xfrm>
          <a:prstGeom prst="rect">
            <a:avLst/>
          </a:prstGeom>
          <a:ln>
            <a:solidFill>
              <a:srgbClr val="C00000"/>
            </a:solidFill>
          </a:ln>
        </p:spPr>
      </p:pic>
    </p:spTree>
    <p:extLst>
      <p:ext uri="{BB962C8B-B14F-4D97-AF65-F5344CB8AC3E}">
        <p14:creationId xmlns:p14="http://schemas.microsoft.com/office/powerpoint/2010/main" val="21539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 Cross Component Communication</a:t>
            </a:r>
            <a:endParaRPr lang="zh-TW" altLang="en-US" b="1" dirty="0">
              <a:solidFill>
                <a:srgbClr val="FFFF00"/>
              </a:solidFill>
            </a:endParaRPr>
          </a:p>
        </p:txBody>
      </p:sp>
      <p:sp>
        <p:nvSpPr>
          <p:cNvPr id="3" name="副標題 2"/>
          <p:cNvSpPr>
            <a:spLocks noGrp="1"/>
          </p:cNvSpPr>
          <p:nvPr>
            <p:ph type="subTitle" idx="1"/>
          </p:nvPr>
        </p:nvSpPr>
        <p:spPr>
          <a:xfrm>
            <a:off x="324109" y="1407382"/>
            <a:ext cx="8495782" cy="807197"/>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Cross Component Communication</a:t>
            </a:r>
          </a:p>
          <a:p>
            <a:pPr marL="465138" indent="-465138" algn="l">
              <a:buClr>
                <a:srgbClr val="0070C0"/>
              </a:buClr>
              <a:buFont typeface="Wingdings" pitchFamily="2" charset="2"/>
              <a:buChar char="u"/>
            </a:pPr>
            <a:r>
              <a:rPr lang="en-US" altLang="en-US" sz="1800" b="1" dirty="0">
                <a:solidFill>
                  <a:srgbClr val="29303B"/>
                </a:solidFill>
              </a:rPr>
              <a:t>Services make out code cleaner, more centralized, and easier to maintain.</a:t>
            </a:r>
            <a:endParaRPr lang="en-US" altLang="en-US" sz="1800" b="1" dirty="0">
              <a:solidFill>
                <a:schemeClr val="tx1"/>
              </a:solidFill>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356574FD-3A40-4625-90B3-5C2F3A1DA916}"/>
              </a:ext>
            </a:extLst>
          </p:cNvPr>
          <p:cNvSpPr/>
          <p:nvPr/>
        </p:nvSpPr>
        <p:spPr>
          <a:xfrm>
            <a:off x="3237309" y="3695761"/>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AppComponent</a:t>
            </a:r>
            <a:endParaRPr lang="en-US" dirty="0">
              <a:solidFill>
                <a:schemeClr val="tx1"/>
              </a:solidFill>
            </a:endParaRPr>
          </a:p>
        </p:txBody>
      </p:sp>
      <p:sp>
        <p:nvSpPr>
          <p:cNvPr id="8" name="Rectangle 7">
            <a:extLst>
              <a:ext uri="{FF2B5EF4-FFF2-40B4-BE49-F238E27FC236}">
                <a16:creationId xmlns:a16="http://schemas.microsoft.com/office/drawing/2014/main" id="{A2986805-C14A-4560-8E02-90C1F65ED8DC}"/>
              </a:ext>
            </a:extLst>
          </p:cNvPr>
          <p:cNvSpPr/>
          <p:nvPr/>
        </p:nvSpPr>
        <p:spPr>
          <a:xfrm>
            <a:off x="1112093" y="4456050"/>
            <a:ext cx="212521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AboutComponent</a:t>
            </a:r>
            <a:endParaRPr lang="en-US" dirty="0">
              <a:solidFill>
                <a:schemeClr val="tx1"/>
              </a:solidFill>
            </a:endParaRPr>
          </a:p>
        </p:txBody>
      </p:sp>
      <p:sp>
        <p:nvSpPr>
          <p:cNvPr id="12" name="Rectangle 11">
            <a:extLst>
              <a:ext uri="{FF2B5EF4-FFF2-40B4-BE49-F238E27FC236}">
                <a16:creationId xmlns:a16="http://schemas.microsoft.com/office/drawing/2014/main" id="{3F84DAC4-6878-4F45-9C7E-9A3265A3D8D1}"/>
              </a:ext>
            </a:extLst>
          </p:cNvPr>
          <p:cNvSpPr/>
          <p:nvPr/>
        </p:nvSpPr>
        <p:spPr>
          <a:xfrm>
            <a:off x="4490270" y="4452393"/>
            <a:ext cx="248239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UserComponent</a:t>
            </a:r>
            <a:endParaRPr lang="en-US" dirty="0">
              <a:solidFill>
                <a:schemeClr val="tx1"/>
              </a:solidFill>
            </a:endParaRPr>
          </a:p>
        </p:txBody>
      </p:sp>
      <p:sp>
        <p:nvSpPr>
          <p:cNvPr id="14" name="Rectangle 13">
            <a:extLst>
              <a:ext uri="{FF2B5EF4-FFF2-40B4-BE49-F238E27FC236}">
                <a16:creationId xmlns:a16="http://schemas.microsoft.com/office/drawing/2014/main" id="{EC9B7145-A6A4-438D-B8EF-2A93B578D585}"/>
              </a:ext>
            </a:extLst>
          </p:cNvPr>
          <p:cNvSpPr/>
          <p:nvPr/>
        </p:nvSpPr>
        <p:spPr>
          <a:xfrm>
            <a:off x="4496170" y="5388497"/>
            <a:ext cx="248239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UserDetailComponent</a:t>
            </a:r>
            <a:endParaRPr lang="en-US" dirty="0">
              <a:solidFill>
                <a:schemeClr val="tx1"/>
              </a:solidFill>
            </a:endParaRPr>
          </a:p>
        </p:txBody>
      </p:sp>
      <p:cxnSp>
        <p:nvCxnSpPr>
          <p:cNvPr id="16" name="Connector: Elbow 15">
            <a:extLst>
              <a:ext uri="{FF2B5EF4-FFF2-40B4-BE49-F238E27FC236}">
                <a16:creationId xmlns:a16="http://schemas.microsoft.com/office/drawing/2014/main" id="{F233B191-47B8-4278-8DBE-17258B68E2AB}"/>
              </a:ext>
            </a:extLst>
          </p:cNvPr>
          <p:cNvCxnSpPr>
            <a:stCxn id="7" idx="2"/>
            <a:endCxn id="8" idx="0"/>
          </p:cNvCxnSpPr>
          <p:nvPr/>
        </p:nvCxnSpPr>
        <p:spPr>
          <a:xfrm rot="5400000">
            <a:off x="2937929" y="3292573"/>
            <a:ext cx="400249" cy="1926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3DADD6F-5F36-46A8-9563-5CB850546645}"/>
              </a:ext>
            </a:extLst>
          </p:cNvPr>
          <p:cNvCxnSpPr>
            <a:cxnSpLocks/>
            <a:stCxn id="7" idx="2"/>
            <a:endCxn id="12" idx="0"/>
          </p:cNvCxnSpPr>
          <p:nvPr/>
        </p:nvCxnSpPr>
        <p:spPr>
          <a:xfrm rot="16200000" flipH="1">
            <a:off x="4718140" y="3439066"/>
            <a:ext cx="396592" cy="16300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1737CC-BFC5-4EAF-96F4-A29EE6B9E406}"/>
              </a:ext>
            </a:extLst>
          </p:cNvPr>
          <p:cNvCxnSpPr>
            <a:cxnSpLocks/>
            <a:stCxn id="28" idx="2"/>
            <a:endCxn id="14" idx="0"/>
          </p:cNvCxnSpPr>
          <p:nvPr/>
        </p:nvCxnSpPr>
        <p:spPr>
          <a:xfrm>
            <a:off x="5731471" y="5161730"/>
            <a:ext cx="5896" cy="22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11BA9FD-EDCA-4BFF-83F5-114554A2554F}"/>
              </a:ext>
            </a:extLst>
          </p:cNvPr>
          <p:cNvSpPr/>
          <p:nvPr/>
        </p:nvSpPr>
        <p:spPr>
          <a:xfrm>
            <a:off x="1112093" y="4812433"/>
            <a:ext cx="2125216"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data to console</a:t>
            </a:r>
          </a:p>
        </p:txBody>
      </p:sp>
      <p:sp>
        <p:nvSpPr>
          <p:cNvPr id="26" name="Rectangle 25">
            <a:extLst>
              <a:ext uri="{FF2B5EF4-FFF2-40B4-BE49-F238E27FC236}">
                <a16:creationId xmlns:a16="http://schemas.microsoft.com/office/drawing/2014/main" id="{4C4243A6-4D58-4C9E-ABE6-49EA730C87ED}"/>
              </a:ext>
            </a:extLst>
          </p:cNvPr>
          <p:cNvSpPr/>
          <p:nvPr/>
        </p:nvSpPr>
        <p:spPr>
          <a:xfrm>
            <a:off x="4496169" y="5748537"/>
            <a:ext cx="2482385"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data to console</a:t>
            </a:r>
          </a:p>
        </p:txBody>
      </p:sp>
      <p:sp>
        <p:nvSpPr>
          <p:cNvPr id="28" name="Rectangle 27">
            <a:extLst>
              <a:ext uri="{FF2B5EF4-FFF2-40B4-BE49-F238E27FC236}">
                <a16:creationId xmlns:a16="http://schemas.microsoft.com/office/drawing/2014/main" id="{028DC287-2C0D-4CDB-9797-3DF38B94EB6C}"/>
              </a:ext>
            </a:extLst>
          </p:cNvPr>
          <p:cNvSpPr/>
          <p:nvPr/>
        </p:nvSpPr>
        <p:spPr>
          <a:xfrm>
            <a:off x="4490278" y="4801690"/>
            <a:ext cx="2482385"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 user data</a:t>
            </a:r>
          </a:p>
        </p:txBody>
      </p:sp>
      <p:sp>
        <p:nvSpPr>
          <p:cNvPr id="9" name="Rectangle 8">
            <a:extLst>
              <a:ext uri="{FF2B5EF4-FFF2-40B4-BE49-F238E27FC236}">
                <a16:creationId xmlns:a16="http://schemas.microsoft.com/office/drawing/2014/main" id="{3F57FF92-4B84-4131-9638-FB7A212E7724}"/>
              </a:ext>
            </a:extLst>
          </p:cNvPr>
          <p:cNvSpPr/>
          <p:nvPr/>
        </p:nvSpPr>
        <p:spPr>
          <a:xfrm>
            <a:off x="6656709" y="3382180"/>
            <a:ext cx="1189112" cy="3600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LogService</a:t>
            </a:r>
            <a:endParaRPr lang="en-US" dirty="0">
              <a:solidFill>
                <a:schemeClr val="tx1"/>
              </a:solidFill>
            </a:endParaRPr>
          </a:p>
        </p:txBody>
      </p:sp>
      <p:cxnSp>
        <p:nvCxnSpPr>
          <p:cNvPr id="11" name="Connector: Elbow 10">
            <a:extLst>
              <a:ext uri="{FF2B5EF4-FFF2-40B4-BE49-F238E27FC236}">
                <a16:creationId xmlns:a16="http://schemas.microsoft.com/office/drawing/2014/main" id="{E9FF3700-C70D-488D-912D-CA192C7D6851}"/>
              </a:ext>
            </a:extLst>
          </p:cNvPr>
          <p:cNvCxnSpPr>
            <a:cxnSpLocks/>
            <a:stCxn id="9" idx="2"/>
            <a:endCxn id="14" idx="3"/>
          </p:cNvCxnSpPr>
          <p:nvPr/>
        </p:nvCxnSpPr>
        <p:spPr>
          <a:xfrm rot="5400000">
            <a:off x="6201766" y="4519017"/>
            <a:ext cx="1826297" cy="272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8A0C921-93E1-4EE1-8A22-1B68C22E5492}"/>
              </a:ext>
            </a:extLst>
          </p:cNvPr>
          <p:cNvCxnSpPr>
            <a:cxnSpLocks/>
            <a:stCxn id="9" idx="1"/>
            <a:endCxn id="8" idx="1"/>
          </p:cNvCxnSpPr>
          <p:nvPr/>
        </p:nvCxnSpPr>
        <p:spPr>
          <a:xfrm rot="10800000" flipV="1">
            <a:off x="1112093" y="3562200"/>
            <a:ext cx="5544616" cy="1073870"/>
          </a:xfrm>
          <a:prstGeom prst="bentConnector3">
            <a:avLst>
              <a:gd name="adj1" fmla="val 10412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6481065-D5C7-46B1-821F-6455C0B8BD07}"/>
              </a:ext>
            </a:extLst>
          </p:cNvPr>
          <p:cNvSpPr/>
          <p:nvPr/>
        </p:nvSpPr>
        <p:spPr>
          <a:xfrm>
            <a:off x="1039788" y="3675655"/>
            <a:ext cx="1551821" cy="300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Centralization</a:t>
            </a:r>
          </a:p>
        </p:txBody>
      </p:sp>
      <p:sp>
        <p:nvSpPr>
          <p:cNvPr id="10" name="Rectangle 9">
            <a:extLst>
              <a:ext uri="{FF2B5EF4-FFF2-40B4-BE49-F238E27FC236}">
                <a16:creationId xmlns:a16="http://schemas.microsoft.com/office/drawing/2014/main" id="{0DCCDDF5-76B6-44F8-8FD3-9F4BDB51F5E8}"/>
              </a:ext>
            </a:extLst>
          </p:cNvPr>
          <p:cNvSpPr/>
          <p:nvPr/>
        </p:nvSpPr>
        <p:spPr>
          <a:xfrm>
            <a:off x="7469512" y="3944582"/>
            <a:ext cx="1322757"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UserService</a:t>
            </a:r>
            <a:endParaRPr lang="en-US" dirty="0">
              <a:solidFill>
                <a:schemeClr val="tx1"/>
              </a:solidFill>
            </a:endParaRPr>
          </a:p>
        </p:txBody>
      </p:sp>
      <p:cxnSp>
        <p:nvCxnSpPr>
          <p:cNvPr id="20" name="Connector: Elbow 19">
            <a:extLst>
              <a:ext uri="{FF2B5EF4-FFF2-40B4-BE49-F238E27FC236}">
                <a16:creationId xmlns:a16="http://schemas.microsoft.com/office/drawing/2014/main" id="{1CC63CCF-E9D9-4906-B76A-654E8CF81A74}"/>
              </a:ext>
            </a:extLst>
          </p:cNvPr>
          <p:cNvCxnSpPr>
            <a:cxnSpLocks/>
            <a:stCxn id="10" idx="2"/>
            <a:endCxn id="12" idx="3"/>
          </p:cNvCxnSpPr>
          <p:nvPr/>
        </p:nvCxnSpPr>
        <p:spPr>
          <a:xfrm rot="5400000">
            <a:off x="7387882" y="3889403"/>
            <a:ext cx="327791" cy="11582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AA2953B-F921-4E33-ACD1-E398395058BE}"/>
              </a:ext>
            </a:extLst>
          </p:cNvPr>
          <p:cNvSpPr/>
          <p:nvPr/>
        </p:nvSpPr>
        <p:spPr>
          <a:xfrm>
            <a:off x="7380115" y="4680936"/>
            <a:ext cx="1412154" cy="327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p>
        </p:txBody>
      </p:sp>
    </p:spTree>
    <p:extLst>
      <p:ext uri="{BB962C8B-B14F-4D97-AF65-F5344CB8AC3E}">
        <p14:creationId xmlns:p14="http://schemas.microsoft.com/office/powerpoint/2010/main" val="286627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 Cross Component Communication</a:t>
            </a:r>
            <a:endParaRPr lang="zh-TW" altLang="en-US" b="1" dirty="0">
              <a:solidFill>
                <a:srgbClr val="FFFF00"/>
              </a:solidFill>
            </a:endParaRPr>
          </a:p>
        </p:txBody>
      </p:sp>
      <p:sp>
        <p:nvSpPr>
          <p:cNvPr id="3" name="副標題 2"/>
          <p:cNvSpPr>
            <a:spLocks noGrp="1"/>
          </p:cNvSpPr>
          <p:nvPr>
            <p:ph type="subTitle" idx="1"/>
          </p:nvPr>
        </p:nvSpPr>
        <p:spPr>
          <a:xfrm>
            <a:off x="324109" y="1407382"/>
            <a:ext cx="8495782" cy="3317762"/>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Cross Component Communication</a:t>
            </a:r>
          </a:p>
          <a:p>
            <a:pPr marL="465138" indent="-465138" algn="l">
              <a:buClr>
                <a:srgbClr val="0070C0"/>
              </a:buClr>
              <a:buFont typeface="Wingdings" pitchFamily="2" charset="2"/>
              <a:buChar char="u"/>
            </a:pPr>
            <a:r>
              <a:rPr lang="en-US" altLang="en-US" sz="1800" b="1" dirty="0">
                <a:solidFill>
                  <a:srgbClr val="29303B"/>
                </a:solidFill>
              </a:rPr>
              <a:t>If we click button in the account component and we want the data from the new account component, without the service, we would have to emit an event in the new account component that something was clicked.</a:t>
            </a:r>
          </a:p>
          <a:p>
            <a:pPr marL="465138" indent="-465138" algn="l">
              <a:buClr>
                <a:srgbClr val="0070C0"/>
              </a:buClr>
              <a:buFont typeface="Wingdings" pitchFamily="2" charset="2"/>
              <a:buChar char="u"/>
            </a:pPr>
            <a:r>
              <a:rPr lang="en-US" altLang="en-US" sz="1800" b="1" dirty="0">
                <a:solidFill>
                  <a:srgbClr val="29303B"/>
                </a:solidFill>
              </a:rPr>
              <a:t>We would have to catch the event in the parent app component. Then, we have to pass the new data down through property binding to the account component.</a:t>
            </a:r>
          </a:p>
          <a:p>
            <a:pPr marL="465138" indent="-465138" algn="l">
              <a:buClr>
                <a:srgbClr val="0070C0"/>
              </a:buClr>
              <a:buFont typeface="Wingdings" pitchFamily="2" charset="2"/>
              <a:buChar char="u"/>
            </a:pPr>
            <a:r>
              <a:rPr lang="en-US" altLang="en-US" sz="1800" b="1" dirty="0">
                <a:solidFill>
                  <a:srgbClr val="29303B"/>
                </a:solidFill>
              </a:rPr>
              <a:t>Pass the data between the component by the property and event binding is not the most convenient wat of writing code.</a:t>
            </a:r>
          </a:p>
          <a:p>
            <a:pPr marL="465138" indent="-465138" algn="l">
              <a:buClr>
                <a:srgbClr val="0070C0"/>
              </a:buClr>
              <a:buFont typeface="Wingdings" pitchFamily="2" charset="2"/>
              <a:buChar char="u"/>
            </a:pPr>
            <a:r>
              <a:rPr lang="en-US" altLang="en-US" sz="1800" b="1" dirty="0">
                <a:solidFill>
                  <a:srgbClr val="29303B"/>
                </a:solidFill>
              </a:rPr>
              <a:t>It is so much easier with services.</a:t>
            </a:r>
          </a:p>
          <a:p>
            <a:pPr marL="465138" indent="-465138" algn="l">
              <a:buClr>
                <a:srgbClr val="0070C0"/>
              </a:buClr>
              <a:buFont typeface="Wingdings" pitchFamily="2" charset="2"/>
              <a:buChar char="u"/>
            </a:pPr>
            <a:r>
              <a:rPr lang="en-US" altLang="en-US" sz="1800" b="1" dirty="0">
                <a:solidFill>
                  <a:srgbClr val="29303B"/>
                </a:solidFill>
              </a:rPr>
              <a:t>With services, we can provide some event and we can trigger the event in one component and listen the event in another component.</a:t>
            </a: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03262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 Cross Component Communication</a:t>
            </a:r>
            <a:endParaRPr lang="zh-TW" altLang="en-US" b="1" dirty="0">
              <a:solidFill>
                <a:srgbClr val="FFFF00"/>
              </a:solidFill>
            </a:endParaRPr>
          </a:p>
        </p:txBody>
      </p:sp>
      <p:sp>
        <p:nvSpPr>
          <p:cNvPr id="3" name="副標題 2"/>
          <p:cNvSpPr>
            <a:spLocks noGrp="1"/>
          </p:cNvSpPr>
          <p:nvPr>
            <p:ph type="subTitle" idx="1"/>
          </p:nvPr>
        </p:nvSpPr>
        <p:spPr>
          <a:xfrm>
            <a:off x="324109" y="1407382"/>
            <a:ext cx="8495782" cy="1042116"/>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Cross Component Communication</a:t>
            </a:r>
          </a:p>
          <a:p>
            <a:pPr marL="465138" indent="-465138" algn="l">
              <a:buClr>
                <a:srgbClr val="0070C0"/>
              </a:buClr>
              <a:buFont typeface="Wingdings" pitchFamily="2" charset="2"/>
              <a:buChar char="u"/>
            </a:pPr>
            <a:r>
              <a:rPr lang="en-US" altLang="en-US" sz="1800" b="1" dirty="0">
                <a:solidFill>
                  <a:srgbClr val="29303B"/>
                </a:solidFill>
              </a:rPr>
              <a:t>Account component triggers an event and update the data.</a:t>
            </a:r>
          </a:p>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New-account component get the update data and display.</a:t>
            </a: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
        <p:nvSpPr>
          <p:cNvPr id="8" name="Rectangle 7">
            <a:extLst>
              <a:ext uri="{FF2B5EF4-FFF2-40B4-BE49-F238E27FC236}">
                <a16:creationId xmlns:a16="http://schemas.microsoft.com/office/drawing/2014/main" id="{2D3194CE-92E1-4773-9EAC-5772EE4F61E2}"/>
              </a:ext>
            </a:extLst>
          </p:cNvPr>
          <p:cNvSpPr/>
          <p:nvPr/>
        </p:nvSpPr>
        <p:spPr>
          <a:xfrm>
            <a:off x="3493810" y="4408502"/>
            <a:ext cx="21336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account.service.ts</a:t>
            </a:r>
            <a:endParaRPr lang="en-US" dirty="0"/>
          </a:p>
        </p:txBody>
      </p:sp>
      <p:sp>
        <p:nvSpPr>
          <p:cNvPr id="10" name="Rectangle 9">
            <a:extLst>
              <a:ext uri="{FF2B5EF4-FFF2-40B4-BE49-F238E27FC236}">
                <a16:creationId xmlns:a16="http://schemas.microsoft.com/office/drawing/2014/main" id="{2A9C8CF0-C4B3-4A31-B70A-2F234D269234}"/>
              </a:ext>
            </a:extLst>
          </p:cNvPr>
          <p:cNvSpPr/>
          <p:nvPr/>
        </p:nvSpPr>
        <p:spPr>
          <a:xfrm>
            <a:off x="1045538" y="3027860"/>
            <a:ext cx="21336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account.component</a:t>
            </a:r>
            <a:endParaRPr lang="en-US" dirty="0"/>
          </a:p>
        </p:txBody>
      </p:sp>
      <p:sp>
        <p:nvSpPr>
          <p:cNvPr id="12" name="Rectangle 11">
            <a:extLst>
              <a:ext uri="{FF2B5EF4-FFF2-40B4-BE49-F238E27FC236}">
                <a16:creationId xmlns:a16="http://schemas.microsoft.com/office/drawing/2014/main" id="{8F9E4602-FEE1-4A6E-BC30-6470EFEC8A03}"/>
              </a:ext>
            </a:extLst>
          </p:cNvPr>
          <p:cNvSpPr/>
          <p:nvPr/>
        </p:nvSpPr>
        <p:spPr>
          <a:xfrm>
            <a:off x="4572000" y="2996952"/>
            <a:ext cx="295425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a:t>
            </a:r>
            <a:r>
              <a:rPr lang="en-US" dirty="0" err="1"/>
              <a:t>account.component</a:t>
            </a:r>
            <a:endParaRPr lang="en-US" dirty="0"/>
          </a:p>
        </p:txBody>
      </p:sp>
      <p:cxnSp>
        <p:nvCxnSpPr>
          <p:cNvPr id="14" name="Straight Arrow Connector 13">
            <a:extLst>
              <a:ext uri="{FF2B5EF4-FFF2-40B4-BE49-F238E27FC236}">
                <a16:creationId xmlns:a16="http://schemas.microsoft.com/office/drawing/2014/main" id="{2FCC12FB-6CCF-4857-B945-3AC546E7DEB1}"/>
              </a:ext>
            </a:extLst>
          </p:cNvPr>
          <p:cNvCxnSpPr>
            <a:cxnSpLocks/>
            <a:stCxn id="10" idx="2"/>
          </p:cNvCxnSpPr>
          <p:nvPr/>
        </p:nvCxnSpPr>
        <p:spPr>
          <a:xfrm>
            <a:off x="2112338" y="3675932"/>
            <a:ext cx="1926141" cy="73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224AA1-5E38-4C07-B43A-F7363C3535C1}"/>
              </a:ext>
            </a:extLst>
          </p:cNvPr>
          <p:cNvCxnSpPr>
            <a:cxnSpLocks/>
            <a:endCxn id="12" idx="2"/>
          </p:cNvCxnSpPr>
          <p:nvPr/>
        </p:nvCxnSpPr>
        <p:spPr>
          <a:xfrm flipV="1">
            <a:off x="5105279" y="3645024"/>
            <a:ext cx="943850" cy="734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E015B94-3EA6-4BC4-96DD-2BA31E607A94}"/>
              </a:ext>
            </a:extLst>
          </p:cNvPr>
          <p:cNvSpPr txBox="1"/>
          <p:nvPr/>
        </p:nvSpPr>
        <p:spPr>
          <a:xfrm>
            <a:off x="1028527" y="4056745"/>
            <a:ext cx="2133600" cy="646331"/>
          </a:xfrm>
          <a:prstGeom prst="rect">
            <a:avLst/>
          </a:prstGeom>
          <a:noFill/>
        </p:spPr>
        <p:txBody>
          <a:bodyPr wrap="square" rtlCol="0">
            <a:spAutoFit/>
          </a:bodyPr>
          <a:lstStyle/>
          <a:p>
            <a:r>
              <a:rPr lang="en-US" dirty="0"/>
              <a:t>Emit event and Status Updated</a:t>
            </a:r>
          </a:p>
        </p:txBody>
      </p:sp>
      <p:sp>
        <p:nvSpPr>
          <p:cNvPr id="19" name="TextBox 18">
            <a:extLst>
              <a:ext uri="{FF2B5EF4-FFF2-40B4-BE49-F238E27FC236}">
                <a16:creationId xmlns:a16="http://schemas.microsoft.com/office/drawing/2014/main" id="{41C02F25-31EF-4A4D-91DA-4165F2F4C31B}"/>
              </a:ext>
            </a:extLst>
          </p:cNvPr>
          <p:cNvSpPr txBox="1"/>
          <p:nvPr/>
        </p:nvSpPr>
        <p:spPr>
          <a:xfrm>
            <a:off x="5436962" y="3887752"/>
            <a:ext cx="2133600" cy="369332"/>
          </a:xfrm>
          <a:prstGeom prst="rect">
            <a:avLst/>
          </a:prstGeom>
          <a:noFill/>
        </p:spPr>
        <p:txBody>
          <a:bodyPr wrap="square" rtlCol="0">
            <a:spAutoFit/>
          </a:bodyPr>
          <a:lstStyle/>
          <a:p>
            <a:r>
              <a:rPr lang="en-US" dirty="0"/>
              <a:t>Get Status Updated</a:t>
            </a:r>
          </a:p>
        </p:txBody>
      </p:sp>
    </p:spTree>
    <p:extLst>
      <p:ext uri="{BB962C8B-B14F-4D97-AF65-F5344CB8AC3E}">
        <p14:creationId xmlns:p14="http://schemas.microsoft.com/office/powerpoint/2010/main" val="205034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112.1 Code</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197317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112.1 Code</a:t>
            </a:r>
            <a:endParaRPr lang="zh-TW" altLang="en-US" b="1" dirty="0">
              <a:solidFill>
                <a:srgbClr val="FFFF00"/>
              </a:solidFill>
            </a:endParaRPr>
          </a:p>
        </p:txBody>
      </p:sp>
      <p:sp>
        <p:nvSpPr>
          <p:cNvPr id="3" name="副標題 2"/>
          <p:cNvSpPr>
            <a:spLocks noGrp="1"/>
          </p:cNvSpPr>
          <p:nvPr>
            <p:ph type="subTitle" idx="1"/>
          </p:nvPr>
        </p:nvSpPr>
        <p:spPr>
          <a:xfrm>
            <a:off x="323528" y="1268761"/>
            <a:ext cx="8363272" cy="610518"/>
          </a:xfrm>
          <a:ln>
            <a:solidFill>
              <a:srgbClr val="C00000"/>
            </a:solidFill>
          </a:ln>
        </p:spPr>
        <p:txBody>
          <a:bodyPr>
            <a:noAutofit/>
          </a:bodyPr>
          <a:lstStyle/>
          <a:p>
            <a:pPr marL="465138" indent="-465138" algn="l">
              <a:buClr>
                <a:srgbClr val="0070C0"/>
              </a:buClr>
              <a:buFont typeface="Wingdings" pitchFamily="2" charset="2"/>
              <a:buChar char="u"/>
            </a:pPr>
            <a:r>
              <a:rPr lang="en-US" altLang="en-US" sz="1800" b="1" dirty="0">
                <a:solidFill>
                  <a:srgbClr val="29303B"/>
                </a:solidFill>
              </a:rPr>
              <a:t>We want the communications between the Account Component and New Account Component.</a:t>
            </a: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EDF7B14C-38AA-4B29-A7C7-DC69FADC637D}"/>
              </a:ext>
            </a:extLst>
          </p:cNvPr>
          <p:cNvPicPr>
            <a:picLocks noChangeAspect="1"/>
          </p:cNvPicPr>
          <p:nvPr/>
        </p:nvPicPr>
        <p:blipFill>
          <a:blip r:embed="rId3"/>
          <a:stretch>
            <a:fillRect/>
          </a:stretch>
        </p:blipFill>
        <p:spPr>
          <a:xfrm>
            <a:off x="3705548" y="1998636"/>
            <a:ext cx="5114925" cy="4391025"/>
          </a:xfrm>
          <a:prstGeom prst="rect">
            <a:avLst/>
          </a:prstGeom>
          <a:ln>
            <a:solidFill>
              <a:srgbClr val="C00000"/>
            </a:solidFill>
          </a:ln>
        </p:spPr>
      </p:pic>
      <p:sp>
        <p:nvSpPr>
          <p:cNvPr id="10" name="副標題 2">
            <a:extLst>
              <a:ext uri="{FF2B5EF4-FFF2-40B4-BE49-F238E27FC236}">
                <a16:creationId xmlns:a16="http://schemas.microsoft.com/office/drawing/2014/main" id="{4AA2B78C-F491-4D01-8AD7-215E3128CB36}"/>
              </a:ext>
            </a:extLst>
          </p:cNvPr>
          <p:cNvSpPr txBox="1">
            <a:spLocks/>
          </p:cNvSpPr>
          <p:nvPr/>
        </p:nvSpPr>
        <p:spPr>
          <a:xfrm>
            <a:off x="323525" y="4086765"/>
            <a:ext cx="3312369" cy="114917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We declare two components: </a:t>
            </a:r>
            <a:r>
              <a:rPr lang="en-US" altLang="en-US" sz="1800" b="1" dirty="0" err="1">
                <a:solidFill>
                  <a:srgbClr val="29303B"/>
                </a:solidFill>
              </a:rPr>
              <a:t>AccountComponent</a:t>
            </a:r>
            <a:r>
              <a:rPr lang="en-US" altLang="en-US" sz="1800" b="1" dirty="0">
                <a:solidFill>
                  <a:srgbClr val="29303B"/>
                </a:solidFill>
              </a:rPr>
              <a:t> and </a:t>
            </a:r>
            <a:r>
              <a:rPr lang="en-US" altLang="en-US" sz="1800" b="1" dirty="0" err="1">
                <a:solidFill>
                  <a:srgbClr val="29303B"/>
                </a:solidFill>
              </a:rPr>
              <a:t>NewAccountComponent</a:t>
            </a:r>
            <a:r>
              <a:rPr lang="en-US" altLang="en-US" sz="1800" b="1" dirty="0">
                <a:solidFill>
                  <a:srgbClr val="29303B"/>
                </a:solidFill>
              </a:rPr>
              <a:t>.</a:t>
            </a:r>
          </a:p>
        </p:txBody>
      </p:sp>
      <p:sp>
        <p:nvSpPr>
          <p:cNvPr id="12" name="副標題 2">
            <a:extLst>
              <a:ext uri="{FF2B5EF4-FFF2-40B4-BE49-F238E27FC236}">
                <a16:creationId xmlns:a16="http://schemas.microsoft.com/office/drawing/2014/main" id="{DBB16238-DB33-4E0A-AB59-1F2B924A2AE5}"/>
              </a:ext>
            </a:extLst>
          </p:cNvPr>
          <p:cNvSpPr txBox="1">
            <a:spLocks/>
          </p:cNvSpPr>
          <p:nvPr/>
        </p:nvSpPr>
        <p:spPr>
          <a:xfrm>
            <a:off x="323526" y="5487861"/>
            <a:ext cx="3312369" cy="61051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We give providers: </a:t>
            </a:r>
            <a:r>
              <a:rPr lang="en-US" altLang="en-US" sz="1800" b="1" dirty="0" err="1">
                <a:solidFill>
                  <a:srgbClr val="29303B"/>
                </a:solidFill>
              </a:rPr>
              <a:t>AccountService</a:t>
            </a:r>
            <a:r>
              <a:rPr lang="en-US" altLang="en-US" sz="1800" b="1" dirty="0">
                <a:solidFill>
                  <a:srgbClr val="29303B"/>
                </a:solidFill>
              </a:rPr>
              <a:t>.</a:t>
            </a:r>
          </a:p>
        </p:txBody>
      </p:sp>
      <p:sp>
        <p:nvSpPr>
          <p:cNvPr id="13" name="Rectangle 12">
            <a:extLst>
              <a:ext uri="{FF2B5EF4-FFF2-40B4-BE49-F238E27FC236}">
                <a16:creationId xmlns:a16="http://schemas.microsoft.com/office/drawing/2014/main" id="{85226AF7-3530-41C5-9D7A-A353E877A53C}"/>
              </a:ext>
            </a:extLst>
          </p:cNvPr>
          <p:cNvSpPr/>
          <p:nvPr/>
        </p:nvSpPr>
        <p:spPr>
          <a:xfrm>
            <a:off x="4427984" y="4581128"/>
            <a:ext cx="136815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C32ACD1-1368-4E47-AF66-6F01BCFE76E5}"/>
              </a:ext>
            </a:extLst>
          </p:cNvPr>
          <p:cNvSpPr/>
          <p:nvPr/>
        </p:nvSpPr>
        <p:spPr>
          <a:xfrm>
            <a:off x="5004048" y="5515261"/>
            <a:ext cx="108012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9793EE8-FB11-497A-A65F-F925515FAFD6}"/>
              </a:ext>
            </a:extLst>
          </p:cNvPr>
          <p:cNvCxnSpPr>
            <a:stCxn id="12" idx="3"/>
            <a:endCxn id="15" idx="1"/>
          </p:cNvCxnSpPr>
          <p:nvPr/>
        </p:nvCxnSpPr>
        <p:spPr>
          <a:xfrm flipV="1">
            <a:off x="3635895" y="5659277"/>
            <a:ext cx="1368153" cy="1338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9093E0-C121-4E8B-94D1-50E68582A688}"/>
              </a:ext>
            </a:extLst>
          </p:cNvPr>
          <p:cNvCxnSpPr>
            <a:cxnSpLocks/>
            <a:stCxn id="10" idx="3"/>
            <a:endCxn id="13" idx="1"/>
          </p:cNvCxnSpPr>
          <p:nvPr/>
        </p:nvCxnSpPr>
        <p:spPr>
          <a:xfrm>
            <a:off x="3635894" y="4661355"/>
            <a:ext cx="792090" cy="637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15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D82D4C6-6518-445B-BA07-6DB77DC9437E}"/>
              </a:ext>
            </a:extLst>
          </p:cNvPr>
          <p:cNvPicPr>
            <a:picLocks noChangeAspect="1"/>
          </p:cNvPicPr>
          <p:nvPr/>
        </p:nvPicPr>
        <p:blipFill>
          <a:blip r:embed="rId2"/>
          <a:stretch>
            <a:fillRect/>
          </a:stretch>
        </p:blipFill>
        <p:spPr>
          <a:xfrm>
            <a:off x="4663628" y="1651168"/>
            <a:ext cx="3779143" cy="501297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112.1 Code</a:t>
            </a:r>
            <a:endParaRPr lang="zh-TW" altLang="en-US" b="1" dirty="0">
              <a:solidFill>
                <a:srgbClr val="FFFF00"/>
              </a:solidFill>
            </a:endParaRPr>
          </a:p>
        </p:txBody>
      </p:sp>
      <p:sp>
        <p:nvSpPr>
          <p:cNvPr id="3" name="副標題 2"/>
          <p:cNvSpPr>
            <a:spLocks noGrp="1"/>
          </p:cNvSpPr>
          <p:nvPr>
            <p:ph type="subTitle" idx="1"/>
          </p:nvPr>
        </p:nvSpPr>
        <p:spPr>
          <a:xfrm>
            <a:off x="323528" y="1268761"/>
            <a:ext cx="8363272" cy="610518"/>
          </a:xfrm>
          <a:ln>
            <a:solidFill>
              <a:srgbClr val="C00000"/>
            </a:solidFill>
          </a:ln>
        </p:spPr>
        <p:txBody>
          <a:bodyPr>
            <a:noAutofit/>
          </a:bodyPr>
          <a:lstStyle/>
          <a:p>
            <a:pPr marL="465138" indent="-465138" algn="l">
              <a:buClr>
                <a:srgbClr val="0070C0"/>
              </a:buClr>
              <a:buFont typeface="Wingdings" pitchFamily="2" charset="2"/>
              <a:buChar char="u"/>
            </a:pPr>
            <a:r>
              <a:rPr lang="en-US" altLang="en-US" sz="1800" b="1" dirty="0">
                <a:solidFill>
                  <a:srgbClr val="29303B"/>
                </a:solidFill>
              </a:rPr>
              <a:t>We want the communications between the Account Component and New Account Component.</a:t>
            </a: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4AA2B78C-F491-4D01-8AD7-215E3128CB36}"/>
              </a:ext>
            </a:extLst>
          </p:cNvPr>
          <p:cNvSpPr txBox="1">
            <a:spLocks/>
          </p:cNvSpPr>
          <p:nvPr/>
        </p:nvSpPr>
        <p:spPr>
          <a:xfrm>
            <a:off x="323525" y="4086765"/>
            <a:ext cx="3312369" cy="63837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We provide the </a:t>
            </a:r>
            <a:r>
              <a:rPr lang="en-US" altLang="en-US" sz="1800" b="1" dirty="0" err="1">
                <a:solidFill>
                  <a:srgbClr val="29303B"/>
                </a:solidFill>
              </a:rPr>
              <a:t>Emmitter</a:t>
            </a:r>
            <a:r>
              <a:rPr lang="en-US" altLang="en-US" sz="1800" b="1" dirty="0">
                <a:solidFill>
                  <a:srgbClr val="29303B"/>
                </a:solidFill>
              </a:rPr>
              <a:t>() in the </a:t>
            </a:r>
            <a:r>
              <a:rPr lang="en-US" altLang="en-US" sz="1800" b="1" dirty="0" err="1">
                <a:solidFill>
                  <a:srgbClr val="29303B"/>
                </a:solidFill>
              </a:rPr>
              <a:t>accounts.services.ts</a:t>
            </a:r>
            <a:endParaRPr lang="en-US" altLang="en-US" sz="1800" b="1" dirty="0">
              <a:solidFill>
                <a:srgbClr val="29303B"/>
              </a:solidFill>
            </a:endParaRPr>
          </a:p>
        </p:txBody>
      </p:sp>
      <p:sp>
        <p:nvSpPr>
          <p:cNvPr id="13" name="Rectangle 12">
            <a:extLst>
              <a:ext uri="{FF2B5EF4-FFF2-40B4-BE49-F238E27FC236}">
                <a16:creationId xmlns:a16="http://schemas.microsoft.com/office/drawing/2014/main" id="{85226AF7-3530-41C5-9D7A-A353E877A53C}"/>
              </a:ext>
            </a:extLst>
          </p:cNvPr>
          <p:cNvSpPr/>
          <p:nvPr/>
        </p:nvSpPr>
        <p:spPr>
          <a:xfrm>
            <a:off x="5185046" y="4725144"/>
            <a:ext cx="2627313"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09093E0-C121-4E8B-94D1-50E68582A688}"/>
              </a:ext>
            </a:extLst>
          </p:cNvPr>
          <p:cNvCxnSpPr>
            <a:cxnSpLocks/>
            <a:stCxn id="10" idx="3"/>
            <a:endCxn id="13" idx="1"/>
          </p:cNvCxnSpPr>
          <p:nvPr/>
        </p:nvCxnSpPr>
        <p:spPr>
          <a:xfrm>
            <a:off x="3635894" y="4405955"/>
            <a:ext cx="1549152" cy="4632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副標題 2">
            <a:extLst>
              <a:ext uri="{FF2B5EF4-FFF2-40B4-BE49-F238E27FC236}">
                <a16:creationId xmlns:a16="http://schemas.microsoft.com/office/drawing/2014/main" id="{8CBF3527-29CF-4C21-BAE4-F79A50EFECC5}"/>
              </a:ext>
            </a:extLst>
          </p:cNvPr>
          <p:cNvSpPr txBox="1">
            <a:spLocks/>
          </p:cNvSpPr>
          <p:nvPr/>
        </p:nvSpPr>
        <p:spPr>
          <a:xfrm>
            <a:off x="323524" y="2075702"/>
            <a:ext cx="3312369" cy="61051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In the </a:t>
            </a:r>
            <a:r>
              <a:rPr lang="en-US" altLang="en-US" sz="1800" b="1" dirty="0" err="1">
                <a:solidFill>
                  <a:srgbClr val="29303B"/>
                </a:solidFill>
              </a:rPr>
              <a:t>account.service.ts</a:t>
            </a:r>
            <a:r>
              <a:rPr lang="en-US" altLang="en-US" sz="1800" b="1" dirty="0">
                <a:solidFill>
                  <a:srgbClr val="29303B"/>
                </a:solidFill>
              </a:rPr>
              <a:t>:</a:t>
            </a:r>
          </a:p>
        </p:txBody>
      </p:sp>
    </p:spTree>
    <p:extLst>
      <p:ext uri="{BB962C8B-B14F-4D97-AF65-F5344CB8AC3E}">
        <p14:creationId xmlns:p14="http://schemas.microsoft.com/office/powerpoint/2010/main" val="37396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3E6B90-806B-490F-8896-CB589E4F124C}"/>
              </a:ext>
            </a:extLst>
          </p:cNvPr>
          <p:cNvPicPr>
            <a:picLocks noChangeAspect="1"/>
          </p:cNvPicPr>
          <p:nvPr/>
        </p:nvPicPr>
        <p:blipFill>
          <a:blip r:embed="rId2"/>
          <a:stretch>
            <a:fillRect/>
          </a:stretch>
        </p:blipFill>
        <p:spPr>
          <a:xfrm>
            <a:off x="3999817" y="2076799"/>
            <a:ext cx="4705350" cy="40957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112.1 Code</a:t>
            </a:r>
            <a:endParaRPr lang="zh-TW" altLang="en-US" b="1" dirty="0">
              <a:solidFill>
                <a:srgbClr val="FFFF00"/>
              </a:solidFill>
            </a:endParaRPr>
          </a:p>
        </p:txBody>
      </p:sp>
      <p:sp>
        <p:nvSpPr>
          <p:cNvPr id="3" name="副標題 2"/>
          <p:cNvSpPr>
            <a:spLocks noGrp="1"/>
          </p:cNvSpPr>
          <p:nvPr>
            <p:ph type="subTitle" idx="1"/>
          </p:nvPr>
        </p:nvSpPr>
        <p:spPr>
          <a:xfrm>
            <a:off x="323528" y="1268761"/>
            <a:ext cx="8363272" cy="610518"/>
          </a:xfrm>
          <a:ln>
            <a:solidFill>
              <a:srgbClr val="C00000"/>
            </a:solidFill>
          </a:ln>
        </p:spPr>
        <p:txBody>
          <a:bodyPr>
            <a:noAutofit/>
          </a:bodyPr>
          <a:lstStyle/>
          <a:p>
            <a:pPr marL="465138" indent="-465138" algn="l">
              <a:buClr>
                <a:srgbClr val="0070C0"/>
              </a:buClr>
              <a:buFont typeface="Wingdings" pitchFamily="2" charset="2"/>
              <a:buChar char="u"/>
            </a:pPr>
            <a:r>
              <a:rPr lang="en-US" altLang="en-US" sz="1800" b="1" dirty="0">
                <a:solidFill>
                  <a:srgbClr val="29303B"/>
                </a:solidFill>
              </a:rPr>
              <a:t>We want the communications between the Account Component and New Account Component.</a:t>
            </a: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4AA2B78C-F491-4D01-8AD7-215E3128CB36}"/>
              </a:ext>
            </a:extLst>
          </p:cNvPr>
          <p:cNvSpPr txBox="1">
            <a:spLocks/>
          </p:cNvSpPr>
          <p:nvPr/>
        </p:nvSpPr>
        <p:spPr>
          <a:xfrm>
            <a:off x="329098" y="4857884"/>
            <a:ext cx="3312369" cy="8919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We emit an event and use the </a:t>
            </a:r>
            <a:r>
              <a:rPr lang="en-US" altLang="en-US" sz="1800" b="1" dirty="0" err="1">
                <a:solidFill>
                  <a:srgbClr val="29303B"/>
                </a:solidFill>
              </a:rPr>
              <a:t>statusUpdated</a:t>
            </a:r>
            <a:r>
              <a:rPr lang="en-US" altLang="en-US" sz="1800" b="1" dirty="0">
                <a:solidFill>
                  <a:srgbClr val="29303B"/>
                </a:solidFill>
              </a:rPr>
              <a:t> from </a:t>
            </a:r>
            <a:r>
              <a:rPr lang="en-US" altLang="en-US" sz="1800" b="1" dirty="0" err="1">
                <a:solidFill>
                  <a:srgbClr val="29303B"/>
                </a:solidFill>
              </a:rPr>
              <a:t>accounts.service.ts</a:t>
            </a:r>
            <a:r>
              <a:rPr lang="en-US" altLang="en-US" sz="1800" b="1" dirty="0">
                <a:solidFill>
                  <a:srgbClr val="29303B"/>
                </a:solidFill>
              </a:rPr>
              <a:t>.</a:t>
            </a:r>
          </a:p>
        </p:txBody>
      </p:sp>
      <p:sp>
        <p:nvSpPr>
          <p:cNvPr id="13" name="Rectangle 12">
            <a:extLst>
              <a:ext uri="{FF2B5EF4-FFF2-40B4-BE49-F238E27FC236}">
                <a16:creationId xmlns:a16="http://schemas.microsoft.com/office/drawing/2014/main" id="{85226AF7-3530-41C5-9D7A-A353E877A53C}"/>
              </a:ext>
            </a:extLst>
          </p:cNvPr>
          <p:cNvSpPr/>
          <p:nvPr/>
        </p:nvSpPr>
        <p:spPr>
          <a:xfrm>
            <a:off x="4738098" y="5159847"/>
            <a:ext cx="321827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09093E0-C121-4E8B-94D1-50E68582A688}"/>
              </a:ext>
            </a:extLst>
          </p:cNvPr>
          <p:cNvCxnSpPr>
            <a:cxnSpLocks/>
            <a:stCxn id="10" idx="3"/>
            <a:endCxn id="13" idx="1"/>
          </p:cNvCxnSpPr>
          <p:nvPr/>
        </p:nvCxnSpPr>
        <p:spPr>
          <a:xfrm>
            <a:off x="3641467" y="5303863"/>
            <a:ext cx="10966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副標題 2">
            <a:extLst>
              <a:ext uri="{FF2B5EF4-FFF2-40B4-BE49-F238E27FC236}">
                <a16:creationId xmlns:a16="http://schemas.microsoft.com/office/drawing/2014/main" id="{8CBF3527-29CF-4C21-BAE4-F79A50EFECC5}"/>
              </a:ext>
            </a:extLst>
          </p:cNvPr>
          <p:cNvSpPr txBox="1">
            <a:spLocks/>
          </p:cNvSpPr>
          <p:nvPr/>
        </p:nvSpPr>
        <p:spPr>
          <a:xfrm>
            <a:off x="323524" y="2075702"/>
            <a:ext cx="3312369" cy="61051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In the </a:t>
            </a:r>
            <a:r>
              <a:rPr lang="en-US" altLang="en-US" sz="1800" b="1" dirty="0" err="1">
                <a:solidFill>
                  <a:srgbClr val="29303B"/>
                </a:solidFill>
              </a:rPr>
              <a:t>account.component.ts</a:t>
            </a:r>
            <a:r>
              <a:rPr lang="en-US" altLang="en-US" sz="1800" b="1" dirty="0">
                <a:solidFill>
                  <a:srgbClr val="29303B"/>
                </a:solidFill>
              </a:rPr>
              <a:t>:</a:t>
            </a:r>
          </a:p>
        </p:txBody>
      </p:sp>
    </p:spTree>
    <p:extLst>
      <p:ext uri="{BB962C8B-B14F-4D97-AF65-F5344CB8AC3E}">
        <p14:creationId xmlns:p14="http://schemas.microsoft.com/office/powerpoint/2010/main" val="377137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903924-579F-4514-95F1-AA3E9894D667}"/>
              </a:ext>
            </a:extLst>
          </p:cNvPr>
          <p:cNvPicPr>
            <a:picLocks noChangeAspect="1"/>
          </p:cNvPicPr>
          <p:nvPr/>
        </p:nvPicPr>
        <p:blipFill>
          <a:blip r:embed="rId2"/>
          <a:stretch>
            <a:fillRect/>
          </a:stretch>
        </p:blipFill>
        <p:spPr>
          <a:xfrm>
            <a:off x="3753548" y="2028130"/>
            <a:ext cx="4886325" cy="38290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112.1 Code</a:t>
            </a:r>
            <a:endParaRPr lang="zh-TW" altLang="en-US" b="1" dirty="0">
              <a:solidFill>
                <a:srgbClr val="FFFF00"/>
              </a:solidFill>
            </a:endParaRPr>
          </a:p>
        </p:txBody>
      </p:sp>
      <p:sp>
        <p:nvSpPr>
          <p:cNvPr id="3" name="副標題 2"/>
          <p:cNvSpPr>
            <a:spLocks noGrp="1"/>
          </p:cNvSpPr>
          <p:nvPr>
            <p:ph type="subTitle" idx="1"/>
          </p:nvPr>
        </p:nvSpPr>
        <p:spPr>
          <a:xfrm>
            <a:off x="323528" y="1268761"/>
            <a:ext cx="8363272" cy="610518"/>
          </a:xfrm>
          <a:ln>
            <a:solidFill>
              <a:srgbClr val="C00000"/>
            </a:solidFill>
          </a:ln>
        </p:spPr>
        <p:txBody>
          <a:bodyPr>
            <a:noAutofit/>
          </a:bodyPr>
          <a:lstStyle/>
          <a:p>
            <a:pPr marL="465138" indent="-465138" algn="l">
              <a:buClr>
                <a:srgbClr val="0070C0"/>
              </a:buClr>
              <a:buFont typeface="Wingdings" pitchFamily="2" charset="2"/>
              <a:buChar char="u"/>
            </a:pPr>
            <a:r>
              <a:rPr lang="en-US" altLang="en-US" sz="1800" b="1" dirty="0">
                <a:solidFill>
                  <a:srgbClr val="29303B"/>
                </a:solidFill>
              </a:rPr>
              <a:t>We want the communications between the Account Component and New Account Component.</a:t>
            </a: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https://www.udemy.com/course/the-complete-guide-to-angular-2/learn/lecture/6656224#overview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10" name="副標題 2">
            <a:extLst>
              <a:ext uri="{FF2B5EF4-FFF2-40B4-BE49-F238E27FC236}">
                <a16:creationId xmlns:a16="http://schemas.microsoft.com/office/drawing/2014/main" id="{4AA2B78C-F491-4D01-8AD7-215E3128CB36}"/>
              </a:ext>
            </a:extLst>
          </p:cNvPr>
          <p:cNvSpPr txBox="1">
            <a:spLocks/>
          </p:cNvSpPr>
          <p:nvPr/>
        </p:nvSpPr>
        <p:spPr>
          <a:xfrm>
            <a:off x="318269" y="4194906"/>
            <a:ext cx="3312369" cy="8919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We got the </a:t>
            </a:r>
            <a:r>
              <a:rPr lang="en-US" altLang="en-US" sz="1800" b="1" dirty="0" err="1">
                <a:solidFill>
                  <a:srgbClr val="29303B"/>
                </a:solidFill>
              </a:rPr>
              <a:t>statusUpdated</a:t>
            </a:r>
            <a:r>
              <a:rPr lang="en-US" altLang="en-US" sz="1800" b="1" dirty="0">
                <a:solidFill>
                  <a:srgbClr val="29303B"/>
                </a:solidFill>
              </a:rPr>
              <a:t> from account component.</a:t>
            </a:r>
          </a:p>
        </p:txBody>
      </p:sp>
      <p:sp>
        <p:nvSpPr>
          <p:cNvPr id="13" name="Rectangle 12">
            <a:extLst>
              <a:ext uri="{FF2B5EF4-FFF2-40B4-BE49-F238E27FC236}">
                <a16:creationId xmlns:a16="http://schemas.microsoft.com/office/drawing/2014/main" id="{85226AF7-3530-41C5-9D7A-A353E877A53C}"/>
              </a:ext>
            </a:extLst>
          </p:cNvPr>
          <p:cNvSpPr/>
          <p:nvPr/>
        </p:nvSpPr>
        <p:spPr>
          <a:xfrm>
            <a:off x="4513668" y="4293096"/>
            <a:ext cx="3442707"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09093E0-C121-4E8B-94D1-50E68582A688}"/>
              </a:ext>
            </a:extLst>
          </p:cNvPr>
          <p:cNvCxnSpPr>
            <a:cxnSpLocks/>
            <a:stCxn id="10" idx="3"/>
            <a:endCxn id="13" idx="1"/>
          </p:cNvCxnSpPr>
          <p:nvPr/>
        </p:nvCxnSpPr>
        <p:spPr>
          <a:xfrm flipV="1">
            <a:off x="3630638" y="4437112"/>
            <a:ext cx="883030" cy="2037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副標題 2">
            <a:extLst>
              <a:ext uri="{FF2B5EF4-FFF2-40B4-BE49-F238E27FC236}">
                <a16:creationId xmlns:a16="http://schemas.microsoft.com/office/drawing/2014/main" id="{8CBF3527-29CF-4C21-BAE4-F79A50EFECC5}"/>
              </a:ext>
            </a:extLst>
          </p:cNvPr>
          <p:cNvSpPr txBox="1">
            <a:spLocks/>
          </p:cNvSpPr>
          <p:nvPr/>
        </p:nvSpPr>
        <p:spPr>
          <a:xfrm>
            <a:off x="323524" y="2075702"/>
            <a:ext cx="3312369" cy="61051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altLang="en-US" sz="1800" b="1" dirty="0">
                <a:solidFill>
                  <a:srgbClr val="29303B"/>
                </a:solidFill>
              </a:rPr>
              <a:t>In the new-</a:t>
            </a:r>
            <a:r>
              <a:rPr lang="en-US" altLang="en-US" sz="1800" b="1" dirty="0" err="1">
                <a:solidFill>
                  <a:srgbClr val="29303B"/>
                </a:solidFill>
              </a:rPr>
              <a:t>account.component.ts</a:t>
            </a:r>
            <a:r>
              <a:rPr lang="en-US" altLang="en-US" sz="1800" b="1" dirty="0">
                <a:solidFill>
                  <a:srgbClr val="29303B"/>
                </a:solidFill>
              </a:rPr>
              <a:t>:</a:t>
            </a:r>
          </a:p>
        </p:txBody>
      </p:sp>
    </p:spTree>
    <p:extLst>
      <p:ext uri="{BB962C8B-B14F-4D97-AF65-F5344CB8AC3E}">
        <p14:creationId xmlns:p14="http://schemas.microsoft.com/office/powerpoint/2010/main" val="13982129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5393</TotalTime>
  <Words>564</Words>
  <Application>Microsoft Office PowerPoint</Application>
  <PresentationFormat>On-screen Show (4:3)</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112 Cross Component Communication</vt:lpstr>
      <vt:lpstr>112 Cross Component Communication</vt:lpstr>
      <vt:lpstr>112 Cross Component Communication</vt:lpstr>
      <vt:lpstr>112 Cross Component Communication</vt:lpstr>
      <vt:lpstr>112.1 Code</vt:lpstr>
      <vt:lpstr>112.1 Code</vt:lpstr>
      <vt:lpstr>112.1 Code</vt:lpstr>
      <vt:lpstr>112.1 Code</vt:lpstr>
      <vt:lpstr>112.1 Code</vt:lpstr>
      <vt:lpstr>112.2 Verify</vt:lpstr>
      <vt:lpstr>112.2 Verify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1394</cp:revision>
  <dcterms:created xsi:type="dcterms:W3CDTF">2018-09-28T16:40:41Z</dcterms:created>
  <dcterms:modified xsi:type="dcterms:W3CDTF">2020-08-02T19:14:11Z</dcterms:modified>
</cp:coreProperties>
</file>