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64" r:id="rId11"/>
    <p:sldId id="273" r:id="rId12"/>
    <p:sldId id="274" r:id="rId13"/>
    <p:sldId id="275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98" d="100"/>
          <a:sy n="98" d="100"/>
        </p:scale>
        <p:origin x="57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the-complete-guide-to-angular-2/learn/lecture/6655700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the-complete-guide-to-angular-2/learn/lecture/6655700#overview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demy.com/course/the-complete-guide-to-angular-2/learn/lecture/6655700#overview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570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5700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6655700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the-complete-guide-to-angular-2/learn/lecture/6655700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the-complete-guide-to-angular-2/learn/lecture/6655700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the-complete-guide-to-angular-2/learn/lecture/6655700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5700#overview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5700#overview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Basic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Angular Start Sequence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8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Angular Start Sequence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7877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Angular start sequence: index.html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Angular will start to analyze with the start of &lt;app-root&gt; in index.html.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https://www.udemy.com/course/the-complete-guide-to-angular-2/learn/lecture/6655700#overview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52C90D-81E9-4BBB-9AB1-30CA4B049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02" y="2493376"/>
            <a:ext cx="6494113" cy="34635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989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Angular Start Sequence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7877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Angular start sequence: </a:t>
            </a:r>
            <a:r>
              <a:rPr lang="en-US" sz="1800" b="1" dirty="0" err="1">
                <a:solidFill>
                  <a:schemeClr val="tx1"/>
                </a:solidFill>
              </a:rPr>
              <a:t>app.module.ts</a:t>
            </a:r>
            <a:endParaRPr 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Then, find the selector app-root in </a:t>
            </a:r>
            <a:r>
              <a:rPr lang="en-US" sz="1800" dirty="0" err="1">
                <a:solidFill>
                  <a:schemeClr val="tx1"/>
                </a:solidFill>
              </a:rPr>
              <a:t>app.module.ts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https://www.udemy.com/course/the-complete-guide-to-angular-2/learn/lecture/6655700#overview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CE3FF2-7984-43AD-A1C1-159DE397F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61" y="2666833"/>
            <a:ext cx="5619750" cy="2790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3433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Angular Start Sequence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7877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Angular start sequence: app.module.html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Then, the app.module.html is what we see.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https://www.udemy.com/course/the-complete-guide-to-angular-2/learn/lecture/6655700#overview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F20070-B124-40CA-8F0E-8A563DC8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502271"/>
            <a:ext cx="5048250" cy="2457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1572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Basic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7"/>
            <a:ext cx="8352928" cy="14333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Angular App Reload and Restart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app.component.html: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&lt;h1&gt; I am in the </a:t>
            </a:r>
            <a:r>
              <a:rPr lang="en-US" sz="1800" dirty="0" err="1">
                <a:solidFill>
                  <a:schemeClr val="tx1"/>
                </a:solidFill>
              </a:rPr>
              <a:t>AppComponent</a:t>
            </a:r>
            <a:r>
              <a:rPr lang="en-US" sz="1800" dirty="0">
                <a:solidFill>
                  <a:schemeClr val="tx1"/>
                </a:solidFill>
              </a:rPr>
              <a:t>!&lt;/h1&gt;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ng serve --open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https://www.udemy.com/course/the-complete-guide-to-angular-2/learn/lecture/6655700#overview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EF4C4-894F-4B0D-A7BD-02040B73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2" y="3128483"/>
            <a:ext cx="5095875" cy="25336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01486B-7672-4BD8-A7ED-B0944085E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278" y="4803774"/>
            <a:ext cx="4895850" cy="1552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Basic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7"/>
            <a:ext cx="8352928" cy="10783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Single Page Application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Angular is a SPA (Single Page Application).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index.html is the Single Page Application.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https://www.udemy.com/course/the-complete-guide-to-angular-2/learn/lecture/6655700#overview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EF4F38-58A5-4230-95E5-BDFE1CDC4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96" y="2683326"/>
            <a:ext cx="6565404" cy="33584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2965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Basic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7"/>
            <a:ext cx="8352928" cy="19960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App.component.ts</a:t>
            </a:r>
            <a:endParaRPr 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look at the </a:t>
            </a:r>
            <a:r>
              <a:rPr lang="en-US" sz="1800" dirty="0" err="1">
                <a:solidFill>
                  <a:schemeClr val="tx1"/>
                </a:solidFill>
              </a:rPr>
              <a:t>applcompoent.ts</a:t>
            </a:r>
            <a:r>
              <a:rPr lang="en-US" sz="1800" dirty="0">
                <a:solidFill>
                  <a:schemeClr val="tx1"/>
                </a:solidFill>
              </a:rPr>
              <a:t> file.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we can see @Component decorator.  We have the selector property which assign a string ‘app-root’.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app-root is same text as &lt;app-root&gt; in the index.html.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component is display in the app.component.html.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https://www.udemy.com/course/the-complete-guide-to-angular-2/learn/lecture/6655700#overview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D526E-A804-4222-B205-1A3DB7353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661" y="3496871"/>
            <a:ext cx="5467350" cy="2943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9059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Basic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7"/>
            <a:ext cx="8352928" cy="13438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index,.html, </a:t>
            </a:r>
            <a:r>
              <a:rPr lang="en-US" sz="1800" b="1" dirty="0" err="1">
                <a:solidFill>
                  <a:schemeClr val="tx1"/>
                </a:solidFill>
              </a:rPr>
              <a:t>app.component.ts</a:t>
            </a:r>
            <a:r>
              <a:rPr lang="en-US" sz="1800" b="1" dirty="0">
                <a:solidFill>
                  <a:schemeClr val="tx1"/>
                </a:solidFill>
              </a:rPr>
              <a:t>, and app.component.html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Who inject the relation between the index.html, </a:t>
            </a:r>
            <a:r>
              <a:rPr lang="en-US" sz="1800" dirty="0" err="1">
                <a:solidFill>
                  <a:schemeClr val="tx1"/>
                </a:solidFill>
              </a:rPr>
              <a:t>app.component.ts</a:t>
            </a:r>
            <a:r>
              <a:rPr lang="en-US" sz="1800" dirty="0">
                <a:solidFill>
                  <a:schemeClr val="tx1"/>
                </a:solidFill>
              </a:rPr>
              <a:t>, and app.component.html?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RMB: View page source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https://www.udemy.com/course/the-complete-guide-to-angular-2/learn/lecture/6655700#overview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797E4-AD86-457D-9288-A0DF3309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924943"/>
            <a:ext cx="4104456" cy="33638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625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Basic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22279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index,.html, </a:t>
            </a:r>
            <a:r>
              <a:rPr lang="en-US" sz="1800" b="1" dirty="0" err="1">
                <a:solidFill>
                  <a:schemeClr val="tx1"/>
                </a:solidFill>
              </a:rPr>
              <a:t>app.component.ts</a:t>
            </a:r>
            <a:r>
              <a:rPr lang="en-US" sz="1800" b="1" dirty="0">
                <a:solidFill>
                  <a:schemeClr val="tx1"/>
                </a:solidFill>
              </a:rPr>
              <a:t>, and app.component.html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place that Angular load information from index.html, </a:t>
            </a:r>
            <a:r>
              <a:rPr lang="en-US" sz="1800" dirty="0" err="1">
                <a:solidFill>
                  <a:schemeClr val="tx1"/>
                </a:solidFill>
              </a:rPr>
              <a:t>app.component.ts</a:t>
            </a:r>
            <a:r>
              <a:rPr lang="en-US" sz="1800" dirty="0">
                <a:solidFill>
                  <a:schemeClr val="tx1"/>
                </a:solidFill>
              </a:rPr>
              <a:t>, app.component.html, and make the display.</a:t>
            </a:r>
            <a:endParaRPr lang="en-US" sz="1800" i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file will create a bundle of JavaScript, a little bit confusion but very convenient functionality for us.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this script file is very useful and helpful for us. It is the first code executed.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Keep in mind, this code is written in main.js file. That is why we called it “main.js”.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https://www.udemy.com/course/the-complete-guide-to-angular-2/learn/lecture/6655700#overview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A29E3E-C33A-4DF9-9C64-007D8B494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221088"/>
            <a:ext cx="8352928" cy="20554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29368B-70B9-4CD2-8789-A05185228C66}"/>
              </a:ext>
            </a:extLst>
          </p:cNvPr>
          <p:cNvSpPr/>
          <p:nvPr/>
        </p:nvSpPr>
        <p:spPr>
          <a:xfrm>
            <a:off x="539552" y="5851662"/>
            <a:ext cx="8208912" cy="4420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6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Basic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22279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main.js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take a closer look at main.js. Here we see a couple of imports.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we check we are in production mode or not. We can turn off some </a:t>
            </a:r>
            <a:r>
              <a:rPr lang="en-US" sz="1800" dirty="0" err="1">
                <a:solidFill>
                  <a:schemeClr val="tx1"/>
                </a:solidFill>
              </a:rPr>
              <a:t>warining</a:t>
            </a:r>
            <a:r>
              <a:rPr lang="en-US" sz="1800" dirty="0">
                <a:solidFill>
                  <a:schemeClr val="tx1"/>
                </a:solidFill>
              </a:rPr>
              <a:t> messages.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Most importantly here is the last lines (see lines 11-12). These lines bootstraps the Angular application by passing an application </a:t>
            </a:r>
            <a:r>
              <a:rPr lang="en-US" sz="1800" dirty="0" err="1">
                <a:solidFill>
                  <a:schemeClr val="tx1"/>
                </a:solidFill>
              </a:rPr>
              <a:t>appModel</a:t>
            </a:r>
            <a:r>
              <a:rPr lang="en-US" sz="1800" dirty="0">
                <a:solidFill>
                  <a:schemeClr val="tx1"/>
                </a:solidFill>
              </a:rPr>
              <a:t> to this method and </a:t>
            </a:r>
            <a:r>
              <a:rPr lang="en-US" sz="1800" dirty="0" err="1">
                <a:solidFill>
                  <a:schemeClr val="tx1"/>
                </a:solidFill>
              </a:rPr>
              <a:t>appModule</a:t>
            </a:r>
            <a:r>
              <a:rPr lang="en-US" sz="1800" dirty="0">
                <a:solidFill>
                  <a:schemeClr val="tx1"/>
                </a:solidFill>
              </a:rPr>
              <a:t> refers to the </a:t>
            </a:r>
            <a:r>
              <a:rPr lang="en-US" sz="1800" dirty="0" err="1">
                <a:solidFill>
                  <a:schemeClr val="tx1"/>
                </a:solidFill>
              </a:rPr>
              <a:t>app.module.ts</a:t>
            </a:r>
            <a:r>
              <a:rPr lang="en-US" sz="1800" dirty="0">
                <a:solidFill>
                  <a:schemeClr val="tx1"/>
                </a:solidFill>
              </a:rPr>
              <a:t> file.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https://www.udemy.com/course/the-complete-guide-to-angular-2/learn/lecture/6655700#overview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126FB7-0D0E-45EB-AA57-984A33BA5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791324"/>
            <a:ext cx="5454342" cy="28553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8CA7CB-ABC8-40C7-86F0-5F515AA63513}"/>
              </a:ext>
            </a:extLst>
          </p:cNvPr>
          <p:cNvSpPr/>
          <p:nvPr/>
        </p:nvSpPr>
        <p:spPr>
          <a:xfrm>
            <a:off x="3395967" y="5345357"/>
            <a:ext cx="309634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4CABD-5AB7-4F3C-98F8-FA81B9EA3A58}"/>
              </a:ext>
            </a:extLst>
          </p:cNvPr>
          <p:cNvSpPr/>
          <p:nvPr/>
        </p:nvSpPr>
        <p:spPr>
          <a:xfrm>
            <a:off x="5484199" y="5417365"/>
            <a:ext cx="57606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09C1F1-8F1B-4791-BBC8-83532302C1FF}"/>
              </a:ext>
            </a:extLst>
          </p:cNvPr>
          <p:cNvSpPr/>
          <p:nvPr/>
        </p:nvSpPr>
        <p:spPr>
          <a:xfrm>
            <a:off x="2027815" y="5854498"/>
            <a:ext cx="64807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5DF2EE-DB72-4FEF-8D52-7607EF69F844}"/>
              </a:ext>
            </a:extLst>
          </p:cNvPr>
          <p:cNvSpPr/>
          <p:nvPr/>
        </p:nvSpPr>
        <p:spPr>
          <a:xfrm>
            <a:off x="3972031" y="4625277"/>
            <a:ext cx="64807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E2360-FC6A-4681-8C3A-84782F0CEF01}"/>
              </a:ext>
            </a:extLst>
          </p:cNvPr>
          <p:cNvCxnSpPr>
            <a:stCxn id="12" idx="0"/>
            <a:endCxn id="16" idx="2"/>
          </p:cNvCxnSpPr>
          <p:nvPr/>
        </p:nvCxnSpPr>
        <p:spPr>
          <a:xfrm flipH="1" flipV="1">
            <a:off x="4296067" y="4769293"/>
            <a:ext cx="1476164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AE9108-FFE3-4D51-9E97-1EEE5C033C01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2351851" y="4769293"/>
            <a:ext cx="1944216" cy="10852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28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57D6D9-E8BF-447E-80A7-97B2EC58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01" y="2745457"/>
            <a:ext cx="5967133" cy="37596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Basic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12198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app.module.js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let’s look at the app.module.js file.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see the bootstrap array which include all the components. Those components are known to Angular to analyze the index.html and associated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https://www.udemy.com/course/the-complete-guide-to-angular-2/learn/lecture/6655700#overview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4CABD-5AB7-4F3C-98F8-FA81B9EA3A58}"/>
              </a:ext>
            </a:extLst>
          </p:cNvPr>
          <p:cNvSpPr/>
          <p:nvPr/>
        </p:nvSpPr>
        <p:spPr>
          <a:xfrm>
            <a:off x="4293718" y="5877273"/>
            <a:ext cx="164643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5DF2EE-DB72-4FEF-8D52-7607EF69F844}"/>
              </a:ext>
            </a:extLst>
          </p:cNvPr>
          <p:cNvSpPr/>
          <p:nvPr/>
        </p:nvSpPr>
        <p:spPr>
          <a:xfrm>
            <a:off x="4293718" y="4478734"/>
            <a:ext cx="1070369" cy="4624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E2360-FC6A-4681-8C3A-84782F0CEF01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4828903" y="4941167"/>
            <a:ext cx="288032" cy="9361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9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364679E-9666-4887-B3D4-FE8750E5D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33" y="3177190"/>
            <a:ext cx="5275724" cy="33240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Basic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16496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Angular main and Associated Components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 Angular get started, the main.js file gets started, then bootstrap the an Angular application, and we pass the </a:t>
            </a:r>
            <a:r>
              <a:rPr lang="en-US" sz="1800" dirty="0" err="1">
                <a:solidFill>
                  <a:schemeClr val="tx1"/>
                </a:solidFill>
              </a:rPr>
              <a:t>AppModule</a:t>
            </a:r>
            <a:r>
              <a:rPr lang="en-US" sz="1800" dirty="0">
                <a:solidFill>
                  <a:schemeClr val="tx1"/>
                </a:solidFill>
              </a:rPr>
              <a:t> as argument.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module, we tell Angular, there is the </a:t>
            </a:r>
            <a:r>
              <a:rPr lang="en-US" sz="1800" dirty="0" err="1">
                <a:solidFill>
                  <a:schemeClr val="tx1"/>
                </a:solidFill>
              </a:rPr>
              <a:t>AppComponent</a:t>
            </a:r>
            <a:r>
              <a:rPr lang="en-US" sz="1800" dirty="0">
                <a:solidFill>
                  <a:schemeClr val="tx1"/>
                </a:solidFill>
              </a:rPr>
              <a:t> which you know when you try to start and Angular.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https://www.udemy.com/course/the-complete-guide-to-angular-2/learn/lecture/6655700#overview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B25733-2C5A-4748-A4A2-74B88E0E8A52}"/>
              </a:ext>
            </a:extLst>
          </p:cNvPr>
          <p:cNvSpPr/>
          <p:nvPr/>
        </p:nvSpPr>
        <p:spPr>
          <a:xfrm>
            <a:off x="4510336" y="5974222"/>
            <a:ext cx="936104" cy="248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E2E8FC-7750-49BD-8A1B-D7E06205F5BF}"/>
              </a:ext>
            </a:extLst>
          </p:cNvPr>
          <p:cNvSpPr/>
          <p:nvPr/>
        </p:nvSpPr>
        <p:spPr>
          <a:xfrm>
            <a:off x="1955807" y="6255312"/>
            <a:ext cx="64807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49BBBC-8844-4C3E-8606-C2AAD0AD5198}"/>
              </a:ext>
            </a:extLst>
          </p:cNvPr>
          <p:cNvSpPr/>
          <p:nvPr/>
        </p:nvSpPr>
        <p:spPr>
          <a:xfrm>
            <a:off x="2086744" y="4869160"/>
            <a:ext cx="1008112" cy="422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AE9153-D11A-42FE-8599-5419BC828D57}"/>
              </a:ext>
            </a:extLst>
          </p:cNvPr>
          <p:cNvCxnSpPr>
            <a:cxnSpLocks/>
            <a:stCxn id="29" idx="0"/>
            <a:endCxn id="31" idx="3"/>
          </p:cNvCxnSpPr>
          <p:nvPr/>
        </p:nvCxnSpPr>
        <p:spPr>
          <a:xfrm flipH="1" flipV="1">
            <a:off x="3094856" y="5080222"/>
            <a:ext cx="1883532" cy="894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1AB676-8727-40DE-8C67-218CBB914B80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flipV="1">
            <a:off x="2279843" y="5440934"/>
            <a:ext cx="324036" cy="8143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EFC78A9-85F4-4905-8FEA-A111C76D56AE}"/>
              </a:ext>
            </a:extLst>
          </p:cNvPr>
          <p:cNvSpPr/>
          <p:nvPr/>
        </p:nvSpPr>
        <p:spPr>
          <a:xfrm>
            <a:off x="2099823" y="5286086"/>
            <a:ext cx="1008112" cy="1548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796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2 Basic</vt:lpstr>
      <vt:lpstr>2 Basic</vt:lpstr>
      <vt:lpstr>2 Basic</vt:lpstr>
      <vt:lpstr>2 Basic</vt:lpstr>
      <vt:lpstr>2 Basic</vt:lpstr>
      <vt:lpstr>2 Basic</vt:lpstr>
      <vt:lpstr>2 Basic</vt:lpstr>
      <vt:lpstr>2 Basic</vt:lpstr>
      <vt:lpstr>2 Basic</vt:lpstr>
      <vt:lpstr>2.1 Angular Start Sequence</vt:lpstr>
      <vt:lpstr>2.1 Angular Start Sequence</vt:lpstr>
      <vt:lpstr>2.1 Angular Start Sequence</vt:lpstr>
      <vt:lpstr>2.1 Angular Start Sequence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423</cp:revision>
  <dcterms:created xsi:type="dcterms:W3CDTF">2018-09-28T16:40:41Z</dcterms:created>
  <dcterms:modified xsi:type="dcterms:W3CDTF">2020-07-15T21:08:12Z</dcterms:modified>
</cp:coreProperties>
</file>