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74" r:id="rId4"/>
    <p:sldId id="275" r:id="rId5"/>
    <p:sldId id="276" r:id="rId6"/>
    <p:sldId id="277" r:id="rId7"/>
    <p:sldId id="278" r:id="rId8"/>
    <p:sldId id="264" r:id="rId9"/>
    <p:sldId id="265" r:id="rId10"/>
    <p:sldId id="279"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80" d="100"/>
          <a:sy n="80" d="100"/>
        </p:scale>
        <p:origin x="46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2020/7/18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2020/7/18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2020/7/18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2020/7/18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2020/7/18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2020/7/18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2020/7/18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2020/7/18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www.udemy.com/course/the-complete-guide-to-angular-2/learn/lecture/6655804#ove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5806#overview" TargetMode="External"/><Relationship Id="rId2" Type="http://schemas.openxmlformats.org/officeDocument/2006/relationships/hyperlink" Target="https://www.telerik.com/blogs/understanding-angular-property-binding-and-interpolation#:~:text=Property%20binding%20and%20interpolation%20are,the%20component%20to%20the%20template.&amp;text=Angular%20finds%20the%20variable%20matching,Numbers%2C%20strings%2C%20etc."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5806#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5806#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5806#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5806#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5806#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the-complete-guide-to-angular-2/learn/lecture/6655804#overview"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27 Property Bind vs. String Interpolate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2020/7/18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790C541-2F76-4685-A398-DE43ED30906E}"/>
              </a:ext>
            </a:extLst>
          </p:cNvPr>
          <p:cNvPicPr>
            <a:picLocks noChangeAspect="1"/>
          </p:cNvPicPr>
          <p:nvPr/>
        </p:nvPicPr>
        <p:blipFill>
          <a:blip r:embed="rId2"/>
          <a:stretch>
            <a:fillRect/>
          </a:stretch>
        </p:blipFill>
        <p:spPr>
          <a:xfrm>
            <a:off x="615100" y="3199729"/>
            <a:ext cx="2981325" cy="1933575"/>
          </a:xfrm>
          <a:prstGeom prst="rect">
            <a:avLst/>
          </a:prstGeom>
          <a:ln>
            <a:solidFill>
              <a:srgbClr val="C00000"/>
            </a:solidFill>
          </a:ln>
        </p:spPr>
      </p:pic>
      <p:pic>
        <p:nvPicPr>
          <p:cNvPr id="9" name="Picture 8">
            <a:extLst>
              <a:ext uri="{FF2B5EF4-FFF2-40B4-BE49-F238E27FC236}">
                <a16:creationId xmlns:a16="http://schemas.microsoft.com/office/drawing/2014/main" id="{EFE136DA-A3B5-4C9C-A96A-E476EDB0B884}"/>
              </a:ext>
            </a:extLst>
          </p:cNvPr>
          <p:cNvPicPr>
            <a:picLocks noChangeAspect="1"/>
          </p:cNvPicPr>
          <p:nvPr/>
        </p:nvPicPr>
        <p:blipFill>
          <a:blip r:embed="rId3"/>
          <a:stretch>
            <a:fillRect/>
          </a:stretch>
        </p:blipFill>
        <p:spPr>
          <a:xfrm>
            <a:off x="4269049" y="2595561"/>
            <a:ext cx="3981450" cy="39433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27.1 Property Binding vs. String Interpolation</a:t>
            </a:r>
            <a:endParaRPr lang="zh-TW" altLang="en-US" sz="3600" b="1" dirty="0">
              <a:solidFill>
                <a:srgbClr val="FFFF00"/>
              </a:solidFill>
            </a:endParaRPr>
          </a:p>
        </p:txBody>
      </p:sp>
      <p:sp>
        <p:nvSpPr>
          <p:cNvPr id="3" name="副標題 2"/>
          <p:cNvSpPr>
            <a:spLocks noGrp="1"/>
          </p:cNvSpPr>
          <p:nvPr>
            <p:ph type="subTitle" idx="1"/>
          </p:nvPr>
        </p:nvSpPr>
        <p:spPr>
          <a:xfrm>
            <a:off x="333872" y="1417066"/>
            <a:ext cx="7694512" cy="1390048"/>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Property Biding vs. String Interpolation</a:t>
            </a:r>
          </a:p>
          <a:p>
            <a:pPr marL="465138" indent="-465138" algn="l">
              <a:buClr>
                <a:srgbClr val="0070C0"/>
              </a:buClr>
              <a:buFont typeface="Wingdings" pitchFamily="2" charset="2"/>
              <a:buChar char="u"/>
            </a:pPr>
            <a:r>
              <a:rPr lang="en-US" sz="1800" b="1" dirty="0">
                <a:solidFill>
                  <a:schemeClr val="tx1"/>
                </a:solidFill>
              </a:rPr>
              <a:t>[]: property binding.</a:t>
            </a:r>
          </a:p>
          <a:p>
            <a:pPr marL="465138" indent="-465138" algn="l">
              <a:buClr>
                <a:srgbClr val="0070C0"/>
              </a:buClr>
              <a:buFont typeface="Wingdings" pitchFamily="2" charset="2"/>
              <a:buChar char="u"/>
            </a:pPr>
            <a:r>
              <a:rPr lang="en-US" sz="1800" b="1" dirty="0">
                <a:solidFill>
                  <a:schemeClr val="tx1"/>
                </a:solidFill>
              </a:rPr>
              <a:t>“”: String Interpolation</a:t>
            </a:r>
          </a:p>
          <a:p>
            <a:pPr marL="465138" indent="-465138" algn="l">
              <a:buClr>
                <a:srgbClr val="0070C0"/>
              </a:buClr>
              <a:buFont typeface="Wingdings" pitchFamily="2" charset="2"/>
              <a:buChar char="u"/>
            </a:pPr>
            <a:r>
              <a:rPr lang="en-US" sz="1800" b="1" dirty="0">
                <a:solidFill>
                  <a:schemeClr val="tx1"/>
                </a:solidFill>
              </a:rPr>
              <a:t>[</a:t>
            </a:r>
            <a:r>
              <a:rPr lang="en-US" sz="1800" b="1" dirty="0" err="1">
                <a:solidFill>
                  <a:schemeClr val="tx1"/>
                </a:solidFill>
              </a:rPr>
              <a:t>innerText</a:t>
            </a:r>
            <a:r>
              <a:rPr lang="en-US" sz="1800" b="1" dirty="0">
                <a:solidFill>
                  <a:schemeClr val="tx1"/>
                </a:solidFill>
              </a:rPr>
              <a:t>]=“</a:t>
            </a:r>
            <a:r>
              <a:rPr lang="en-US" sz="1800" b="1" dirty="0" err="1">
                <a:solidFill>
                  <a:schemeClr val="tx1"/>
                </a:solidFill>
              </a:rPr>
              <a:t>allowNewServer</a:t>
            </a:r>
            <a:r>
              <a:rPr lang="en-US" sz="18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4"/>
              </a:rPr>
              <a:t>https://www.udemy.com/course/the-complete-guide-to-angular-2/learn/lecture/6655814#overview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2020/7/18</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sp>
        <p:nvSpPr>
          <p:cNvPr id="8" name="Rectangle 7">
            <a:extLst>
              <a:ext uri="{FF2B5EF4-FFF2-40B4-BE49-F238E27FC236}">
                <a16:creationId xmlns:a16="http://schemas.microsoft.com/office/drawing/2014/main" id="{2B5431E3-9CFD-46C1-8C3E-36427B8F5974}"/>
              </a:ext>
            </a:extLst>
          </p:cNvPr>
          <p:cNvSpPr/>
          <p:nvPr/>
        </p:nvSpPr>
        <p:spPr>
          <a:xfrm>
            <a:off x="1048926" y="4332833"/>
            <a:ext cx="2153434" cy="4078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225A700-DB1F-44DD-8DD5-618E1BF870F9}"/>
              </a:ext>
            </a:extLst>
          </p:cNvPr>
          <p:cNvSpPr/>
          <p:nvPr/>
        </p:nvSpPr>
        <p:spPr>
          <a:xfrm>
            <a:off x="4572000" y="5004706"/>
            <a:ext cx="50405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90BC4D-7679-4497-8130-CC6611133B46}"/>
              </a:ext>
            </a:extLst>
          </p:cNvPr>
          <p:cNvSpPr/>
          <p:nvPr/>
        </p:nvSpPr>
        <p:spPr>
          <a:xfrm>
            <a:off x="4563278" y="5377960"/>
            <a:ext cx="50405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CE8F2EC-325C-4818-937D-207A648F2E00}"/>
              </a:ext>
            </a:extLst>
          </p:cNvPr>
          <p:cNvCxnSpPr>
            <a:cxnSpLocks/>
            <a:stCxn id="8" idx="3"/>
          </p:cNvCxnSpPr>
          <p:nvPr/>
        </p:nvCxnSpPr>
        <p:spPr>
          <a:xfrm>
            <a:off x="3202360" y="4536761"/>
            <a:ext cx="1378364" cy="5759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23E4A5-33FA-424A-8592-7BB5F0C7FC59}"/>
              </a:ext>
            </a:extLst>
          </p:cNvPr>
          <p:cNvCxnSpPr>
            <a:cxnSpLocks/>
            <a:stCxn id="8" idx="3"/>
            <a:endCxn id="18" idx="1"/>
          </p:cNvCxnSpPr>
          <p:nvPr/>
        </p:nvCxnSpPr>
        <p:spPr>
          <a:xfrm>
            <a:off x="3202360" y="4536761"/>
            <a:ext cx="1360918" cy="9492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32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2020/7/18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Property Bind vs. String Interpolate</a:t>
            </a:r>
            <a:endParaRPr lang="zh-TW" altLang="en-US" b="1" dirty="0">
              <a:solidFill>
                <a:srgbClr val="FFFF00"/>
              </a:solidFill>
            </a:endParaRPr>
          </a:p>
        </p:txBody>
      </p:sp>
      <p:sp>
        <p:nvSpPr>
          <p:cNvPr id="3" name="副標題 2"/>
          <p:cNvSpPr>
            <a:spLocks noGrp="1"/>
          </p:cNvSpPr>
          <p:nvPr>
            <p:ph type="subTitle" idx="1"/>
          </p:nvPr>
        </p:nvSpPr>
        <p:spPr>
          <a:xfrm>
            <a:off x="333872" y="1417066"/>
            <a:ext cx="8352928" cy="4172174"/>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Property Binding vs. String Interpolation</a:t>
            </a:r>
          </a:p>
          <a:p>
            <a:pPr marL="465138" indent="-465138" algn="l">
              <a:buClr>
                <a:srgbClr val="0070C0"/>
              </a:buClr>
              <a:buFont typeface="Wingdings" pitchFamily="2" charset="2"/>
              <a:buChar char="u"/>
            </a:pPr>
            <a:r>
              <a:rPr lang="en-US" sz="1800" b="1" dirty="0">
                <a:solidFill>
                  <a:schemeClr val="tx1"/>
                </a:solidFill>
              </a:rPr>
              <a:t>Property binding and interpolation are the data binding types in Angular. </a:t>
            </a:r>
          </a:p>
          <a:p>
            <a:pPr marL="465138" indent="-465138" algn="l">
              <a:buClr>
                <a:srgbClr val="0070C0"/>
              </a:buClr>
              <a:buFont typeface="Wingdings" pitchFamily="2" charset="2"/>
              <a:buChar char="u"/>
            </a:pPr>
            <a:r>
              <a:rPr lang="en-US" sz="1800" b="1" dirty="0">
                <a:solidFill>
                  <a:schemeClr val="tx1"/>
                </a:solidFill>
              </a:rPr>
              <a:t>They are used from moving data from the component to template.</a:t>
            </a:r>
          </a:p>
          <a:p>
            <a:pPr marL="465138" indent="-465138" algn="l">
              <a:buClr>
                <a:srgbClr val="0070C0"/>
              </a:buClr>
              <a:buFont typeface="Wingdings" pitchFamily="2" charset="2"/>
              <a:buChar char="u"/>
            </a:pPr>
            <a:r>
              <a:rPr lang="en-US" sz="1800" dirty="0">
                <a:hlinkClick r:id="rId2"/>
              </a:rPr>
              <a:t>https://www.telerik.com/blogs/understanding-angular-property-binding-and-interpolation#:~:text=Property%20binding%20and%20interpolation%20are,the%20component%20to%20the%20template.&amp;text=Angular%20finds%20the%20variable%20matching,Numbers%2C%20strings%2C%20etc.</a:t>
            </a:r>
            <a:r>
              <a:rPr lang="en-US" sz="1800" b="1" dirty="0">
                <a:solidFill>
                  <a:schemeClr val="tx1"/>
                </a:solidFill>
              </a:rPr>
              <a:t> </a:t>
            </a:r>
          </a:p>
          <a:p>
            <a:pPr marL="465138" indent="-465138" algn="l">
              <a:buClr>
                <a:srgbClr val="0070C0"/>
              </a:buClr>
              <a:buFont typeface="Wingdings" pitchFamily="2" charset="2"/>
              <a:buChar char="u"/>
            </a:pPr>
            <a:r>
              <a:rPr lang="en-US" sz="1800" b="1" dirty="0">
                <a:solidFill>
                  <a:schemeClr val="tx1"/>
                </a:solidFill>
              </a:rPr>
              <a:t>1. Event Binding:</a:t>
            </a:r>
          </a:p>
          <a:p>
            <a:pPr marL="465138" indent="-465138" algn="l">
              <a:buClr>
                <a:srgbClr val="0070C0"/>
              </a:buClr>
              <a:buFont typeface="Wingdings" pitchFamily="2" charset="2"/>
              <a:buChar char="u"/>
            </a:pPr>
            <a:r>
              <a:rPr lang="en-US" sz="1800" b="0" i="0" dirty="0">
                <a:solidFill>
                  <a:srgbClr val="111111"/>
                </a:solidFill>
                <a:effectLst/>
              </a:rPr>
              <a:t>This data binding type is when information flows from the view to the component when an event is triggered. </a:t>
            </a:r>
          </a:p>
          <a:p>
            <a:pPr marL="465138" indent="-465138" algn="l">
              <a:buClr>
                <a:srgbClr val="0070C0"/>
              </a:buClr>
              <a:buFont typeface="Wingdings" pitchFamily="2" charset="2"/>
              <a:buChar char="u"/>
            </a:pPr>
            <a:r>
              <a:rPr lang="en-US" sz="1800" b="0" i="0" dirty="0">
                <a:solidFill>
                  <a:srgbClr val="111111"/>
                </a:solidFill>
                <a:effectLst/>
              </a:rPr>
              <a:t>The view sends the data from an event like the click of a button to be used to update the component. It is the exact opposite of property binding, where the data goes from the component to the view.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https://www.udemy.com/course/the-complete-guide-to-angular-2/learn/lecture/6655814#overview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2020/7/18</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Property Bind vs. String Interpolate</a:t>
            </a:r>
            <a:endParaRPr lang="zh-TW" altLang="en-US" b="1" dirty="0">
              <a:solidFill>
                <a:srgbClr val="FFFF00"/>
              </a:solidFill>
            </a:endParaRPr>
          </a:p>
        </p:txBody>
      </p:sp>
      <p:sp>
        <p:nvSpPr>
          <p:cNvPr id="3" name="副標題 2"/>
          <p:cNvSpPr>
            <a:spLocks noGrp="1"/>
          </p:cNvSpPr>
          <p:nvPr>
            <p:ph type="subTitle" idx="1"/>
          </p:nvPr>
        </p:nvSpPr>
        <p:spPr>
          <a:xfrm>
            <a:off x="333872" y="1268759"/>
            <a:ext cx="8352928" cy="4732635"/>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000000"/>
                </a:solidFill>
                <a:effectLst/>
              </a:rPr>
              <a:t>// component.html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rPr>
              <a:t>&lt;</a:t>
            </a:r>
            <a:r>
              <a:rPr kumimoji="0" lang="en-US" altLang="en-US" sz="1800" b="0" i="0" u="none" strike="noStrike" cap="none" normalizeH="0" baseline="0" dirty="0">
                <a:ln>
                  <a:noFill/>
                </a:ln>
                <a:solidFill>
                  <a:srgbClr val="990055"/>
                </a:solidFill>
                <a:effectLst/>
              </a:rPr>
              <a:t>p</a:t>
            </a:r>
            <a:r>
              <a:rPr kumimoji="0" lang="en-US" altLang="en-US" sz="1800" b="0" i="0" u="none" strike="noStrike" cap="none" normalizeH="0" baseline="0" dirty="0">
                <a:ln>
                  <a:noFill/>
                </a:ln>
                <a:solidFill>
                  <a:srgbClr val="999999"/>
                </a:solidFill>
                <a:effectLst/>
              </a:rPr>
              <a:t>&gt;</a:t>
            </a:r>
            <a:r>
              <a:rPr kumimoji="0" lang="en-US" altLang="en-US" sz="1800" b="0" i="0" u="none" strike="noStrike" cap="none" normalizeH="0" baseline="0" dirty="0">
                <a:ln>
                  <a:noFill/>
                </a:ln>
                <a:solidFill>
                  <a:srgbClr val="000000"/>
                </a:solidFill>
                <a:effectLst/>
              </a:rPr>
              <a:t>My name is {{name}}</a:t>
            </a:r>
            <a:r>
              <a:rPr kumimoji="0" lang="en-US" altLang="en-US" sz="1800" b="0" i="0" u="none" strike="noStrike" cap="none" normalizeH="0" baseline="0" dirty="0">
                <a:ln>
                  <a:noFill/>
                </a:ln>
                <a:solidFill>
                  <a:srgbClr val="999999"/>
                </a:solidFill>
                <a:effectLst/>
              </a:rPr>
              <a:t>&lt;/</a:t>
            </a:r>
            <a:r>
              <a:rPr kumimoji="0" lang="en-US" altLang="en-US" sz="1800" b="0" i="0" u="none" strike="noStrike" cap="none" normalizeH="0" baseline="0" dirty="0">
                <a:ln>
                  <a:noFill/>
                </a:ln>
                <a:solidFill>
                  <a:srgbClr val="990055"/>
                </a:solidFill>
                <a:effectLst/>
              </a:rPr>
              <a:t>p</a:t>
            </a:r>
            <a:r>
              <a:rPr kumimoji="0" lang="en-US" altLang="en-US" sz="1800" b="0" i="0" u="none" strike="noStrike" cap="none" normalizeH="0" baseline="0" dirty="0">
                <a:ln>
                  <a:noFill/>
                </a:ln>
                <a:solidFill>
                  <a:srgbClr val="999999"/>
                </a:solidFill>
                <a:effectLst/>
              </a:rPr>
              <a:t>&gt;</a:t>
            </a:r>
            <a:r>
              <a:rPr kumimoji="0" lang="en-US" altLang="en-US" sz="1800" b="0" i="0" u="none" strike="noStrike" cap="none" normalizeH="0" baseline="0" dirty="0">
                <a:ln>
                  <a:noFill/>
                </a:ln>
                <a:solidFill>
                  <a:srgbClr val="000000"/>
                </a:solidFill>
                <a:effectLst/>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rPr>
              <a:t>&lt;</a:t>
            </a:r>
            <a:r>
              <a:rPr kumimoji="0" lang="en-US" altLang="en-US" sz="1800" b="0" i="0" u="none" strike="noStrike" cap="none" normalizeH="0" baseline="0" dirty="0">
                <a:ln>
                  <a:noFill/>
                </a:ln>
                <a:solidFill>
                  <a:srgbClr val="990055"/>
                </a:solidFill>
                <a:effectLst/>
              </a:rPr>
              <a:t>button </a:t>
            </a:r>
            <a:r>
              <a:rPr kumimoji="0" lang="en-US" altLang="en-US" sz="1800" b="0" i="0" u="none" strike="noStrike" cap="none" normalizeH="0" baseline="0" dirty="0">
                <a:ln>
                  <a:noFill/>
                </a:ln>
                <a:solidFill>
                  <a:srgbClr val="669900"/>
                </a:solidFill>
                <a:effectLst/>
              </a:rPr>
              <a:t>(click)</a:t>
            </a:r>
            <a:r>
              <a:rPr kumimoji="0" lang="en-US" altLang="en-US" sz="1800" b="0" i="0" u="none" strike="noStrike" cap="none" normalizeH="0" baseline="0" dirty="0">
                <a:ln>
                  <a:noFill/>
                </a:ln>
                <a:solidFill>
                  <a:srgbClr val="999999"/>
                </a:solidFill>
                <a:effectLst/>
              </a:rPr>
              <a:t>="</a:t>
            </a:r>
            <a:r>
              <a:rPr kumimoji="0" lang="en-US" altLang="en-US" sz="1800" b="0" i="0" u="none" strike="noStrike" cap="none" normalizeH="0" baseline="0" dirty="0" err="1">
                <a:ln>
                  <a:noFill/>
                </a:ln>
                <a:solidFill>
                  <a:srgbClr val="0077AA"/>
                </a:solidFill>
                <a:effectLst/>
              </a:rPr>
              <a:t>updateName</a:t>
            </a:r>
            <a:r>
              <a:rPr kumimoji="0" lang="en-US" altLang="en-US" sz="1800" b="0" i="0" u="none" strike="noStrike" cap="none" normalizeH="0" baseline="0" dirty="0">
                <a:ln>
                  <a:noFill/>
                </a:ln>
                <a:solidFill>
                  <a:srgbClr val="0077AA"/>
                </a:solidFill>
                <a:effectLst/>
              </a:rPr>
              <a:t>()</a:t>
            </a:r>
            <a:r>
              <a:rPr kumimoji="0" lang="en-US" altLang="en-US" sz="1800" b="0" i="0" u="none" strike="noStrike" cap="none" normalizeH="0" baseline="0" dirty="0">
                <a:ln>
                  <a:noFill/>
                </a:ln>
                <a:solidFill>
                  <a:srgbClr val="999999"/>
                </a:solidFill>
                <a:effectLst/>
              </a:rPr>
              <a:t>"&gt;</a:t>
            </a:r>
            <a:r>
              <a:rPr kumimoji="0" lang="en-US" altLang="en-US" sz="1800" b="0" i="0" u="none" strike="noStrike" cap="none" normalizeH="0" baseline="0" dirty="0">
                <a:ln>
                  <a:noFill/>
                </a:ln>
                <a:solidFill>
                  <a:srgbClr val="000000"/>
                </a:solidFill>
                <a:effectLst/>
              </a:rPr>
              <a:t>Update button</a:t>
            </a:r>
            <a:r>
              <a:rPr kumimoji="0" lang="en-US" altLang="en-US" sz="1800" b="0" i="0" u="none" strike="noStrike" cap="none" normalizeH="0" baseline="0" dirty="0">
                <a:ln>
                  <a:noFill/>
                </a:ln>
                <a:solidFill>
                  <a:srgbClr val="999999"/>
                </a:solidFill>
                <a:effectLst/>
              </a:rPr>
              <a:t>&lt;/</a:t>
            </a:r>
            <a:r>
              <a:rPr kumimoji="0" lang="en-US" altLang="en-US" sz="1800" b="0" i="0" u="none" strike="noStrike" cap="none" normalizeH="0" baseline="0" dirty="0">
                <a:ln>
                  <a:noFill/>
                </a:ln>
                <a:solidFill>
                  <a:srgbClr val="990055"/>
                </a:solidFill>
                <a:effectLst/>
              </a:rPr>
              <a:t>button</a:t>
            </a:r>
            <a:r>
              <a:rPr kumimoji="0" lang="en-US" altLang="en-US" sz="1800" b="0" i="0" u="none" strike="noStrike" cap="none" normalizeH="0" baseline="0" dirty="0">
                <a:ln>
                  <a:noFill/>
                </a:ln>
                <a:solidFill>
                  <a:srgbClr val="999999"/>
                </a:solidFill>
                <a:effectLst/>
              </a:rPr>
              <a:t>&gt;</a:t>
            </a:r>
            <a:r>
              <a:rPr kumimoji="0" lang="en-US" altLang="en-US" sz="1800" b="0" i="0" u="none" strike="noStrike" cap="none" normalizeH="0" baseline="0" dirty="0">
                <a:ln>
                  <a:noFill/>
                </a:ln>
                <a:solidFill>
                  <a:schemeClr val="tx1"/>
                </a:solidFill>
                <a:effectLst/>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708090"/>
                </a:solidFill>
                <a:effectLst/>
                <a:latin typeface="Consolas" panose="020B0609020204030204" pitchFamily="49" charset="0"/>
              </a:rPr>
              <a:t>// </a:t>
            </a:r>
            <a:r>
              <a:rPr kumimoji="0" lang="en-US" altLang="en-US" sz="1800" b="0" i="0" u="none" strike="noStrike" cap="none" normalizeH="0" baseline="0" dirty="0" err="1">
                <a:ln>
                  <a:noFill/>
                </a:ln>
                <a:solidFill>
                  <a:srgbClr val="708090"/>
                </a:solidFill>
                <a:effectLst/>
                <a:latin typeface="Consolas" panose="020B0609020204030204" pitchFamily="49" charset="0"/>
              </a:rPr>
              <a:t>component.ts</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DD4A68"/>
                </a:solidFill>
                <a:effectLst/>
                <a:latin typeface="Consolas" panose="020B0609020204030204" pitchFamily="49" charset="0"/>
              </a:rPr>
              <a:t>Component</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templateUrl</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'component.html’</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lang="en-US" altLang="en-US" sz="1800" dirty="0">
                <a:solidFill>
                  <a:srgbClr val="000000"/>
                </a:solidFill>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selector</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'app-component’</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0077AA"/>
                </a:solidFill>
                <a:effectLst/>
                <a:latin typeface="Consolas" panose="020B0609020204030204" pitchFamily="49" charset="0"/>
              </a:rPr>
              <a:t>export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class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Component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922338" lvl="1" indent="-465138" algn="l">
              <a:buClr>
                <a:srgbClr val="0070C0"/>
              </a:buClr>
              <a:buFont typeface="Wingdings" pitchFamily="2" charset="2"/>
              <a:buChar char="u"/>
            </a:pPr>
            <a:r>
              <a:rPr kumimoji="0" lang="en-US" altLang="en-US" sz="1800" b="0" i="0" u="none" strike="noStrike" cap="none" normalizeH="0" baseline="0" dirty="0">
                <a:ln>
                  <a:noFill/>
                </a:ln>
                <a:solidFill>
                  <a:srgbClr val="000000"/>
                </a:solidFill>
                <a:effectLst/>
                <a:latin typeface="Consolas" panose="020B0609020204030204" pitchFamily="49" charset="0"/>
              </a:rPr>
              <a:t>name </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'Peter’</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922338" lvl="1" indent="-465138" algn="l">
              <a:buClr>
                <a:srgbClr val="0070C0"/>
              </a:buClr>
              <a:buFont typeface="Wingdings" pitchFamily="2" charset="2"/>
              <a:buChar char="u"/>
            </a:pPr>
            <a:r>
              <a:rPr kumimoji="0" lang="en-US" altLang="en-US" sz="1800" b="0" i="0" u="none" strike="noStrike" cap="none" normalizeH="0" baseline="0" dirty="0" err="1">
                <a:ln>
                  <a:noFill/>
                </a:ln>
                <a:solidFill>
                  <a:srgbClr val="DD4A68"/>
                </a:solidFill>
                <a:effectLst/>
                <a:latin typeface="Consolas" panose="020B0609020204030204" pitchFamily="49" charset="0"/>
              </a:rPr>
              <a:t>updateName</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1379538" lvl="2" indent="-465138" algn="l">
              <a:buClr>
                <a:srgbClr val="0070C0"/>
              </a:buClr>
              <a:buFont typeface="Wingdings" pitchFamily="2" charset="2"/>
              <a:buChar char="u"/>
            </a:pPr>
            <a:r>
              <a:rPr kumimoji="0" lang="en-US" altLang="en-US" sz="1800" b="0" i="0" u="none" strike="noStrike" cap="none" normalizeH="0" baseline="0" dirty="0">
                <a:ln>
                  <a:noFill/>
                </a:ln>
                <a:solidFill>
                  <a:srgbClr val="0077AA"/>
                </a:solidFill>
                <a:effectLst/>
                <a:latin typeface="Consolas" panose="020B0609020204030204" pitchFamily="49" charset="0"/>
              </a:rPr>
              <a:t>this</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name </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'John’</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922338" lvl="1"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65138" indent="-465138" algn="l">
              <a:buClr>
                <a:srgbClr val="0070C0"/>
              </a:buClr>
              <a:buFont typeface="Wingdings" pitchFamily="2" charset="2"/>
              <a:buChar char="u"/>
            </a:pPr>
            <a:endParaRPr lang="en-US" sz="1800" b="0" i="0" dirty="0">
              <a:solidFill>
                <a:srgbClr val="111111"/>
              </a:solidFill>
              <a:effectLst/>
            </a:endParaRPr>
          </a:p>
          <a:p>
            <a:pPr marL="465138" indent="-465138" algn="l">
              <a:buClr>
                <a:srgbClr val="0070C0"/>
              </a:buClr>
              <a:buFont typeface="Wingdings" pitchFamily="2" charset="2"/>
              <a:buChar char="u"/>
            </a:pPr>
            <a:endParaRPr lang="en-US" sz="18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https://www.udemy.com/course/the-complete-guide-to-angular-2/learn/lecture/6655814#overview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2020/7/18</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70973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Property Bind vs. String Interpolate</a:t>
            </a:r>
            <a:endParaRPr lang="zh-TW" altLang="en-US" b="1" dirty="0">
              <a:solidFill>
                <a:srgbClr val="FFFF00"/>
              </a:solidFill>
            </a:endParaRPr>
          </a:p>
        </p:txBody>
      </p:sp>
      <p:sp>
        <p:nvSpPr>
          <p:cNvPr id="3" name="副標題 2"/>
          <p:cNvSpPr>
            <a:spLocks noGrp="1"/>
          </p:cNvSpPr>
          <p:nvPr>
            <p:ph type="subTitle" idx="1"/>
          </p:nvPr>
        </p:nvSpPr>
        <p:spPr>
          <a:xfrm>
            <a:off x="333872" y="1268759"/>
            <a:ext cx="8352928" cy="3312369"/>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rgbClr val="000000"/>
                </a:solidFill>
              </a:rPr>
              <a:t>2. </a:t>
            </a:r>
            <a:r>
              <a:rPr lang="en-US" sz="1800" b="1" i="0" dirty="0">
                <a:solidFill>
                  <a:srgbClr val="111111"/>
                </a:solidFill>
                <a:effectLst/>
              </a:rPr>
              <a:t>Two-way data binding:</a:t>
            </a:r>
            <a:r>
              <a:rPr lang="en-US" sz="1800" b="0" i="0" dirty="0">
                <a:solidFill>
                  <a:srgbClr val="111111"/>
                </a:solidFill>
                <a:effectLst/>
              </a:rPr>
              <a:t> Two-way binding is a mechanism where data flows both ways from the component to the view and back. The component and view are always in sync, and changes made on either end are immediately updated both ways. Two-way binding is commonly used when dealing with forms where the user input is used to update the component’s state and vice versa.</a:t>
            </a:r>
          </a:p>
          <a:p>
            <a:pPr marL="465138" indent="-465138" algn="l">
              <a:buClr>
                <a:srgbClr val="0070C0"/>
              </a:buClr>
              <a:buFont typeface="Wingdings" pitchFamily="2" charset="2"/>
              <a:buChar char="u"/>
            </a:pPr>
            <a:r>
              <a:rPr lang="en-US" sz="1800" b="1" i="0" dirty="0">
                <a:solidFill>
                  <a:srgbClr val="111111"/>
                </a:solidFill>
                <a:effectLst/>
              </a:rPr>
              <a:t>3. Interpolation:</a:t>
            </a:r>
            <a:r>
              <a:rPr lang="en-US" sz="1800" b="0" i="0" dirty="0">
                <a:solidFill>
                  <a:srgbClr val="111111"/>
                </a:solidFill>
                <a:effectLst/>
              </a:rPr>
              <a:t> This data binding mechanism will be spoken about in detail in this article. In the technique, text representing variables in components are placed in between double curly braces in the template. </a:t>
            </a:r>
          </a:p>
          <a:p>
            <a:pPr marL="465138" indent="-465138" algn="l">
              <a:buClr>
                <a:srgbClr val="0070C0"/>
              </a:buClr>
              <a:buFont typeface="Wingdings" pitchFamily="2" charset="2"/>
              <a:buChar char="u"/>
            </a:pPr>
            <a:r>
              <a:rPr lang="en-US" sz="1800" b="0" i="0" dirty="0">
                <a:solidFill>
                  <a:srgbClr val="111111"/>
                </a:solidFill>
                <a:effectLst/>
              </a:rPr>
              <a:t>Angular finds the variable matching the text in the component and replaces the text with the value assigned to the variable. Numbers, strings, etc. can be used directly between the curly braces.</a:t>
            </a:r>
          </a:p>
          <a:p>
            <a:pPr marL="465138" indent="-465138" algn="l">
              <a:buClr>
                <a:srgbClr val="0070C0"/>
              </a:buClr>
              <a:buFont typeface="Wingdings" pitchFamily="2" charset="2"/>
              <a:buChar char="u"/>
            </a:pPr>
            <a:endParaRPr lang="en-US" sz="1800" b="0" i="0" dirty="0">
              <a:solidFill>
                <a:srgbClr val="111111"/>
              </a:solidFill>
              <a:effectLst/>
            </a:endParaRPr>
          </a:p>
          <a:p>
            <a:pPr marL="465138" indent="-465138" algn="l">
              <a:buClr>
                <a:srgbClr val="0070C0"/>
              </a:buClr>
              <a:buFont typeface="Wingdings" pitchFamily="2" charset="2"/>
              <a:buChar char="u"/>
            </a:pPr>
            <a:endParaRPr lang="en-US" sz="18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https://www.udemy.com/course/the-complete-guide-to-angular-2/learn/lecture/6655814#overview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2020/7/18</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63696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Property Bind vs. String Interpolate</a:t>
            </a:r>
            <a:endParaRPr lang="zh-TW" altLang="en-US" b="1" dirty="0">
              <a:solidFill>
                <a:srgbClr val="FFFF00"/>
              </a:solidFill>
            </a:endParaRPr>
          </a:p>
        </p:txBody>
      </p:sp>
      <p:sp>
        <p:nvSpPr>
          <p:cNvPr id="3" name="副標題 2"/>
          <p:cNvSpPr>
            <a:spLocks noGrp="1"/>
          </p:cNvSpPr>
          <p:nvPr>
            <p:ph type="subTitle" idx="1"/>
          </p:nvPr>
        </p:nvSpPr>
        <p:spPr>
          <a:xfrm>
            <a:off x="333872" y="1268759"/>
            <a:ext cx="8352928" cy="3384377"/>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000000"/>
                </a:solidFill>
                <a:effectLst/>
                <a:latin typeface="Consolas" panose="020B0609020204030204" pitchFamily="49" charset="0"/>
              </a:rPr>
              <a:t>//component.html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&lt;</a:t>
            </a:r>
            <a:r>
              <a:rPr kumimoji="0" lang="en-US" altLang="en-US" sz="1800" b="0" i="0" u="none" strike="noStrike" cap="none" normalizeH="0" baseline="0" dirty="0">
                <a:ln>
                  <a:noFill/>
                </a:ln>
                <a:solidFill>
                  <a:srgbClr val="990055"/>
                </a:solidFill>
                <a:effectLst/>
                <a:latin typeface="Consolas" panose="020B0609020204030204" pitchFamily="49" charset="0"/>
              </a:rPr>
              <a:t>p</a:t>
            </a:r>
            <a:r>
              <a:rPr kumimoji="0" lang="en-US" altLang="en-US" sz="1800" b="0" i="0" u="none" strike="noStrike" cap="none" normalizeH="0" baseline="0" dirty="0">
                <a:ln>
                  <a:noFill/>
                </a:ln>
                <a:solidFill>
                  <a:srgbClr val="999999"/>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Consolas" panose="020B0609020204030204" pitchFamily="49" charset="0"/>
              </a:rPr>
              <a:t>{{ name }}</a:t>
            </a:r>
            <a:r>
              <a:rPr kumimoji="0" lang="en-US" altLang="en-US" sz="1800" b="0" i="0" u="none" strike="noStrike" cap="none" normalizeH="0" baseline="0" dirty="0">
                <a:ln>
                  <a:noFill/>
                </a:ln>
                <a:solidFill>
                  <a:srgbClr val="999999"/>
                </a:solidFill>
                <a:effectLst/>
                <a:latin typeface="Consolas" panose="020B0609020204030204" pitchFamily="49" charset="0"/>
              </a:rPr>
              <a:t>&lt;/</a:t>
            </a:r>
            <a:r>
              <a:rPr kumimoji="0" lang="en-US" altLang="en-US" sz="1800" b="0" i="0" u="none" strike="noStrike" cap="none" normalizeH="0" baseline="0" dirty="0">
                <a:ln>
                  <a:noFill/>
                </a:ln>
                <a:solidFill>
                  <a:srgbClr val="990055"/>
                </a:solidFill>
                <a:effectLst/>
                <a:latin typeface="Consolas" panose="020B0609020204030204" pitchFamily="49" charset="0"/>
              </a:rPr>
              <a:t>p</a:t>
            </a:r>
            <a:r>
              <a:rPr kumimoji="0" lang="en-US" altLang="en-US" sz="1800" b="0" i="0" u="none" strike="noStrike" cap="none" normalizeH="0" baseline="0" dirty="0">
                <a:ln>
                  <a:noFill/>
                </a:ln>
                <a:solidFill>
                  <a:srgbClr val="999999"/>
                </a:solidFill>
                <a:effectLst/>
                <a:latin typeface="Consolas" panose="020B0609020204030204" pitchFamily="49" charset="0"/>
              </a:rPr>
              <a:t>&gt;</a:t>
            </a:r>
            <a:endParaRPr lang="en-US" altLang="en-US" sz="1800" dirty="0">
              <a:solidFill>
                <a:srgbClr val="000000"/>
              </a:solidFill>
              <a:latin typeface="Consolas" panose="020B0609020204030204" pitchFamily="49" charset="0"/>
            </a:endParaRPr>
          </a:p>
          <a:p>
            <a:pPr marL="465138" indent="-465138" algn="l">
              <a:buClr>
                <a:srgbClr val="0070C0"/>
              </a:buClr>
              <a:buFont typeface="Wingdings" pitchFamily="2" charset="2"/>
              <a:buChar char="u"/>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708090"/>
                </a:solidFill>
                <a:effectLst/>
                <a:latin typeface="Consolas" panose="020B0609020204030204" pitchFamily="49" charset="0"/>
              </a:rPr>
              <a:t>// </a:t>
            </a:r>
            <a:r>
              <a:rPr kumimoji="0" lang="en-US" altLang="en-US" sz="1800" b="0" i="0" u="none" strike="noStrike" cap="none" normalizeH="0" baseline="0" dirty="0" err="1">
                <a:ln>
                  <a:noFill/>
                </a:ln>
                <a:solidFill>
                  <a:srgbClr val="708090"/>
                </a:solidFill>
                <a:effectLst/>
                <a:latin typeface="Consolas" panose="020B0609020204030204" pitchFamily="49" charset="0"/>
              </a:rPr>
              <a:t>component.ts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Component</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lang="en-US" altLang="en-US" sz="1800" dirty="0">
                <a:solidFill>
                  <a:srgbClr val="000000"/>
                </a:solidFill>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templateUrl</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'component.html’</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lang="en-US" altLang="en-US" sz="1800" dirty="0">
                <a:solidFill>
                  <a:srgbClr val="000000"/>
                </a:solidFill>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selector</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'app-component’</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0077AA"/>
                </a:solidFill>
                <a:effectLst/>
                <a:latin typeface="Consolas" panose="020B0609020204030204" pitchFamily="49" charset="0"/>
              </a:rPr>
              <a:t>export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class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Component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lang="en-US" altLang="en-US" sz="1800" dirty="0">
                <a:solidFill>
                  <a:srgbClr val="000000"/>
                </a:solidFill>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name </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'Peter’</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https://www.udemy.com/course/the-complete-guide-to-angular-2/learn/lecture/6655814#overview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2020/7/18</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0858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Property Bind vs. String Interpolate</a:t>
            </a:r>
            <a:endParaRPr lang="zh-TW" altLang="en-US" b="1" dirty="0">
              <a:solidFill>
                <a:srgbClr val="FFFF00"/>
              </a:solidFill>
            </a:endParaRPr>
          </a:p>
        </p:txBody>
      </p:sp>
      <p:sp>
        <p:nvSpPr>
          <p:cNvPr id="3" name="副標題 2"/>
          <p:cNvSpPr>
            <a:spLocks noGrp="1"/>
          </p:cNvSpPr>
          <p:nvPr>
            <p:ph type="subTitle" idx="1"/>
          </p:nvPr>
        </p:nvSpPr>
        <p:spPr>
          <a:xfrm>
            <a:off x="333872" y="1268759"/>
            <a:ext cx="8352928" cy="1584177"/>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000000"/>
                </a:solidFill>
                <a:effectLst/>
                <a:latin typeface="Metric"/>
              </a:rPr>
              <a:t>4. </a:t>
            </a:r>
            <a:r>
              <a:rPr kumimoji="0" lang="en-US" altLang="en-US" sz="1800" b="1" i="0" u="none" strike="noStrike" cap="none" normalizeH="0" baseline="0" dirty="0">
                <a:ln>
                  <a:noFill/>
                </a:ln>
                <a:solidFill>
                  <a:srgbClr val="111111"/>
                </a:solidFill>
                <a:effectLst/>
                <a:latin typeface="Metric"/>
              </a:rPr>
              <a:t>Property binding:</a:t>
            </a:r>
            <a:r>
              <a:rPr kumimoji="0" lang="en-US" altLang="en-US" sz="1800" b="0" i="0" u="none" strike="noStrike" cap="none" normalizeH="0" baseline="0" dirty="0">
                <a:ln>
                  <a:noFill/>
                </a:ln>
                <a:solidFill>
                  <a:srgbClr val="111111"/>
                </a:solidFill>
                <a:effectLst/>
                <a:latin typeface="Metric"/>
              </a:rPr>
              <a:t> Property binding is a one-way mechanism that lets you set the property of a view element. It involves updating the value of a property in the component and binding it to an element in the view template.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111111"/>
                </a:solidFill>
                <a:effectLst/>
                <a:latin typeface="Metric"/>
              </a:rPr>
              <a:t>Property binding uses the </a:t>
            </a:r>
            <a:r>
              <a:rPr kumimoji="0" lang="en-US" altLang="en-US" sz="1800" b="0" i="0" u="none" strike="noStrike" cap="none" normalizeH="0" baseline="0" dirty="0">
                <a:ln>
                  <a:noFill/>
                </a:ln>
                <a:solidFill>
                  <a:srgbClr val="111111"/>
                </a:solidFill>
                <a:effectLst/>
                <a:latin typeface="Arial Unicode MS"/>
              </a:rPr>
              <a:t>[]</a:t>
            </a:r>
            <a:r>
              <a:rPr kumimoji="0" lang="en-US" altLang="en-US" sz="1800" b="0" i="0" u="none" strike="noStrike" cap="none" normalizeH="0" baseline="0" dirty="0">
                <a:ln>
                  <a:noFill/>
                </a:ln>
                <a:solidFill>
                  <a:srgbClr val="111111"/>
                </a:solidFill>
                <a:effectLst/>
                <a:latin typeface="Metric"/>
              </a:rPr>
              <a:t> syntax for data binding.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111111"/>
                </a:solidFill>
                <a:effectLst/>
                <a:latin typeface="Metric"/>
              </a:rPr>
              <a:t>An example is setting the </a:t>
            </a:r>
            <a:r>
              <a:rPr kumimoji="0" lang="en-US" altLang="en-US" sz="1800" b="0" i="0" u="none" strike="noStrike" cap="none" normalizeH="0" baseline="0" dirty="0">
                <a:ln>
                  <a:noFill/>
                </a:ln>
                <a:solidFill>
                  <a:srgbClr val="111111"/>
                </a:solidFill>
                <a:effectLst/>
                <a:latin typeface="Arial Unicode MS"/>
              </a:rPr>
              <a:t>disabled</a:t>
            </a:r>
            <a:r>
              <a:rPr kumimoji="0" lang="en-US" altLang="en-US" sz="1800" b="0" i="0" u="none" strike="noStrike" cap="none" normalizeH="0" baseline="0" dirty="0">
                <a:ln>
                  <a:noFill/>
                </a:ln>
                <a:solidFill>
                  <a:srgbClr val="111111"/>
                </a:solidFill>
                <a:effectLst/>
                <a:latin typeface="Metric"/>
              </a:rPr>
              <a:t> state of a button.</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65138" indent="-465138" algn="l">
              <a:buClr>
                <a:srgbClr val="0070C0"/>
              </a:buClr>
              <a:buFont typeface="Wingdings" pitchFamily="2" charset="2"/>
              <a:buChar char="u"/>
            </a:pPr>
            <a:endParaRPr lang="en-US" sz="1800" b="0" i="0" dirty="0">
              <a:solidFill>
                <a:srgbClr val="111111"/>
              </a:solidFill>
              <a:effectLst/>
            </a:endParaRPr>
          </a:p>
          <a:p>
            <a:pPr marL="465138" indent="-465138" algn="l">
              <a:buClr>
                <a:srgbClr val="0070C0"/>
              </a:buClr>
              <a:buFont typeface="Wingdings" pitchFamily="2" charset="2"/>
              <a:buChar char="u"/>
            </a:pPr>
            <a:endParaRPr lang="en-US" sz="18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https://www.udemy.com/course/the-complete-guide-to-angular-2/learn/lecture/6655814#overview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2020/7/18</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08015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Property Bind vs. String Interpolate</a:t>
            </a:r>
            <a:endParaRPr lang="zh-TW" altLang="en-US" b="1" dirty="0">
              <a:solidFill>
                <a:srgbClr val="FFFF00"/>
              </a:solidFill>
            </a:endParaRPr>
          </a:p>
        </p:txBody>
      </p:sp>
      <p:sp>
        <p:nvSpPr>
          <p:cNvPr id="3" name="副標題 2"/>
          <p:cNvSpPr>
            <a:spLocks noGrp="1"/>
          </p:cNvSpPr>
          <p:nvPr>
            <p:ph type="subTitle" idx="1"/>
          </p:nvPr>
        </p:nvSpPr>
        <p:spPr>
          <a:xfrm>
            <a:off x="333872" y="1268759"/>
            <a:ext cx="8352928" cy="3384377"/>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000000"/>
                </a:solidFill>
                <a:effectLst/>
                <a:latin typeface="Consolas" panose="020B0609020204030204" pitchFamily="49" charset="0"/>
              </a:rPr>
              <a:t>// component.html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&lt;</a:t>
            </a:r>
            <a:r>
              <a:rPr kumimoji="0" lang="en-US" altLang="en-US" sz="1800" b="0" i="0" u="none" strike="noStrike" cap="none" normalizeH="0" baseline="0" dirty="0">
                <a:ln>
                  <a:noFill/>
                </a:ln>
                <a:solidFill>
                  <a:srgbClr val="990055"/>
                </a:solidFill>
                <a:effectLst/>
                <a:latin typeface="Consolas" panose="020B0609020204030204" pitchFamily="49" charset="0"/>
              </a:rPr>
              <a:t>button </a:t>
            </a:r>
            <a:r>
              <a:rPr kumimoji="0" lang="en-US" altLang="en-US" sz="1800" b="0" i="0" u="none" strike="noStrike" cap="none" normalizeH="0" baseline="0" dirty="0">
                <a:ln>
                  <a:noFill/>
                </a:ln>
                <a:solidFill>
                  <a:srgbClr val="669900"/>
                </a:solidFill>
                <a:effectLst/>
                <a:latin typeface="Consolas" panose="020B0609020204030204" pitchFamily="49" charset="0"/>
              </a:rPr>
              <a:t>[disabled]</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77AA"/>
                </a:solidFill>
                <a:effectLst/>
                <a:latin typeface="Consolas" panose="020B0609020204030204" pitchFamily="49" charset="0"/>
              </a:rPr>
              <a:t>buttonDisabled</a:t>
            </a:r>
            <a:r>
              <a:rPr kumimoji="0" lang="en-US" altLang="en-US" sz="1800" b="0" i="0" u="none" strike="noStrike" cap="none" normalizeH="0" baseline="0" dirty="0">
                <a:ln>
                  <a:noFill/>
                </a:ln>
                <a:solidFill>
                  <a:srgbClr val="999999"/>
                </a:solidFill>
                <a:effectLst/>
                <a:latin typeface="Consolas" panose="020B0609020204030204" pitchFamily="49" charset="0"/>
              </a:rPr>
              <a:t>"&gt;&lt;/</a:t>
            </a:r>
            <a:r>
              <a:rPr kumimoji="0" lang="en-US" altLang="en-US" sz="1800" b="0" i="0" u="none" strike="noStrike" cap="none" normalizeH="0" baseline="0" dirty="0">
                <a:ln>
                  <a:noFill/>
                </a:ln>
                <a:solidFill>
                  <a:srgbClr val="990055"/>
                </a:solidFill>
                <a:effectLst/>
                <a:latin typeface="Consolas" panose="020B0609020204030204" pitchFamily="49" charset="0"/>
              </a:rPr>
              <a:t>button</a:t>
            </a:r>
            <a:r>
              <a:rPr kumimoji="0" lang="en-US" altLang="en-US" sz="1800" b="0" i="0" u="none" strike="noStrike" cap="none" normalizeH="0" baseline="0" dirty="0">
                <a:ln>
                  <a:noFill/>
                </a:ln>
                <a:solidFill>
                  <a:srgbClr val="999999"/>
                </a:solidFill>
                <a:effectLst/>
                <a:latin typeface="Consolas" panose="020B0609020204030204" pitchFamily="49" charset="0"/>
              </a:rPr>
              <a:t>&gt;</a:t>
            </a:r>
            <a:r>
              <a:rPr kumimoji="0" lang="en-US" altLang="en-US" sz="1800" b="0" i="0" u="none" strike="noStrike" cap="none" normalizeH="0" baseline="0" dirty="0">
                <a:ln>
                  <a:noFill/>
                </a:ln>
                <a:solidFill>
                  <a:schemeClr val="tx1"/>
                </a:solidFill>
                <a:effectLst/>
              </a:rPr>
              <a:t> </a:t>
            </a:r>
          </a:p>
          <a:p>
            <a:pPr marL="465138" indent="-465138" algn="l">
              <a:buClr>
                <a:srgbClr val="0070C0"/>
              </a:buClr>
              <a:buFont typeface="Wingdings" pitchFamily="2" charset="2"/>
              <a:buChar char="u"/>
            </a:pPr>
            <a:endParaRPr lang="en-US" altLang="en-US" sz="1800" dirty="0">
              <a:solidFill>
                <a:schemeClr val="tx1"/>
              </a:solidFill>
              <a:latin typeface="Arial" panose="020B0604020202020204" pitchFamily="34" charset="0"/>
            </a:endParaRP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708090"/>
                </a:solidFill>
                <a:effectLst/>
                <a:latin typeface="Consolas" panose="020B0609020204030204" pitchFamily="49" charset="0"/>
              </a:rPr>
              <a:t>// </a:t>
            </a:r>
            <a:r>
              <a:rPr kumimoji="0" lang="en-US" altLang="en-US" sz="1800" b="0" i="0" u="none" strike="noStrike" cap="none" normalizeH="0" baseline="0" dirty="0" err="1">
                <a:ln>
                  <a:noFill/>
                </a:ln>
                <a:solidFill>
                  <a:srgbClr val="708090"/>
                </a:solidFill>
                <a:effectLst/>
                <a:latin typeface="Consolas" panose="020B0609020204030204" pitchFamily="49" charset="0"/>
              </a:rPr>
              <a:t>component.ts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Component</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lang="en-US" altLang="en-US" sz="1800" dirty="0">
                <a:solidFill>
                  <a:srgbClr val="000000"/>
                </a:solidFill>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templateUrl</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'component.html’</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lang="en-US" altLang="en-US" sz="1800" dirty="0">
                <a:solidFill>
                  <a:srgbClr val="000000"/>
                </a:solidFill>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selector</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669900"/>
                </a:solidFill>
                <a:effectLst/>
                <a:latin typeface="Consolas" panose="020B0609020204030204" pitchFamily="49" charset="0"/>
              </a:rPr>
              <a:t>'app-component’</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0077AA"/>
                </a:solidFill>
                <a:effectLst/>
                <a:latin typeface="Consolas" panose="020B0609020204030204" pitchFamily="49" charset="0"/>
              </a:rPr>
              <a:t>export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class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Component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lang="en-US" altLang="en-US" sz="1800" dirty="0">
                <a:solidFill>
                  <a:srgbClr val="000000"/>
                </a:solidFill>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buttonDisabled</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0055"/>
                </a:solidFill>
                <a:effectLst/>
                <a:latin typeface="Consolas" panose="020B0609020204030204" pitchFamily="49" charset="0"/>
              </a:rPr>
              <a:t>true</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465138" indent="-465138" algn="l">
              <a:buClr>
                <a:srgbClr val="0070C0"/>
              </a:buClr>
              <a:buFont typeface="Wingdings" pitchFamily="2" charset="2"/>
              <a:buChar char="u"/>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65138" indent="-465138" algn="l">
              <a:buClr>
                <a:srgbClr val="0070C0"/>
              </a:buClr>
              <a:buFont typeface="Wingdings" pitchFamily="2" charset="2"/>
              <a:buChar char="u"/>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https://www.udemy.com/course/the-complete-guide-to-angular-2/learn/lecture/6655814#overview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2020/7/18</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92173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27.1 Property Binding vs. String Interpolation</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2020/7/18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61835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27.1 Property Binding vs. String Interpolation</a:t>
            </a:r>
            <a:endParaRPr lang="zh-TW" altLang="en-US" sz="3600" b="1" dirty="0">
              <a:solidFill>
                <a:srgbClr val="FFFF00"/>
              </a:solidFill>
            </a:endParaRPr>
          </a:p>
        </p:txBody>
      </p:sp>
      <p:sp>
        <p:nvSpPr>
          <p:cNvPr id="3" name="副標題 2"/>
          <p:cNvSpPr>
            <a:spLocks noGrp="1"/>
          </p:cNvSpPr>
          <p:nvPr>
            <p:ph type="subTitle" idx="1"/>
          </p:nvPr>
        </p:nvSpPr>
        <p:spPr>
          <a:xfrm>
            <a:off x="333872" y="1417066"/>
            <a:ext cx="4814192" cy="1075830"/>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Property Biding vs. String Interpolation</a:t>
            </a:r>
          </a:p>
          <a:p>
            <a:pPr marL="465138" indent="-465138" algn="l">
              <a:buClr>
                <a:srgbClr val="0070C0"/>
              </a:buClr>
              <a:buFont typeface="Wingdings" pitchFamily="2" charset="2"/>
              <a:buChar char="u"/>
            </a:pPr>
            <a:r>
              <a:rPr lang="en-US" sz="1800" b="1" dirty="0">
                <a:solidFill>
                  <a:schemeClr val="tx1"/>
                </a:solidFill>
              </a:rPr>
              <a:t>[disabled]: property binding.</a:t>
            </a:r>
          </a:p>
          <a:p>
            <a:pPr marL="465138" indent="-465138" algn="l">
              <a:buClr>
                <a:srgbClr val="0070C0"/>
              </a:buClr>
              <a:buFont typeface="Wingdings" pitchFamily="2" charset="2"/>
              <a:buChar char="u"/>
            </a:pPr>
            <a:r>
              <a:rPr lang="en-US" sz="1800" b="1" dirty="0">
                <a:solidFill>
                  <a:schemeClr val="tx1"/>
                </a:solidFill>
              </a:rPr>
              <a:t>{{ </a:t>
            </a:r>
            <a:r>
              <a:rPr lang="en-US" sz="1800" b="1" dirty="0" err="1">
                <a:solidFill>
                  <a:schemeClr val="tx1"/>
                </a:solidFill>
              </a:rPr>
              <a:t>allowNewServe</a:t>
            </a:r>
            <a:r>
              <a:rPr lang="en-US" sz="1800" b="1" dirty="0">
                <a:solidFill>
                  <a:schemeClr val="tx1"/>
                </a:solidFill>
              </a:rPr>
              <a:t> }}: string interpolation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https://www.udemy.com/course/the-complete-guide-to-angular-2/learn/lecture/6655814#overview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2020/7/18</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35A3CB61-13FF-481C-9C2E-38571B34EA3F}"/>
              </a:ext>
            </a:extLst>
          </p:cNvPr>
          <p:cNvPicPr>
            <a:picLocks noChangeAspect="1"/>
          </p:cNvPicPr>
          <p:nvPr/>
        </p:nvPicPr>
        <p:blipFill>
          <a:blip r:embed="rId3"/>
          <a:stretch>
            <a:fillRect/>
          </a:stretch>
        </p:blipFill>
        <p:spPr>
          <a:xfrm>
            <a:off x="611560" y="2790303"/>
            <a:ext cx="2590800" cy="1743075"/>
          </a:xfrm>
          <a:prstGeom prst="rect">
            <a:avLst/>
          </a:prstGeom>
          <a:ln>
            <a:solidFill>
              <a:srgbClr val="C00000"/>
            </a:solidFill>
          </a:ln>
        </p:spPr>
      </p:pic>
      <p:sp>
        <p:nvSpPr>
          <p:cNvPr id="8" name="Rectangle 7">
            <a:extLst>
              <a:ext uri="{FF2B5EF4-FFF2-40B4-BE49-F238E27FC236}">
                <a16:creationId xmlns:a16="http://schemas.microsoft.com/office/drawing/2014/main" id="{2B5431E3-9CFD-46C1-8C3E-36427B8F5974}"/>
              </a:ext>
            </a:extLst>
          </p:cNvPr>
          <p:cNvSpPr/>
          <p:nvPr/>
        </p:nvSpPr>
        <p:spPr>
          <a:xfrm>
            <a:off x="1115616" y="3950493"/>
            <a:ext cx="1800200"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F0A47D-4A0F-4633-9B97-71FBD0546C03}"/>
              </a:ext>
            </a:extLst>
          </p:cNvPr>
          <p:cNvSpPr/>
          <p:nvPr/>
        </p:nvSpPr>
        <p:spPr>
          <a:xfrm>
            <a:off x="1268016" y="3658269"/>
            <a:ext cx="193434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0753822-9A45-4D91-ABC0-B16BB7FD7292}"/>
              </a:ext>
            </a:extLst>
          </p:cNvPr>
          <p:cNvPicPr>
            <a:picLocks noChangeAspect="1"/>
          </p:cNvPicPr>
          <p:nvPr/>
        </p:nvPicPr>
        <p:blipFill>
          <a:blip r:embed="rId4"/>
          <a:stretch>
            <a:fillRect/>
          </a:stretch>
        </p:blipFill>
        <p:spPr>
          <a:xfrm>
            <a:off x="5620638" y="3866132"/>
            <a:ext cx="2653761" cy="2466121"/>
          </a:xfrm>
          <a:prstGeom prst="rect">
            <a:avLst/>
          </a:prstGeom>
          <a:ln>
            <a:solidFill>
              <a:srgbClr val="C00000"/>
            </a:solidFill>
          </a:ln>
        </p:spPr>
      </p:pic>
      <p:pic>
        <p:nvPicPr>
          <p:cNvPr id="14" name="Picture 13">
            <a:extLst>
              <a:ext uri="{FF2B5EF4-FFF2-40B4-BE49-F238E27FC236}">
                <a16:creationId xmlns:a16="http://schemas.microsoft.com/office/drawing/2014/main" id="{E9D23045-CCC1-4F2C-877B-B520B1A769EA}"/>
              </a:ext>
            </a:extLst>
          </p:cNvPr>
          <p:cNvPicPr>
            <a:picLocks noChangeAspect="1"/>
          </p:cNvPicPr>
          <p:nvPr/>
        </p:nvPicPr>
        <p:blipFill>
          <a:blip r:embed="rId5"/>
          <a:stretch>
            <a:fillRect/>
          </a:stretch>
        </p:blipFill>
        <p:spPr>
          <a:xfrm>
            <a:off x="5652120" y="1332166"/>
            <a:ext cx="2590799" cy="2321459"/>
          </a:xfrm>
          <a:prstGeom prst="rect">
            <a:avLst/>
          </a:prstGeom>
          <a:ln>
            <a:solidFill>
              <a:srgbClr val="C00000"/>
            </a:solidFill>
          </a:ln>
        </p:spPr>
      </p:pic>
      <p:sp>
        <p:nvSpPr>
          <p:cNvPr id="16" name="Rectangle 15">
            <a:extLst>
              <a:ext uri="{FF2B5EF4-FFF2-40B4-BE49-F238E27FC236}">
                <a16:creationId xmlns:a16="http://schemas.microsoft.com/office/drawing/2014/main" id="{B225A700-DB1F-44DD-8DD5-618E1BF870F9}"/>
              </a:ext>
            </a:extLst>
          </p:cNvPr>
          <p:cNvSpPr/>
          <p:nvPr/>
        </p:nvSpPr>
        <p:spPr>
          <a:xfrm>
            <a:off x="5868144" y="2924944"/>
            <a:ext cx="50405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90BC4D-7679-4497-8130-CC6611133B46}"/>
              </a:ext>
            </a:extLst>
          </p:cNvPr>
          <p:cNvSpPr/>
          <p:nvPr/>
        </p:nvSpPr>
        <p:spPr>
          <a:xfrm>
            <a:off x="5796136" y="5546613"/>
            <a:ext cx="50405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CE8F2EC-325C-4818-937D-207A648F2E00}"/>
              </a:ext>
            </a:extLst>
          </p:cNvPr>
          <p:cNvCxnSpPr>
            <a:stCxn id="8" idx="3"/>
          </p:cNvCxnSpPr>
          <p:nvPr/>
        </p:nvCxnSpPr>
        <p:spPr>
          <a:xfrm flipV="1">
            <a:off x="2915816" y="3032956"/>
            <a:ext cx="2952328" cy="10255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23E4A5-33FA-424A-8592-7BB5F0C7FC59}"/>
              </a:ext>
            </a:extLst>
          </p:cNvPr>
          <p:cNvCxnSpPr>
            <a:cxnSpLocks/>
            <a:stCxn id="8" idx="3"/>
            <a:endCxn id="18" idx="1"/>
          </p:cNvCxnSpPr>
          <p:nvPr/>
        </p:nvCxnSpPr>
        <p:spPr>
          <a:xfrm>
            <a:off x="2915816" y="4058505"/>
            <a:ext cx="2880320" cy="15961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9942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2794</TotalTime>
  <Words>799</Words>
  <Application>Microsoft Office PowerPoint</Application>
  <PresentationFormat>On-screen Show (4:3)</PresentationFormat>
  <Paragraphs>96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Calibri</vt:lpstr>
      <vt:lpstr>Consolas</vt:lpstr>
      <vt:lpstr>Metric</vt:lpstr>
      <vt:lpstr>Wingdings</vt:lpstr>
      <vt:lpstr>Office 佈景主題</vt:lpstr>
      <vt:lpstr>27 Property Bind vs. String Interpolate</vt:lpstr>
      <vt:lpstr>27 Property Bind vs. String Interpolate</vt:lpstr>
      <vt:lpstr>27 Property Bind vs. String Interpolate</vt:lpstr>
      <vt:lpstr>27 Property Bind vs. String Interpolate</vt:lpstr>
      <vt:lpstr>27 Property Bind vs. String Interpolate</vt:lpstr>
      <vt:lpstr>27 Property Bind vs. String Interpolate</vt:lpstr>
      <vt:lpstr>27 Property Bind vs. String Interpolate</vt:lpstr>
      <vt:lpstr>27.1 Property Binding vs. String Interpolation</vt:lpstr>
      <vt:lpstr>27.1 Property Binding vs. String Interpolation</vt:lpstr>
      <vt:lpstr>27.1 Property Binding vs. String Interpolation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663</cp:revision>
  <dcterms:created xsi:type="dcterms:W3CDTF">2018-09-28T16:40:41Z</dcterms:created>
  <dcterms:modified xsi:type="dcterms:W3CDTF">2020-07-19T04:05:01Z</dcterms:modified>
</cp:coreProperties>
</file>