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275" r:id="rId4"/>
    <p:sldId id="264" r:id="rId5"/>
    <p:sldId id="276" r:id="rId6"/>
    <p:sldId id="277" r:id="rId7"/>
    <p:sldId id="279" r:id="rId8"/>
    <p:sldId id="278" r:id="rId9"/>
    <p:sldId id="280" r:id="rId10"/>
    <p:sldId id="281" r:id="rId11"/>
    <p:sldId id="282" r:id="rId12"/>
    <p:sldId id="283" r:id="rId13"/>
    <p:sldId id="285" r:id="rId14"/>
    <p:sldId id="284" r:id="rId15"/>
    <p:sldId id="286" r:id="rId16"/>
    <p:sldId id="287" r:id="rId17"/>
    <p:sldId id="288" r:id="rId18"/>
    <p:sldId id="289" r:id="rId19"/>
    <p:sldId id="290" r:id="rId20"/>
    <p:sldId id="291" r:id="rId21"/>
    <p:sldId id="292" r:id="rId22"/>
    <p:sldId id="293" r:id="rId23"/>
    <p:sldId id="259" r:id="rId2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3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2020/8/25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cuda-programming-masterclass/learn/lecture/11833342#overvie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Super, Heterogeneous, and GPU</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0294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This table shows part of rank supercomputer based on the efficiency.</a:t>
            </a:r>
          </a:p>
          <a:p>
            <a:pPr marL="342900" indent="-342900" algn="l">
              <a:buClr>
                <a:srgbClr val="0070C0"/>
              </a:buClr>
              <a:buSzPct val="80000"/>
              <a:buFont typeface="Wingdings" pitchFamily="2" charset="2"/>
              <a:buChar char="u"/>
            </a:pPr>
            <a:r>
              <a:rPr lang="en-US" altLang="en-US" sz="1800" b="1" dirty="0">
                <a:solidFill>
                  <a:schemeClr val="tx1"/>
                </a:solidFill>
              </a:rPr>
              <a:t>The power efficiency measured by how many floating point operations performed for single watt.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23864" y="2541652"/>
            <a:ext cx="5796136" cy="4183518"/>
          </a:xfrm>
          <a:prstGeom prst="rect">
            <a:avLst/>
          </a:prstGeom>
          <a:ln>
            <a:solidFill>
              <a:srgbClr val="C00000"/>
            </a:solidFill>
          </a:ln>
        </p:spPr>
      </p:pic>
    </p:spTree>
    <p:extLst>
      <p:ext uri="{BB962C8B-B14F-4D97-AF65-F5344CB8AC3E}">
        <p14:creationId xmlns:p14="http://schemas.microsoft.com/office/powerpoint/2010/main" val="305045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741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All the super computer implemented by PhysX multicore processors or NVIDIA Tesla GPUs.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5E647091-AEC1-4E7A-8662-29BCC5EF4213}"/>
              </a:ext>
            </a:extLst>
          </p:cNvPr>
          <p:cNvPicPr>
            <a:picLocks noChangeAspect="1"/>
          </p:cNvPicPr>
          <p:nvPr/>
        </p:nvPicPr>
        <p:blipFill>
          <a:blip r:embed="rId3"/>
          <a:stretch>
            <a:fillRect/>
          </a:stretch>
        </p:blipFill>
        <p:spPr>
          <a:xfrm>
            <a:off x="1855872" y="2180278"/>
            <a:ext cx="5796136" cy="4183518"/>
          </a:xfrm>
          <a:prstGeom prst="rect">
            <a:avLst/>
          </a:prstGeom>
          <a:ln>
            <a:solidFill>
              <a:srgbClr val="C00000"/>
            </a:solidFill>
          </a:ln>
        </p:spPr>
      </p:pic>
    </p:spTree>
    <p:extLst>
      <p:ext uri="{BB962C8B-B14F-4D97-AF65-F5344CB8AC3E}">
        <p14:creationId xmlns:p14="http://schemas.microsoft.com/office/powerpoint/2010/main" val="48694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3.2 GPUs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4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1"/>
            <a:ext cx="8102913" cy="20375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GPUs</a:t>
            </a:r>
          </a:p>
          <a:p>
            <a:pPr marL="342900" indent="-342900" algn="l">
              <a:buClr>
                <a:srgbClr val="0070C0"/>
              </a:buClr>
              <a:buSzPct val="80000"/>
              <a:buFont typeface="Wingdings" pitchFamily="2" charset="2"/>
              <a:buChar char="u"/>
            </a:pPr>
            <a:r>
              <a:rPr lang="en-US" altLang="en-US" sz="1800" b="1" dirty="0">
                <a:solidFill>
                  <a:schemeClr val="tx1"/>
                </a:solidFill>
              </a:rPr>
              <a:t>The GPU (Graphics Processing Unit), as a specialized computer processor, addresses the demands of real-time high-resolution 3D graphics compute-intensive tasks.</a:t>
            </a:r>
          </a:p>
          <a:p>
            <a:pPr marL="342900" indent="-342900" algn="l">
              <a:buClr>
                <a:srgbClr val="0070C0"/>
              </a:buClr>
              <a:buSzPct val="80000"/>
              <a:buFont typeface="Wingdings" pitchFamily="2" charset="2"/>
              <a:buChar char="u"/>
            </a:pPr>
            <a:r>
              <a:rPr lang="en-US" altLang="en-US" sz="1800" b="1" dirty="0">
                <a:solidFill>
                  <a:schemeClr val="tx1"/>
                </a:solidFill>
              </a:rPr>
              <a:t>To address this demand, GPUs are designed in a efficient way than traditional GPUs.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B8C4A839-6A36-47C2-A1E2-89650FCCFCC4}"/>
              </a:ext>
            </a:extLst>
          </p:cNvPr>
          <p:cNvPicPr>
            <a:picLocks noChangeAspect="1"/>
          </p:cNvPicPr>
          <p:nvPr/>
        </p:nvPicPr>
        <p:blipFill>
          <a:blip r:embed="rId3"/>
          <a:stretch>
            <a:fillRect/>
          </a:stretch>
        </p:blipFill>
        <p:spPr>
          <a:xfrm>
            <a:off x="2915816" y="4365104"/>
            <a:ext cx="2762250" cy="1590675"/>
          </a:xfrm>
          <a:prstGeom prst="rect">
            <a:avLst/>
          </a:prstGeom>
          <a:ln>
            <a:solidFill>
              <a:srgbClr val="C00000"/>
            </a:solidFill>
          </a:ln>
        </p:spPr>
      </p:pic>
    </p:spTree>
    <p:extLst>
      <p:ext uri="{BB962C8B-B14F-4D97-AF65-F5344CB8AC3E}">
        <p14:creationId xmlns:p14="http://schemas.microsoft.com/office/powerpoint/2010/main" val="196450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E1E2EFAF-A8A9-4DFB-9046-0D4624A7E283}"/>
              </a:ext>
            </a:extLst>
          </p:cNvPr>
          <p:cNvPicPr>
            <a:picLocks noChangeAspect="1"/>
          </p:cNvPicPr>
          <p:nvPr/>
        </p:nvPicPr>
        <p:blipFill>
          <a:blip r:embed="rId3"/>
          <a:stretch>
            <a:fillRect/>
          </a:stretch>
        </p:blipFill>
        <p:spPr>
          <a:xfrm>
            <a:off x="351833" y="4444772"/>
            <a:ext cx="802576" cy="992073"/>
          </a:xfrm>
          <a:prstGeom prst="rect">
            <a:avLst/>
          </a:prstGeom>
          <a:ln>
            <a:solidFill>
              <a:srgbClr val="C00000"/>
            </a:solidFill>
          </a:ln>
        </p:spPr>
      </p:pic>
      <p:pic>
        <p:nvPicPr>
          <p:cNvPr id="10" name="Picture 9">
            <a:extLst>
              <a:ext uri="{FF2B5EF4-FFF2-40B4-BE49-F238E27FC236}">
                <a16:creationId xmlns:a16="http://schemas.microsoft.com/office/drawing/2014/main" id="{C812CDF1-30CF-4296-A478-356B38CE5B0F}"/>
              </a:ext>
            </a:extLst>
          </p:cNvPr>
          <p:cNvPicPr>
            <a:picLocks noChangeAspect="1"/>
          </p:cNvPicPr>
          <p:nvPr/>
        </p:nvPicPr>
        <p:blipFill>
          <a:blip r:embed="rId4"/>
          <a:stretch>
            <a:fillRect/>
          </a:stretch>
        </p:blipFill>
        <p:spPr>
          <a:xfrm>
            <a:off x="501161" y="1992087"/>
            <a:ext cx="816358" cy="875372"/>
          </a:xfrm>
          <a:prstGeom prst="rect">
            <a:avLst/>
          </a:prstGeom>
          <a:ln>
            <a:solidFill>
              <a:srgbClr val="C00000"/>
            </a:solidFill>
          </a:ln>
        </p:spPr>
      </p:pic>
      <p:sp>
        <p:nvSpPr>
          <p:cNvPr id="11" name="副標題 2">
            <a:extLst>
              <a:ext uri="{FF2B5EF4-FFF2-40B4-BE49-F238E27FC236}">
                <a16:creationId xmlns:a16="http://schemas.microsoft.com/office/drawing/2014/main" id="{A2ECAB6E-7CA9-454F-81A1-8496EBAE1600}"/>
              </a:ext>
            </a:extLst>
          </p:cNvPr>
          <p:cNvSpPr txBox="1">
            <a:spLocks/>
          </p:cNvSpPr>
          <p:nvPr/>
        </p:nvSpPr>
        <p:spPr>
          <a:xfrm>
            <a:off x="1495440" y="4444772"/>
            <a:ext cx="7489230" cy="191544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CPU are enhanced to process instruction quickly</a:t>
            </a:r>
          </a:p>
          <a:p>
            <a:pPr marL="342900" indent="-342900" algn="l">
              <a:buClr>
                <a:srgbClr val="0070C0"/>
              </a:buClr>
              <a:buSzPct val="80000"/>
              <a:buFont typeface="Wingdings" pitchFamily="2" charset="2"/>
              <a:buChar char="u"/>
            </a:pPr>
            <a:r>
              <a:rPr lang="en-US" altLang="en-US" sz="1800" b="1" dirty="0">
                <a:solidFill>
                  <a:schemeClr val="tx1"/>
                </a:solidFill>
              </a:rPr>
              <a:t>CPU is a latency Device with high clock speed</a:t>
            </a:r>
          </a:p>
          <a:p>
            <a:pPr marL="342900" indent="-342900" algn="l">
              <a:buClr>
                <a:srgbClr val="0070C0"/>
              </a:buClr>
              <a:buSzPct val="80000"/>
              <a:buFont typeface="Wingdings" pitchFamily="2" charset="2"/>
              <a:buChar char="u"/>
            </a:pPr>
            <a:r>
              <a:rPr lang="en-US" altLang="en-US" sz="1800" b="1" dirty="0">
                <a:solidFill>
                  <a:schemeClr val="tx1"/>
                </a:solidFill>
              </a:rPr>
              <a:t>Smaller number of cores. The Diagram show 2 cores or two computing units.</a:t>
            </a:r>
          </a:p>
          <a:p>
            <a:pPr marL="342900" indent="-342900" algn="l">
              <a:buClr>
                <a:srgbClr val="0070C0"/>
              </a:buClr>
              <a:buSzPct val="80000"/>
              <a:buFont typeface="Wingdings" pitchFamily="2" charset="2"/>
              <a:buChar char="u"/>
            </a:pPr>
            <a:r>
              <a:rPr lang="en-US" altLang="en-US" sz="1800" b="1" dirty="0">
                <a:solidFill>
                  <a:schemeClr val="tx1"/>
                </a:solidFill>
              </a:rPr>
              <a:t>The cores have optimization hardware, like branch predictors and multi-level caches. The main focus of CPU is to run the instruction faster.</a:t>
            </a:r>
          </a:p>
        </p:txBody>
      </p:sp>
      <p:sp>
        <p:nvSpPr>
          <p:cNvPr id="13" name="副標題 2">
            <a:extLst>
              <a:ext uri="{FF2B5EF4-FFF2-40B4-BE49-F238E27FC236}">
                <a16:creationId xmlns:a16="http://schemas.microsoft.com/office/drawing/2014/main" id="{07F8DDC3-A081-4D9E-81BF-65A2C43CAA98}"/>
              </a:ext>
            </a:extLst>
          </p:cNvPr>
          <p:cNvSpPr txBox="1">
            <a:spLocks/>
          </p:cNvSpPr>
          <p:nvPr/>
        </p:nvSpPr>
        <p:spPr>
          <a:xfrm>
            <a:off x="1495440" y="1925311"/>
            <a:ext cx="7489230" cy="244827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rPr>
              <a:t>On the other hand, CPUs are design with light but thousands of cores as shown in the left images to render thousands of pixels at once. </a:t>
            </a:r>
          </a:p>
          <a:p>
            <a:pPr marL="342900" indent="-342900" algn="l">
              <a:buClr>
                <a:srgbClr val="0070C0"/>
              </a:buClr>
              <a:buSzPct val="80000"/>
              <a:buFont typeface="Wingdings" pitchFamily="2" charset="2"/>
              <a:buChar char="u"/>
            </a:pPr>
            <a:r>
              <a:rPr lang="en-US" altLang="en-US" sz="1800" b="1" dirty="0">
                <a:solidFill>
                  <a:schemeClr val="tx1"/>
                </a:solidFill>
              </a:rPr>
              <a:t>These core do not include mechanisms like branch predictors and have relatively low clock speed than CPUs.</a:t>
            </a:r>
          </a:p>
          <a:p>
            <a:pPr marL="342900" indent="-342900" algn="l">
              <a:buClr>
                <a:srgbClr val="0070C0"/>
              </a:buClr>
              <a:buSzPct val="80000"/>
              <a:buFont typeface="Wingdings" pitchFamily="2" charset="2"/>
              <a:buChar char="u"/>
            </a:pPr>
            <a:r>
              <a:rPr lang="en-US" altLang="en-US" sz="1800" b="1" dirty="0">
                <a:solidFill>
                  <a:schemeClr val="tx1"/>
                </a:solidFill>
              </a:rPr>
              <a:t>GPUs have thousand of cores. GPUs have massively parallel architecture. GPUs can execute thousands of thread parallelly.</a:t>
            </a:r>
          </a:p>
          <a:p>
            <a:pPr marL="342900" indent="-342900" algn="l">
              <a:buClr>
                <a:srgbClr val="0070C0"/>
              </a:buClr>
              <a:buSzPct val="80000"/>
              <a:buFont typeface="Wingdings" pitchFamily="2" charset="2"/>
              <a:buChar char="u"/>
            </a:pPr>
            <a:r>
              <a:rPr lang="en-US" altLang="en-US" sz="1800" b="1" dirty="0">
                <a:solidFill>
                  <a:schemeClr val="tx1"/>
                </a:solidFill>
              </a:rPr>
              <a:t>We call this type of devices as throughput devices.</a:t>
            </a:r>
          </a:p>
          <a:p>
            <a:pPr marL="342900" indent="-342900" algn="l">
              <a:buClr>
                <a:srgbClr val="0070C0"/>
              </a:buClr>
              <a:buSzPct val="80000"/>
              <a:buFont typeface="Wingdings" pitchFamily="2" charset="2"/>
              <a:buChar char="u"/>
            </a:pPr>
            <a:r>
              <a:rPr lang="en-US" altLang="en-US" sz="1800" b="1" dirty="0">
                <a:solidFill>
                  <a:schemeClr val="tx1"/>
                </a:solidFill>
              </a:rPr>
              <a:t>Does not have optimization hardware like branch predictors</a:t>
            </a:r>
          </a:p>
        </p:txBody>
      </p:sp>
    </p:spTree>
    <p:extLst>
      <p:ext uri="{BB962C8B-B14F-4D97-AF65-F5344CB8AC3E}">
        <p14:creationId xmlns:p14="http://schemas.microsoft.com/office/powerpoint/2010/main" val="30277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3.2 GPUs</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9574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Summary of CPU and GPU</a:t>
            </a:r>
          </a:p>
          <a:p>
            <a:pPr marL="342900" indent="-342900" algn="l">
              <a:buClr>
                <a:srgbClr val="0070C0"/>
              </a:buClr>
              <a:buSzPct val="80000"/>
              <a:buFont typeface="Wingdings" pitchFamily="2" charset="2"/>
              <a:buChar char="u"/>
            </a:pPr>
            <a:r>
              <a:rPr lang="en-US" altLang="en-US" sz="1800" b="1" dirty="0">
                <a:solidFill>
                  <a:schemeClr val="tx1"/>
                </a:solidFill>
              </a:rPr>
              <a:t>Other than the differences, there are few other differences which are summarized in this table.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graphicFrame>
        <p:nvGraphicFramePr>
          <p:cNvPr id="7" name="Table 7">
            <a:extLst>
              <a:ext uri="{FF2B5EF4-FFF2-40B4-BE49-F238E27FC236}">
                <a16:creationId xmlns:a16="http://schemas.microsoft.com/office/drawing/2014/main" id="{74B93BF4-BB7B-4A19-96E0-A999EDDD1D67}"/>
              </a:ext>
            </a:extLst>
          </p:cNvPr>
          <p:cNvGraphicFramePr>
            <a:graphicFrameLocks noGrp="1"/>
          </p:cNvGraphicFramePr>
          <p:nvPr>
            <p:extLst>
              <p:ext uri="{D42A27DB-BD31-4B8C-83A1-F6EECF244321}">
                <p14:modId xmlns:p14="http://schemas.microsoft.com/office/powerpoint/2010/main" val="736419790"/>
              </p:ext>
            </p:extLst>
          </p:nvPr>
        </p:nvGraphicFramePr>
        <p:xfrm>
          <a:off x="543308" y="2476015"/>
          <a:ext cx="8156058" cy="3388360"/>
        </p:xfrm>
        <a:graphic>
          <a:graphicData uri="http://schemas.openxmlformats.org/drawingml/2006/table">
            <a:tbl>
              <a:tblPr firstRow="1" bandRow="1">
                <a:tableStyleId>{5C22544A-7EE6-4342-B048-85BDC9FD1C3A}</a:tableStyleId>
              </a:tblPr>
              <a:tblGrid>
                <a:gridCol w="3740660">
                  <a:extLst>
                    <a:ext uri="{9D8B030D-6E8A-4147-A177-3AD203B41FA5}">
                      <a16:colId xmlns:a16="http://schemas.microsoft.com/office/drawing/2014/main" val="1639732011"/>
                    </a:ext>
                  </a:extLst>
                </a:gridCol>
                <a:gridCol w="4415398">
                  <a:extLst>
                    <a:ext uri="{9D8B030D-6E8A-4147-A177-3AD203B41FA5}">
                      <a16:colId xmlns:a16="http://schemas.microsoft.com/office/drawing/2014/main" val="1552940059"/>
                    </a:ext>
                  </a:extLst>
                </a:gridCol>
              </a:tblGrid>
              <a:tr h="370840">
                <a:tc>
                  <a:txBody>
                    <a:bodyPr/>
                    <a:lstStyle/>
                    <a:p>
                      <a:r>
                        <a:rPr lang="en-US" dirty="0"/>
                        <a:t>GPU</a:t>
                      </a:r>
                    </a:p>
                  </a:txBody>
                  <a:tcPr/>
                </a:tc>
                <a:tc>
                  <a:txBody>
                    <a:bodyPr/>
                    <a:lstStyle/>
                    <a:p>
                      <a:r>
                        <a:rPr lang="en-US" dirty="0"/>
                        <a:t>CPU</a:t>
                      </a:r>
                    </a:p>
                  </a:txBody>
                  <a:tcPr/>
                </a:tc>
                <a:extLst>
                  <a:ext uri="{0D108BD9-81ED-4DB2-BD59-A6C34878D82A}">
                    <a16:rowId xmlns:a16="http://schemas.microsoft.com/office/drawing/2014/main" val="3635930742"/>
                  </a:ext>
                </a:extLst>
              </a:tr>
              <a:tr h="370840">
                <a:tc>
                  <a:txBody>
                    <a:bodyPr/>
                    <a:lstStyle/>
                    <a:p>
                      <a:r>
                        <a:rPr lang="en-US" dirty="0"/>
                        <a:t>Context switching done by hardware.</a:t>
                      </a:r>
                    </a:p>
                    <a:p>
                      <a:r>
                        <a:rPr lang="en-US" dirty="0"/>
                        <a:t>In GPUs, thousand of cores more than available in computing devices will enable more efficient execution.</a:t>
                      </a:r>
                    </a:p>
                  </a:txBody>
                  <a:tcPr/>
                </a:tc>
                <a:tc>
                  <a:txBody>
                    <a:bodyPr/>
                    <a:lstStyle/>
                    <a:p>
                      <a:r>
                        <a:rPr lang="en-US" dirty="0"/>
                        <a:t>Context switching done by software. CPU consumes hundreds of clock cycles. If you have much more threads running in CPU than available cores, performance will be degraded due to context switching</a:t>
                      </a:r>
                    </a:p>
                  </a:txBody>
                  <a:tcPr/>
                </a:tc>
                <a:extLst>
                  <a:ext uri="{0D108BD9-81ED-4DB2-BD59-A6C34878D82A}">
                    <a16:rowId xmlns:a16="http://schemas.microsoft.com/office/drawing/2014/main" val="2967419286"/>
                  </a:ext>
                </a:extLst>
              </a:tr>
              <a:tr h="370840">
                <a:tc>
                  <a:txBody>
                    <a:bodyPr/>
                    <a:lstStyle/>
                    <a:p>
                      <a:r>
                        <a:rPr lang="en-US" dirty="0"/>
                        <a:t>Can switch between threads if one thread stalls (loses)</a:t>
                      </a:r>
                    </a:p>
                  </a:txBody>
                  <a:tcPr/>
                </a:tc>
                <a:tc>
                  <a:txBody>
                    <a:bodyPr/>
                    <a:lstStyle/>
                    <a:p>
                      <a:r>
                        <a:rPr lang="en-US" dirty="0"/>
                        <a:t>For memory instruction, latencies with L1 and L2 cache misses, threads are going to stall</a:t>
                      </a:r>
                    </a:p>
                  </a:txBody>
                  <a:tcPr/>
                </a:tc>
                <a:extLst>
                  <a:ext uri="{0D108BD9-81ED-4DB2-BD59-A6C34878D82A}">
                    <a16:rowId xmlns:a16="http://schemas.microsoft.com/office/drawing/2014/main" val="968060641"/>
                  </a:ext>
                </a:extLst>
              </a:tr>
              <a:tr h="370840">
                <a:tc>
                  <a:txBody>
                    <a:bodyPr/>
                    <a:lstStyle/>
                    <a:p>
                      <a:r>
                        <a:rPr lang="en-US" dirty="0"/>
                        <a:t>Thread schedulers and dispatch units are implemented in hardware</a:t>
                      </a:r>
                    </a:p>
                  </a:txBody>
                  <a:tcPr/>
                </a:tc>
                <a:tc>
                  <a:txBody>
                    <a:bodyPr/>
                    <a:lstStyle/>
                    <a:p>
                      <a:r>
                        <a:rPr lang="en-US" dirty="0"/>
                        <a:t>Work item creation done in software</a:t>
                      </a:r>
                    </a:p>
                  </a:txBody>
                  <a:tcPr/>
                </a:tc>
                <a:extLst>
                  <a:ext uri="{0D108BD9-81ED-4DB2-BD59-A6C34878D82A}">
                    <a16:rowId xmlns:a16="http://schemas.microsoft.com/office/drawing/2014/main" val="1375739992"/>
                  </a:ext>
                </a:extLst>
              </a:tr>
            </a:tbl>
          </a:graphicData>
        </a:graphic>
      </p:graphicFrame>
    </p:spTree>
    <p:extLst>
      <p:ext uri="{BB962C8B-B14F-4D97-AF65-F5344CB8AC3E}">
        <p14:creationId xmlns:p14="http://schemas.microsoft.com/office/powerpoint/2010/main" val="93843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3.3 Heterogeneous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84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Heterogenous computing refers to systems that use more than one kind of processor or cores.</a:t>
            </a:r>
          </a:p>
          <a:p>
            <a:pPr marL="342900" indent="-342900" algn="l">
              <a:buClr>
                <a:srgbClr val="0070C0"/>
              </a:buClr>
              <a:buSzPct val="80000"/>
              <a:buFont typeface="Wingdings" pitchFamily="2" charset="2"/>
              <a:buChar char="u"/>
            </a:pPr>
            <a:r>
              <a:rPr lang="en-US" altLang="en-US" sz="1800" b="1" dirty="0">
                <a:solidFill>
                  <a:schemeClr val="tx1"/>
                </a:solidFill>
              </a:rPr>
              <a:t>These systems gives us efficient way of performing highly parallel computation.</a:t>
            </a:r>
          </a:p>
          <a:p>
            <a:pPr marL="342900" indent="-342900" algn="l">
              <a:buClr>
                <a:srgbClr val="0070C0"/>
              </a:buClr>
              <a:buSzPct val="80000"/>
              <a:buFont typeface="Wingdings" pitchFamily="2" charset="2"/>
              <a:buChar char="u"/>
            </a:pPr>
            <a:r>
              <a:rPr lang="en-US" altLang="en-US" sz="1800" b="1" dirty="0">
                <a:solidFill>
                  <a:schemeClr val="tx1"/>
                </a:solidFill>
              </a:rPr>
              <a:t>These systems gain performance or energy efficiency not just by adding the same type of processors, but by adding dissimilar coprocessors, usually incorporating specialized processing capabilities to handle particular tasks.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32478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3590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 following diagram shows the components 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They are very cheap smartphone available in current market. </a:t>
            </a:r>
          </a:p>
          <a:p>
            <a:pPr marL="342900" indent="-342900" algn="l">
              <a:buClr>
                <a:srgbClr val="0070C0"/>
              </a:buClr>
              <a:buSzPct val="80000"/>
              <a:buFont typeface="Wingdings" pitchFamily="2" charset="2"/>
              <a:buChar char="u"/>
            </a:pPr>
            <a:r>
              <a:rPr lang="en-US" altLang="en-US" sz="1800" b="1" dirty="0">
                <a:solidFill>
                  <a:schemeClr val="tx1"/>
                </a:solidFill>
              </a:rPr>
              <a:t>If you look at here, there are multiple computer processors in this diagram.</a:t>
            </a:r>
          </a:p>
          <a:p>
            <a:pPr marL="342900" indent="-342900" algn="l">
              <a:buClr>
                <a:srgbClr val="0070C0"/>
              </a:buClr>
              <a:buSzPct val="80000"/>
              <a:buFont typeface="Wingdings" pitchFamily="2" charset="2"/>
              <a:buChar char="u"/>
            </a:pPr>
            <a:r>
              <a:rPr lang="en-US" altLang="en-US" sz="1800" b="1" dirty="0">
                <a:solidFill>
                  <a:schemeClr val="tx1"/>
                </a:solidFill>
              </a:rPr>
              <a:t>We have Hexagon DSP, Adreno 540 GPU, and </a:t>
            </a:r>
            <a:r>
              <a:rPr lang="en-US" altLang="en-US" sz="1800" b="1" dirty="0" err="1">
                <a:solidFill>
                  <a:schemeClr val="tx1"/>
                </a:solidFill>
              </a:rPr>
              <a:t>Kryo</a:t>
            </a:r>
            <a:r>
              <a:rPr lang="en-US" altLang="en-US" sz="1800" b="1" dirty="0">
                <a:solidFill>
                  <a:schemeClr val="tx1"/>
                </a:solidFill>
              </a:rPr>
              <a:t> 280 CPU.</a:t>
            </a:r>
          </a:p>
          <a:p>
            <a:pPr marL="342900" indent="-342900" algn="l">
              <a:buClr>
                <a:srgbClr val="0070C0"/>
              </a:buClr>
              <a:buSzPct val="80000"/>
              <a:buFont typeface="Wingdings" pitchFamily="2" charset="2"/>
              <a:buChar char="u"/>
            </a:pPr>
            <a:r>
              <a:rPr lang="en-US" altLang="en-US" sz="1800" b="1" dirty="0">
                <a:solidFill>
                  <a:schemeClr val="tx1"/>
                </a:solidFill>
              </a:rPr>
              <a:t>For example, we can perform some computation which are intend to execute in CPU on DSP or GPU unit when they are free.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771800" y="3826896"/>
            <a:ext cx="3409950" cy="2933700"/>
          </a:xfrm>
          <a:prstGeom prst="rect">
            <a:avLst/>
          </a:prstGeom>
        </p:spPr>
      </p:pic>
      <p:sp>
        <p:nvSpPr>
          <p:cNvPr id="7" name="Rectangle 6">
            <a:extLst>
              <a:ext uri="{FF2B5EF4-FFF2-40B4-BE49-F238E27FC236}">
                <a16:creationId xmlns:a16="http://schemas.microsoft.com/office/drawing/2014/main" id="{13E4C978-A182-45B8-8D2B-545CDC68E1B6}"/>
              </a:ext>
            </a:extLst>
          </p:cNvPr>
          <p:cNvSpPr/>
          <p:nvPr/>
        </p:nvSpPr>
        <p:spPr>
          <a:xfrm>
            <a:off x="2964607" y="4977172"/>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720FB8-2A3F-44D4-8AF9-3E39A49FED5E}"/>
              </a:ext>
            </a:extLst>
          </p:cNvPr>
          <p:cNvSpPr/>
          <p:nvPr/>
        </p:nvSpPr>
        <p:spPr>
          <a:xfrm>
            <a:off x="4476775" y="5661248"/>
            <a:ext cx="1512168" cy="41983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6C485C-C40C-44D9-8C85-774D5C9262EC}"/>
              </a:ext>
            </a:extLst>
          </p:cNvPr>
          <p:cNvSpPr/>
          <p:nvPr/>
        </p:nvSpPr>
        <p:spPr>
          <a:xfrm>
            <a:off x="4476775" y="3978608"/>
            <a:ext cx="1512168" cy="67452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56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3.3 Heterogeneous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2037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Heterogeneous Computing</a:t>
            </a:r>
          </a:p>
          <a:p>
            <a:pPr marL="342900" indent="-342900" algn="l">
              <a:buClr>
                <a:srgbClr val="0070C0"/>
              </a:buClr>
              <a:buSzPct val="80000"/>
              <a:buFont typeface="Wingdings" pitchFamily="2" charset="2"/>
              <a:buChar char="u"/>
            </a:pPr>
            <a:r>
              <a:rPr lang="en-US" altLang="en-US" sz="1800" b="1" dirty="0">
                <a:solidFill>
                  <a:schemeClr val="tx1"/>
                </a:solidFill>
              </a:rPr>
              <a:t>This allows us to drive the total computing power of our overall device.</a:t>
            </a:r>
          </a:p>
          <a:p>
            <a:pPr marL="342900" indent="-342900" algn="l">
              <a:buClr>
                <a:srgbClr val="0070C0"/>
              </a:buClr>
              <a:buSzPct val="80000"/>
              <a:buFont typeface="Wingdings" pitchFamily="2" charset="2"/>
              <a:buChar char="u"/>
            </a:pPr>
            <a:r>
              <a:rPr lang="en-US" altLang="en-US" sz="1800" b="1" dirty="0">
                <a:solidFill>
                  <a:schemeClr val="tx1"/>
                </a:solidFill>
              </a:rPr>
              <a:t>This kind of multiprocessor environment enables us to perform task using many types of processors.</a:t>
            </a:r>
          </a:p>
          <a:p>
            <a:pPr marL="342900" indent="-342900" algn="l">
              <a:buClr>
                <a:srgbClr val="0070C0"/>
              </a:buClr>
              <a:buSzPct val="80000"/>
              <a:buFont typeface="Wingdings" pitchFamily="2" charset="2"/>
              <a:buChar char="u"/>
            </a:pPr>
            <a:r>
              <a:rPr lang="en-US" altLang="en-US" sz="1800" b="1" dirty="0">
                <a:solidFill>
                  <a:schemeClr val="tx1"/>
                </a:solidFill>
              </a:rPr>
              <a:t>As you can see, we do not have to go further than your pocket to find a heterogeneous computing environment.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B005B89E-8562-4AE8-B321-78DA878FB44E}"/>
              </a:ext>
            </a:extLst>
          </p:cNvPr>
          <p:cNvPicPr>
            <a:picLocks noChangeAspect="1"/>
          </p:cNvPicPr>
          <p:nvPr/>
        </p:nvPicPr>
        <p:blipFill>
          <a:blip r:embed="rId3"/>
          <a:stretch>
            <a:fillRect/>
          </a:stretch>
        </p:blipFill>
        <p:spPr>
          <a:xfrm>
            <a:off x="2867025" y="3624773"/>
            <a:ext cx="3409950" cy="2933700"/>
          </a:xfrm>
          <a:prstGeom prst="rect">
            <a:avLst/>
          </a:prstGeom>
        </p:spPr>
      </p:pic>
    </p:spTree>
    <p:extLst>
      <p:ext uri="{BB962C8B-B14F-4D97-AF65-F5344CB8AC3E}">
        <p14:creationId xmlns:p14="http://schemas.microsoft.com/office/powerpoint/2010/main" val="231772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 Super, Heterogeneous, and GPU</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029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 Heterogeneous Computing, and GPU</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We discuss the major fields in parallel computing: Super computing, Heterogeneous Computing, and GPU (Graphics Processing Units).</a:t>
            </a:r>
            <a:endParaRPr lang="en-US" altLang="en-US" sz="1800" dirty="0">
              <a:solidFill>
                <a:schemeClr val="tx1"/>
              </a:solidFill>
              <a:cs typeface="Arial" panose="020B0604020202020204" pitchFamily="34" charset="0"/>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3.4 Assignment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85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3.4 Assignment</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40537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Assignment</a:t>
            </a:r>
          </a:p>
          <a:p>
            <a:pPr marL="342900" indent="-342900" algn="l">
              <a:buClr>
                <a:srgbClr val="0070C0"/>
              </a:buClr>
              <a:buSzPct val="80000"/>
              <a:buFont typeface="Wingdings" pitchFamily="2" charset="2"/>
              <a:buChar char="u"/>
            </a:pPr>
            <a:r>
              <a:rPr lang="en-US" altLang="en-US" sz="1800" b="1" dirty="0">
                <a:solidFill>
                  <a:schemeClr val="tx1"/>
                </a:solidFill>
              </a:rPr>
              <a:t>1. List 2 more field which benefited from Super Computing</a:t>
            </a:r>
          </a:p>
          <a:p>
            <a:pPr marL="342900" indent="-342900" algn="l">
              <a:buClr>
                <a:srgbClr val="0070C0"/>
              </a:buClr>
              <a:buSzPct val="80000"/>
              <a:buFont typeface="Wingdings" pitchFamily="2" charset="2"/>
              <a:buChar char="u"/>
            </a:pPr>
            <a:r>
              <a:rPr lang="en-US" altLang="en-US" sz="1800" b="1" dirty="0">
                <a:solidFill>
                  <a:schemeClr val="tx1"/>
                </a:solidFill>
              </a:rPr>
              <a:t>Ans: </a:t>
            </a:r>
          </a:p>
          <a:p>
            <a:pPr marL="342900" indent="-342900" algn="l">
              <a:buClr>
                <a:srgbClr val="0070C0"/>
              </a:buClr>
              <a:buSzPct val="80000"/>
              <a:buFont typeface="Wingdings" pitchFamily="2" charset="2"/>
              <a:buChar char="u"/>
            </a:pPr>
            <a:r>
              <a:rPr lang="en-US" sz="1800" b="0" i="0" dirty="0">
                <a:solidFill>
                  <a:srgbClr val="29303B"/>
                </a:solidFill>
                <a:effectLst/>
                <a:latin typeface="sf pro text"/>
              </a:rPr>
              <a:t>1) Autonomous driving especially in computer vision and machine perception</a:t>
            </a:r>
            <a:br>
              <a:rPr lang="en-US" sz="1800" dirty="0"/>
            </a:br>
            <a:r>
              <a:rPr lang="en-US" sz="1800" b="0" i="0" dirty="0">
                <a:solidFill>
                  <a:srgbClr val="29303B"/>
                </a:solidFill>
                <a:effectLst/>
                <a:latin typeface="sf pro text"/>
              </a:rPr>
              <a:t>2) High-performance gaming platforms</a:t>
            </a:r>
          </a:p>
          <a:p>
            <a:pPr marL="342900" indent="-342900" algn="l">
              <a:buClr>
                <a:srgbClr val="0070C0"/>
              </a:buClr>
              <a:buSzPct val="80000"/>
              <a:buFont typeface="Wingdings" pitchFamily="2" charset="2"/>
              <a:buChar char="u"/>
            </a:pPr>
            <a:r>
              <a:rPr lang="en-US" altLang="en-US" sz="1800" b="1" dirty="0">
                <a:solidFill>
                  <a:schemeClr val="tx1"/>
                </a:solidFill>
              </a:rPr>
              <a:t>2. Explain the term heterogeneous commuting in your word (Express your ide about that term) and list a place you can find heterogenous computing environment.</a:t>
            </a:r>
          </a:p>
          <a:p>
            <a:pPr marL="342900" indent="-342900" algn="l">
              <a:buClr>
                <a:srgbClr val="0070C0"/>
              </a:buClr>
              <a:buSzPct val="80000"/>
              <a:buFont typeface="Wingdings" pitchFamily="2" charset="2"/>
              <a:buChar char="u"/>
            </a:pPr>
            <a:r>
              <a:rPr lang="en-US" altLang="en-US" sz="1800" b="1" dirty="0">
                <a:solidFill>
                  <a:schemeClr val="tx1"/>
                </a:solidFill>
              </a:rPr>
              <a:t>Ans:</a:t>
            </a:r>
          </a:p>
          <a:p>
            <a:pPr marL="342900" indent="-342900" algn="l">
              <a:buClr>
                <a:srgbClr val="0070C0"/>
              </a:buClr>
              <a:buSzPct val="80000"/>
              <a:buFont typeface="Wingdings" pitchFamily="2" charset="2"/>
              <a:buChar char="u"/>
            </a:pPr>
            <a:r>
              <a:rPr lang="en-US" sz="1800" b="0" i="0" dirty="0">
                <a:solidFill>
                  <a:srgbClr val="29303B"/>
                </a:solidFill>
                <a:effectLst/>
                <a:latin typeface="sf pro text"/>
              </a:rPr>
              <a:t>Heterogeneous computing is a collaborative computing environment that makes use of the processing possibilities of collection of CPUs, GPUs, DSPs, and FPGAs. Examples of a heterogeneous computing platform are laptops and autonomous driving cars.</a:t>
            </a:r>
          </a:p>
          <a:p>
            <a:pPr algn="l">
              <a:buClr>
                <a:srgbClr val="0070C0"/>
              </a:buClr>
              <a:buSzPct val="80000"/>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1932068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3.4 Assignment</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8935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Assignment</a:t>
            </a:r>
          </a:p>
          <a:p>
            <a:pPr marL="342900" indent="-342900" algn="l">
              <a:buClr>
                <a:srgbClr val="0070C0"/>
              </a:buClr>
              <a:buSzPct val="80000"/>
              <a:buFont typeface="Wingdings" pitchFamily="2" charset="2"/>
              <a:buChar char="u"/>
            </a:pPr>
            <a:r>
              <a:rPr lang="en-US" altLang="en-US" sz="1800" b="1" dirty="0">
                <a:solidFill>
                  <a:schemeClr val="tx1"/>
                </a:solidFill>
              </a:rPr>
              <a:t>3. Name the 3 fastest super computers in the world at the moment.</a:t>
            </a:r>
          </a:p>
          <a:p>
            <a:pPr marL="342900" indent="-342900" algn="l">
              <a:buClr>
                <a:srgbClr val="0070C0"/>
              </a:buClr>
              <a:buSzPct val="80000"/>
              <a:buFont typeface="Wingdings" pitchFamily="2" charset="2"/>
              <a:buChar char="u"/>
            </a:pPr>
            <a:r>
              <a:rPr lang="en-US" sz="1800" b="1" i="0" dirty="0">
                <a:solidFill>
                  <a:schemeClr val="tx1"/>
                </a:solidFill>
                <a:effectLst/>
              </a:rPr>
              <a:t>Ans</a:t>
            </a:r>
            <a:r>
              <a:rPr lang="en-US" sz="1800" b="1" dirty="0">
                <a:solidFill>
                  <a:schemeClr val="tx1"/>
                </a:solidFill>
              </a:rPr>
              <a:t>:</a:t>
            </a:r>
            <a:r>
              <a:rPr lang="en-US" sz="1800" b="1" i="0" dirty="0">
                <a:solidFill>
                  <a:srgbClr val="59595C"/>
                </a:solidFill>
                <a:effectLst/>
              </a:rPr>
              <a:t> </a:t>
            </a:r>
          </a:p>
          <a:p>
            <a:pPr marL="342900" indent="-342900" algn="l">
              <a:buClr>
                <a:srgbClr val="0070C0"/>
              </a:buClr>
              <a:buSzPct val="80000"/>
              <a:buFont typeface="Wingdings" pitchFamily="2" charset="2"/>
              <a:buChar char="u"/>
            </a:pPr>
            <a:r>
              <a:rPr lang="en-US" sz="1800" b="0" i="0" dirty="0">
                <a:solidFill>
                  <a:srgbClr val="29303B"/>
                </a:solidFill>
                <a:effectLst/>
                <a:latin typeface="sf pro text"/>
              </a:rPr>
              <a:t>1) IBM Summit</a:t>
            </a:r>
            <a:br>
              <a:rPr lang="en-US" sz="1800" dirty="0"/>
            </a:br>
            <a:r>
              <a:rPr lang="en-US" sz="1800" b="0" i="0" dirty="0">
                <a:solidFill>
                  <a:srgbClr val="29303B"/>
                </a:solidFill>
                <a:effectLst/>
                <a:latin typeface="sf pro text"/>
              </a:rPr>
              <a:t>2) IBM/Nvidia/Mellanox Sierra</a:t>
            </a:r>
            <a:br>
              <a:rPr lang="en-US" sz="1800" dirty="0"/>
            </a:br>
            <a:r>
              <a:rPr lang="en-US" sz="1800" b="0" i="0" dirty="0">
                <a:solidFill>
                  <a:srgbClr val="29303B"/>
                </a:solidFill>
                <a:effectLst/>
                <a:latin typeface="sf pro text"/>
              </a:rPr>
              <a:t>3) Sunway </a:t>
            </a:r>
            <a:r>
              <a:rPr lang="en-US" sz="1800" b="0" i="0" dirty="0" err="1">
                <a:solidFill>
                  <a:srgbClr val="29303B"/>
                </a:solidFill>
                <a:effectLst/>
                <a:latin typeface="sf pro text"/>
              </a:rPr>
              <a:t>TaihuLight</a:t>
            </a:r>
            <a:endParaRPr lang="en-US" sz="1800" b="0" i="0" dirty="0">
              <a:solidFill>
                <a:srgbClr val="59595C"/>
              </a:solidFill>
              <a:effectLst/>
              <a:latin typeface="Roboto"/>
            </a:endParaRPr>
          </a:p>
          <a:p>
            <a:pPr marL="342900" indent="-342900" algn="l">
              <a:buClr>
                <a:srgbClr val="0070C0"/>
              </a:buClr>
              <a:buSzPct val="80000"/>
              <a:buFont typeface="Wingdings" pitchFamily="2" charset="2"/>
              <a:buChar char="u"/>
            </a:pPr>
            <a:endParaRPr lang="en-US" altLang="en-US" sz="1800" b="1" dirty="0">
              <a:solidFill>
                <a:schemeClr val="tx1"/>
              </a:solidFill>
            </a:endParaRP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1994384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3.1 Super Computing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CUDA - Wikipedia">
            <a:extLst>
              <a:ext uri="{FF2B5EF4-FFF2-40B4-BE49-F238E27FC236}">
                <a16:creationId xmlns:a16="http://schemas.microsoft.com/office/drawing/2014/main" id="{B2365F29-CD3B-4541-AEDE-2E065409D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8188" y="3743325"/>
            <a:ext cx="1147624" cy="69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920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 Super computing is a computer with a high level of performance compared to a general-purpose computer.</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in floating-point operations per second.</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Below is IBM Blue gene supercomputer.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781" y="3540057"/>
            <a:ext cx="4280718" cy="2871806"/>
          </a:xfrm>
          <a:prstGeom prst="rect">
            <a:avLst/>
          </a:prstGeom>
          <a:ln>
            <a:solidFill>
              <a:srgbClr val="C00000"/>
            </a:solidFill>
          </a:ln>
        </p:spPr>
      </p:pic>
    </p:spTree>
    <p:extLst>
      <p:ext uri="{BB962C8B-B14F-4D97-AF65-F5344CB8AC3E}">
        <p14:creationId xmlns:p14="http://schemas.microsoft.com/office/powerpoint/2010/main" val="340850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4"/>
            <a:ext cx="8102913" cy="1605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Super Computing</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Commonly, CPU, Memory, and processing cores are connected in a way that those can perform part of a heavy intense task to achieve collective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Performance of a supercomputer is measured using FPS (Floating Point Operations Per Second).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94D195C3-79D6-4CC0-93AC-8D8ED8C41CB5}"/>
              </a:ext>
            </a:extLst>
          </p:cNvPr>
          <p:cNvPicPr>
            <a:picLocks noChangeAspect="1"/>
          </p:cNvPicPr>
          <p:nvPr/>
        </p:nvPicPr>
        <p:blipFill>
          <a:blip r:embed="rId3"/>
          <a:stretch>
            <a:fillRect/>
          </a:stretch>
        </p:blipFill>
        <p:spPr>
          <a:xfrm>
            <a:off x="2408119" y="3564434"/>
            <a:ext cx="4280718" cy="2871806"/>
          </a:xfrm>
          <a:prstGeom prst="rect">
            <a:avLst/>
          </a:prstGeom>
          <a:ln>
            <a:solidFill>
              <a:srgbClr val="C00000"/>
            </a:solidFill>
          </a:ln>
        </p:spPr>
      </p:pic>
    </p:spTree>
    <p:extLst>
      <p:ext uri="{BB962C8B-B14F-4D97-AF65-F5344CB8AC3E}">
        <p14:creationId xmlns:p14="http://schemas.microsoft.com/office/powerpoint/2010/main" val="387874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5061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Usage of Super Computers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Supercomputers are used in many fields, such as, </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Biomedical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Aerospace Simulation</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Genetic Research</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Earth Resource Explorations</a:t>
            </a:r>
          </a:p>
          <a:p>
            <a:pPr marL="800100" lvl="1"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Physics Simulations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These field are required accuracy and faster with solving equations with thousands of variables to achieve the precision. </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For example, if you take aerospace simulation of a rocket launch, which relies on extra accurate results.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As they travel thousands of miles and one prevision point might have effect of a couple of miles.</a:t>
            </a:r>
          </a:p>
          <a:p>
            <a:pPr marL="342900" indent="-342900" algn="l">
              <a:buClr>
                <a:srgbClr val="0070C0"/>
              </a:buClr>
              <a:buSzPct val="80000"/>
              <a:buFont typeface="Wingdings" pitchFamily="2" charset="2"/>
              <a:buChar char="u"/>
            </a:pPr>
            <a:r>
              <a:rPr lang="en-US" altLang="en-US" sz="1800" b="1" dirty="0">
                <a:solidFill>
                  <a:schemeClr val="tx1"/>
                </a:solidFill>
                <a:cs typeface="Arial" panose="020B0604020202020204" pitchFamily="34" charset="0"/>
              </a:rPr>
              <a:t>Even physics simulation of a fluid, may involving in solving equation with multiple variables for each particles in the fluid to actually calculate the location of each particle.</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51607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3508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Vertical axis is logarithmic scale of billion floating point operations per second.</a:t>
            </a:r>
          </a:p>
          <a:p>
            <a:pPr marL="342900" indent="-342900" algn="l">
              <a:buClr>
                <a:srgbClr val="0070C0"/>
              </a:buClr>
              <a:buSzPct val="80000"/>
              <a:buFont typeface="Wingdings" pitchFamily="2" charset="2"/>
              <a:buChar char="u"/>
            </a:pPr>
            <a:r>
              <a:rPr lang="en-US" altLang="en-US" sz="1800" b="1" dirty="0">
                <a:solidFill>
                  <a:schemeClr val="tx1"/>
                </a:solidFill>
              </a:rPr>
              <a:t>1 = 1 billion floating point operations per second. 10 = 10 billions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104294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3"/>
            <a:ext cx="8102913" cy="16446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Computation power od a supercomputer grew in the past 20 years.</a:t>
            </a:r>
          </a:p>
          <a:p>
            <a:pPr marL="342900" indent="-342900" algn="l">
              <a:buClr>
                <a:srgbClr val="0070C0"/>
              </a:buClr>
              <a:buSzPct val="80000"/>
              <a:buFont typeface="Wingdings" pitchFamily="2" charset="2"/>
              <a:buChar char="u"/>
            </a:pPr>
            <a:r>
              <a:rPr lang="en-US" altLang="en-US" sz="1800" b="1" dirty="0">
                <a:solidFill>
                  <a:schemeClr val="tx1"/>
                </a:solidFill>
              </a:rPr>
              <a:t>Currently, fastest supercomputer can perform hundred peta (10**15) flops per second.</a:t>
            </a:r>
          </a:p>
          <a:p>
            <a:pPr marL="342900" indent="-342900" algn="l">
              <a:buClr>
                <a:srgbClr val="0070C0"/>
              </a:buClr>
              <a:buSzPct val="80000"/>
              <a:buFont typeface="Wingdings" pitchFamily="2" charset="2"/>
              <a:buChar char="u"/>
            </a:pPr>
            <a:r>
              <a:rPr lang="en-US" altLang="en-US" sz="1800" b="1" dirty="0">
                <a:solidFill>
                  <a:schemeClr val="tx1"/>
                </a:solidFill>
              </a:rPr>
              <a:t>Even the graph look like straight line in log scale, it is an exponential growth in real scale. </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74452738-F508-4DBF-B06D-C3009AC90C0D}"/>
              </a:ext>
            </a:extLst>
          </p:cNvPr>
          <p:cNvPicPr>
            <a:picLocks noChangeAspect="1"/>
          </p:cNvPicPr>
          <p:nvPr/>
        </p:nvPicPr>
        <p:blipFill>
          <a:blip r:embed="rId3"/>
          <a:stretch>
            <a:fillRect/>
          </a:stretch>
        </p:blipFill>
        <p:spPr>
          <a:xfrm>
            <a:off x="2028825" y="3140968"/>
            <a:ext cx="5086350" cy="3514725"/>
          </a:xfrm>
          <a:prstGeom prst="rect">
            <a:avLst/>
          </a:prstGeom>
          <a:ln>
            <a:solidFill>
              <a:srgbClr val="C00000"/>
            </a:solidFill>
          </a:ln>
        </p:spPr>
      </p:pic>
    </p:spTree>
    <p:extLst>
      <p:ext uri="{BB962C8B-B14F-4D97-AF65-F5344CB8AC3E}">
        <p14:creationId xmlns:p14="http://schemas.microsoft.com/office/powerpoint/2010/main" val="422085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sz="4400" b="1" dirty="0">
                <a:solidFill>
                  <a:srgbClr val="FFFF00"/>
                </a:solidFill>
              </a:rPr>
              <a:t>3.1 Super Computing</a:t>
            </a:r>
            <a:endParaRPr lang="zh-TW" altLang="en-US" b="1" dirty="0">
              <a:solidFill>
                <a:srgbClr val="FFFF00"/>
              </a:solidFill>
            </a:endParaRPr>
          </a:p>
        </p:txBody>
      </p:sp>
      <p:sp>
        <p:nvSpPr>
          <p:cNvPr id="3" name="副標題 2"/>
          <p:cNvSpPr>
            <a:spLocks noGrp="1"/>
          </p:cNvSpPr>
          <p:nvPr>
            <p:ph type="subTitle" idx="1"/>
          </p:nvPr>
        </p:nvSpPr>
        <p:spPr>
          <a:xfrm>
            <a:off x="520543" y="1391462"/>
            <a:ext cx="8102913" cy="196404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China’s Sunway </a:t>
            </a:r>
            <a:r>
              <a:rPr lang="en-US" sz="1800" b="1" dirty="0" err="1">
                <a:solidFill>
                  <a:schemeClr val="tx1"/>
                </a:solidFill>
              </a:rPr>
              <a:t>TaihuLight</a:t>
            </a:r>
            <a:r>
              <a:rPr lang="en-US" sz="1800" b="1" dirty="0">
                <a:solidFill>
                  <a:schemeClr val="tx1"/>
                </a:solidFill>
              </a:rPr>
              <a:t> has been the fastest supercomputer in 2016.</a:t>
            </a:r>
          </a:p>
          <a:p>
            <a:pPr marL="342900" indent="-342900" algn="l">
              <a:buClr>
                <a:srgbClr val="0070C0"/>
              </a:buClr>
              <a:buSzPct val="80000"/>
              <a:buFont typeface="Wingdings" pitchFamily="2" charset="2"/>
              <a:buChar char="u"/>
            </a:pPr>
            <a:r>
              <a:rPr lang="en-US" altLang="en-US" sz="1800" b="1" dirty="0">
                <a:solidFill>
                  <a:schemeClr val="tx1"/>
                </a:solidFill>
              </a:rPr>
              <a:t>Tianhe-1A is a landmark achievement in supercomputing world around 2010, as scientist achieve the higher computing capability for much less power consumption using NVIDIA GPUs. </a:t>
            </a:r>
          </a:p>
          <a:p>
            <a:pPr marL="342900" indent="-342900" algn="l">
              <a:buClr>
                <a:srgbClr val="0070C0"/>
              </a:buClr>
              <a:buSzPct val="80000"/>
              <a:buFont typeface="Wingdings" pitchFamily="2" charset="2"/>
              <a:buChar char="u"/>
            </a:pPr>
            <a:r>
              <a:rPr lang="en-US" altLang="en-US" sz="1800" b="1" dirty="0">
                <a:solidFill>
                  <a:schemeClr val="tx1"/>
                </a:solidFill>
              </a:rPr>
              <a:t>It was a vital landmark in Cuda computing time line as well. </a:t>
            </a:r>
          </a:p>
          <a:p>
            <a:pPr marL="342900" indent="-342900" algn="l">
              <a:buClr>
                <a:srgbClr val="0070C0"/>
              </a:buClr>
              <a:buSzPct val="80000"/>
              <a:buFont typeface="Wingdings" pitchFamily="2" charset="2"/>
              <a:buChar char="u"/>
            </a:pPr>
            <a:r>
              <a:rPr lang="en-US" altLang="en-US" sz="1800" b="1" dirty="0">
                <a:solidFill>
                  <a:schemeClr val="tx1"/>
                </a:solidFill>
              </a:rPr>
              <a:t>Note: PFLOPS = Peta (10**15) Floating Point Operations per second.</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https://www.udemy.com/course/cuda-programming-masterclass/learn/lecture/11833342#overview</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2020/8/25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28734844-AD73-4DC0-93CD-86E97D59181D}"/>
              </a:ext>
            </a:extLst>
          </p:cNvPr>
          <p:cNvPicPr>
            <a:picLocks noChangeAspect="1"/>
          </p:cNvPicPr>
          <p:nvPr/>
        </p:nvPicPr>
        <p:blipFill>
          <a:blip r:embed="rId3"/>
          <a:stretch>
            <a:fillRect/>
          </a:stretch>
        </p:blipFill>
        <p:spPr>
          <a:xfrm>
            <a:off x="990599" y="3461398"/>
            <a:ext cx="7162800" cy="2590800"/>
          </a:xfrm>
          <a:prstGeom prst="rect">
            <a:avLst/>
          </a:prstGeom>
          <a:ln>
            <a:solidFill>
              <a:srgbClr val="C00000"/>
            </a:solidFill>
          </a:ln>
        </p:spPr>
      </p:pic>
    </p:spTree>
    <p:extLst>
      <p:ext uri="{BB962C8B-B14F-4D97-AF65-F5344CB8AC3E}">
        <p14:creationId xmlns:p14="http://schemas.microsoft.com/office/powerpoint/2010/main" val="28868275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1513</Words>
  <Application>Microsoft Office PowerPoint</Application>
  <PresentationFormat>On-screen Show (4:3)</PresentationFormat>
  <Paragraphs>169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Roboto</vt:lpstr>
      <vt:lpstr>sf pro text</vt:lpstr>
      <vt:lpstr>Wingdings</vt:lpstr>
      <vt:lpstr>Office 佈景主題</vt:lpstr>
      <vt:lpstr>3 Super, Heterogeneous, and GPU</vt:lpstr>
      <vt:lpstr>3 Super, Heterogeneous, and GPU</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3.1 Super Computing</vt:lpstr>
      <vt:lpstr>3.2 GPUs</vt:lpstr>
      <vt:lpstr>3.2 GPUs</vt:lpstr>
      <vt:lpstr>3.2 GPUs</vt:lpstr>
      <vt:lpstr>3.2 GPUs</vt:lpstr>
      <vt:lpstr>3.3 Heterogeneous Computing</vt:lpstr>
      <vt:lpstr>3.3 Heterogeneous Computing</vt:lpstr>
      <vt:lpstr>3.3 Heterogeneous Computing</vt:lpstr>
      <vt:lpstr>3.3 Heterogeneous Computing</vt:lpstr>
      <vt:lpstr>3.4 Assignment</vt:lpstr>
      <vt:lpstr>3.4 Assignment</vt:lpstr>
      <vt:lpstr>3.4 Assignment</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546</cp:revision>
  <dcterms:created xsi:type="dcterms:W3CDTF">2018-09-28T16:40:41Z</dcterms:created>
  <dcterms:modified xsi:type="dcterms:W3CDTF">2020-08-25T22:34:29Z</dcterms:modified>
</cp:coreProperties>
</file>