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75" r:id="rId4"/>
    <p:sldId id="264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59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28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cuda-programming-masterclass/learn/lecture/11833356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cuda-programming-masterclass/learn/lecture/11833356#overvie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cuda-programming-masterclass/learn/lecture/11833356#overview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cuda-programming-masterclass/learn/lecture/11833356#overview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cuda-programming-masterclass/learn/lecture/11833356#overview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cuda-programming-masterclass/learn/lecture/11833356#overview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demy.com/course/cuda-programming-masterclass/learn/lecture/11833356#overview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demy.com/course/cuda-programming-masterclass/learn/lecture/11833356#overview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demy.com/course/cuda-programming-masterclass/learn/lecture/11833356#overvie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cuda-programming-masterclass/learn/lecture/11833356#overvie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udemy.com/course/cuda-programming-masterclass/learn/lecture/11833356#overview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demy.com/course/cuda-programming-masterclass/learn/lecture/11833356#overview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udemy.com/course/cuda-programming-masterclass/learn/lecture/11833356#overview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udemy.com/course/cuda-programming-masterclass/learn/lecture/11833356#overview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udemy.com/course/cuda-programming-masterclass/learn/lecture/11833356#overview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cuda-programming-masterclass/learn/lecture/11833356#overview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udemy.com/course/cuda-programming-masterclass/learn/lecture/11833356#overview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cuda-programming-masterclass/learn/lecture/11833356#overview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cuda-programming-masterclass/learn/lecture/11833356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cuda-programming-masterclass/learn/lecture/11833356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cuda-programming-masterclass/learn/lecture/1183335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cuda-programming-masterclass/learn/lecture/11833356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cuda-programming-masterclass/learn/lecture/11833356#overvie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Install Cuda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4.2 Install Cuda Toolkit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13071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Toolkit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Scroll down for GTX 1060-1080 to see which category of NIVIDIA GPUs.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Find out which compute capability and microarchitecture which your PC belongs to. My is GeForce GTX 1060 between to Maxwell (5.2) and Pascal (6.1).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ECBDD-E087-4F8E-9CD6-42A443660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88" y="2926779"/>
            <a:ext cx="7162328" cy="32230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3536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BD9D08F-4371-460A-A289-4DC8B24A5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44" y="2947137"/>
            <a:ext cx="7776864" cy="15539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4.2 Install Cuda Toolkit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9574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Toolkit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My microarchitecture is Maxwell and Pascal.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use Cuda SDK 11.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9092F-4721-4919-84F4-14D5AA60714B}"/>
              </a:ext>
            </a:extLst>
          </p:cNvPr>
          <p:cNvSpPr/>
          <p:nvPr/>
        </p:nvSpPr>
        <p:spPr>
          <a:xfrm>
            <a:off x="593626" y="3844666"/>
            <a:ext cx="7650682" cy="6564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0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A823E4-0F7F-4BAC-BC4C-EBFC3F4C1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80" y="2284824"/>
            <a:ext cx="5100240" cy="36729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4.2 Install Cuda Toolkit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5"/>
            <a:ext cx="8102913" cy="669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Toolkit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Search for Cuda 11 download.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9092F-4721-4919-84F4-14D5AA60714B}"/>
              </a:ext>
            </a:extLst>
          </p:cNvPr>
          <p:cNvSpPr/>
          <p:nvPr/>
        </p:nvSpPr>
        <p:spPr>
          <a:xfrm>
            <a:off x="3029992" y="3848089"/>
            <a:ext cx="3600400" cy="5680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E19236-F394-4D95-8323-78D6D6C4B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52" y="2210730"/>
            <a:ext cx="7426293" cy="37470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4.2 Install Cuda Toolkit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5"/>
            <a:ext cx="8102913" cy="669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Toolkit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Cuda 11 download.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36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4.2 Install Cuda Toolkit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5"/>
            <a:ext cx="8102913" cy="669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Toolkit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Cuda 11 and double click to start Cuda installation.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09C511-CFE7-448B-8828-7C533E170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78031"/>
            <a:ext cx="6063359" cy="45756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2205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4.2 Install Cuda Toolkit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5"/>
            <a:ext cx="8102913" cy="669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Toolkit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After Cuda installation, we have the following screen.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CE99B9-CF21-4521-842F-881037969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1" y="2288994"/>
            <a:ext cx="5667375" cy="4162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914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4.2 Install Cuda Toolkit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11734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installation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Command prompt: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nvcc</a:t>
            </a:r>
            <a:r>
              <a:rPr lang="en-US" sz="1800" b="1" dirty="0">
                <a:solidFill>
                  <a:schemeClr val="tx1"/>
                </a:solidFill>
              </a:rPr>
              <a:t> --version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E3F128-AEF0-4849-8187-4399FBDE8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921" y="2766080"/>
            <a:ext cx="4486275" cy="2181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54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4.2 Install Cuda Toolkit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16176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installation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Anaconda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conda</a:t>
            </a:r>
            <a:r>
              <a:rPr lang="en-US" sz="1800" b="1" dirty="0">
                <a:solidFill>
                  <a:schemeClr val="tx1"/>
                </a:solidFill>
              </a:rPr>
              <a:t> activate </a:t>
            </a:r>
            <a:r>
              <a:rPr lang="en-US" sz="1800" b="1" dirty="0" err="1">
                <a:solidFill>
                  <a:schemeClr val="tx1"/>
                </a:solidFill>
              </a:rPr>
              <a:t>tf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nvcc</a:t>
            </a:r>
            <a:r>
              <a:rPr lang="en-US" sz="1800" b="1" dirty="0">
                <a:solidFill>
                  <a:schemeClr val="tx1"/>
                </a:solidFill>
              </a:rPr>
              <a:t> –version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OK. We have successful installed the Cuda toolkit in windows 10 and Anaconda.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6C5A10-5729-4EEF-A73C-A3F481074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1" y="3271133"/>
            <a:ext cx="4752975" cy="3228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840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4.3 Visual Studio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874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4.3 Visual 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669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Project Templates: CUDA 11.0 Runtime.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0157E-3402-4E56-AB16-31F584BE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992" y="2249556"/>
            <a:ext cx="4782208" cy="37081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7669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 Install Cuda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1461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We have go through some terminology of parallel computing.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We will dive into the Cuda Programming.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We will install Cuda and run Cuda program.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4.3 Visual 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3"/>
            <a:ext cx="8102913" cy="11348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Project Name: 04_CudaProject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Location: C:\Work\AI\16_Cuda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3D699-09EF-4059-AB28-30C0EC1EE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026" y="2924944"/>
            <a:ext cx="4909261" cy="36475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31052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4.3 Visual 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6267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“Next”, we have: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92B16C-3ECE-4A8A-9997-40BD83A4F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246368"/>
            <a:ext cx="4730093" cy="43316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10500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4.3 Visual 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9574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“Solution Explorer” to explorer the project “04_CudatProject” and “kernel.cu”.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809792-E614-4B1F-8E1A-0E2827264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557" y="2420888"/>
            <a:ext cx="4983243" cy="39354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419ED534-CDA3-45A6-AEE7-A13F2A489983}"/>
              </a:ext>
            </a:extLst>
          </p:cNvPr>
          <p:cNvSpPr txBox="1">
            <a:spLocks/>
          </p:cNvSpPr>
          <p:nvPr/>
        </p:nvSpPr>
        <p:spPr>
          <a:xfrm>
            <a:off x="520543" y="2461108"/>
            <a:ext cx="3043345" cy="14614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file extension “.cu” is extension for </a:t>
            </a:r>
            <a:r>
              <a:rPr lang="en-US" sz="1800" b="1" dirty="0" err="1">
                <a:solidFill>
                  <a:schemeClr val="tx1"/>
                </a:solidFill>
              </a:rPr>
              <a:t>cuda</a:t>
            </a:r>
            <a:r>
              <a:rPr lang="en-US" sz="1800" b="1" dirty="0">
                <a:solidFill>
                  <a:schemeClr val="tx1"/>
                </a:solidFill>
              </a:rPr>
              <a:t> program.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code can be compiled into different devices.</a:t>
            </a:r>
          </a:p>
        </p:txBody>
      </p:sp>
    </p:spTree>
    <p:extLst>
      <p:ext uri="{BB962C8B-B14F-4D97-AF65-F5344CB8AC3E}">
        <p14:creationId xmlns:p14="http://schemas.microsoft.com/office/powerpoint/2010/main" val="3304049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4.3 Visual 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882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Double click “kernel.cu”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7F8E4E-DF16-4970-9B26-66E59F687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69" y="2672185"/>
            <a:ext cx="7951978" cy="24265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57895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4.3 Visual 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3"/>
            <a:ext cx="8102913" cy="18134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“kernel.cu” file adding two vectors in GPU: a[</a:t>
            </a:r>
            <a:r>
              <a:rPr lang="en-US" sz="1800" b="1" dirty="0" err="1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] and b[</a:t>
            </a:r>
            <a:r>
              <a:rPr lang="en-US" sz="1800" b="1" dirty="0" err="1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] into c[</a:t>
            </a:r>
            <a:r>
              <a:rPr lang="en-US" sz="1800" b="1" dirty="0" err="1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].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three kernel functions: </a:t>
            </a:r>
            <a:r>
              <a:rPr lang="en-US" sz="1800" b="1" dirty="0" err="1">
                <a:solidFill>
                  <a:schemeClr val="tx1"/>
                </a:solidFill>
              </a:rPr>
              <a:t>addKernerl</a:t>
            </a:r>
            <a:r>
              <a:rPr lang="en-US" sz="1800" b="1" dirty="0">
                <a:solidFill>
                  <a:schemeClr val="tx1"/>
                </a:solidFill>
              </a:rPr>
              <a:t> function which starts with global modifier is the function is going to execute in the GPU and such function we referred to as kernels.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 here we have a kernel called </a:t>
            </a:r>
            <a:r>
              <a:rPr lang="en-US" sz="1800" b="1" dirty="0" err="1">
                <a:solidFill>
                  <a:schemeClr val="tx1"/>
                </a:solidFill>
              </a:rPr>
              <a:t>addKernel</a:t>
            </a:r>
            <a:r>
              <a:rPr lang="en-US" sz="1800" b="1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8011FB-653E-4C55-8C0A-99818CA97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742" y="3356992"/>
            <a:ext cx="6005714" cy="325150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EB5989-FAC0-4C33-A48D-30910E5D1348}"/>
              </a:ext>
            </a:extLst>
          </p:cNvPr>
          <p:cNvSpPr/>
          <p:nvPr/>
        </p:nvSpPr>
        <p:spPr>
          <a:xfrm>
            <a:off x="3419872" y="5075629"/>
            <a:ext cx="4608512" cy="8016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3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55E1D1-94D2-41D5-917A-515B069A9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111" y="1700809"/>
            <a:ext cx="5018689" cy="465554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4.3 Visual 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4" y="1391463"/>
            <a:ext cx="2779113" cy="12787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Main function is going to initialize the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EB5989-FAC0-4C33-A48D-30910E5D1348}"/>
              </a:ext>
            </a:extLst>
          </p:cNvPr>
          <p:cNvSpPr/>
          <p:nvPr/>
        </p:nvSpPr>
        <p:spPr>
          <a:xfrm>
            <a:off x="4716016" y="3424875"/>
            <a:ext cx="2664296" cy="503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0BE539C-9270-479F-A13E-46D03CBB5967}"/>
              </a:ext>
            </a:extLst>
          </p:cNvPr>
          <p:cNvSpPr txBox="1">
            <a:spLocks/>
          </p:cNvSpPr>
          <p:nvPr/>
        </p:nvSpPr>
        <p:spPr>
          <a:xfrm>
            <a:off x="571196" y="3449192"/>
            <a:ext cx="2779113" cy="12787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Then call add with Cuda function which responsible for setting up the GPU.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10693E-1CE1-4072-A0E2-76423258802B}"/>
              </a:ext>
            </a:extLst>
          </p:cNvPr>
          <p:cNvSpPr/>
          <p:nvPr/>
        </p:nvSpPr>
        <p:spPr>
          <a:xfrm>
            <a:off x="4703896" y="4028580"/>
            <a:ext cx="2664296" cy="704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副標題 2">
            <a:extLst>
              <a:ext uri="{FF2B5EF4-FFF2-40B4-BE49-F238E27FC236}">
                <a16:creationId xmlns:a16="http://schemas.microsoft.com/office/drawing/2014/main" id="{BFC51BE0-9665-4338-9690-9A9FCF11C6AE}"/>
              </a:ext>
            </a:extLst>
          </p:cNvPr>
          <p:cNvSpPr txBox="1">
            <a:spLocks/>
          </p:cNvSpPr>
          <p:nvPr/>
        </p:nvSpPr>
        <p:spPr>
          <a:xfrm>
            <a:off x="571196" y="5082908"/>
            <a:ext cx="2779113" cy="6325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 The </a:t>
            </a:r>
            <a:r>
              <a:rPr lang="en-US" sz="1800" b="1" dirty="0" err="1">
                <a:solidFill>
                  <a:schemeClr val="tx1"/>
                </a:solidFill>
              </a:rPr>
              <a:t>addKernel</a:t>
            </a:r>
            <a:r>
              <a:rPr lang="en-US" sz="1800" b="1" dirty="0">
                <a:solidFill>
                  <a:schemeClr val="tx1"/>
                </a:solidFill>
              </a:rPr>
              <a:t> will execute in the GPU.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936162-B34B-4379-A6FA-537A0BFFBDED}"/>
              </a:ext>
            </a:extLst>
          </p:cNvPr>
          <p:cNvSpPr/>
          <p:nvPr/>
        </p:nvSpPr>
        <p:spPr>
          <a:xfrm>
            <a:off x="4545578" y="2488771"/>
            <a:ext cx="3194774" cy="704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C065C-E338-4D9B-B123-D66AFFBB13A3}"/>
              </a:ext>
            </a:extLst>
          </p:cNvPr>
          <p:cNvSpPr/>
          <p:nvPr/>
        </p:nvSpPr>
        <p:spPr>
          <a:xfrm>
            <a:off x="4113498" y="2661849"/>
            <a:ext cx="309024" cy="326768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C52098-5C2F-421F-81CB-3C782F667A41}"/>
              </a:ext>
            </a:extLst>
          </p:cNvPr>
          <p:cNvSpPr/>
          <p:nvPr/>
        </p:nvSpPr>
        <p:spPr>
          <a:xfrm>
            <a:off x="4220344" y="3531456"/>
            <a:ext cx="309024" cy="326768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24C614-FFF3-4D4B-85D8-DD175B97145C}"/>
              </a:ext>
            </a:extLst>
          </p:cNvPr>
          <p:cNvSpPr/>
          <p:nvPr/>
        </p:nvSpPr>
        <p:spPr>
          <a:xfrm>
            <a:off x="4236554" y="4278602"/>
            <a:ext cx="309024" cy="326768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B77AE0-3C75-4B5B-B781-9B29EFDEBDC9}"/>
              </a:ext>
            </a:extLst>
          </p:cNvPr>
          <p:cNvCxnSpPr>
            <a:stCxn id="3" idx="3"/>
            <a:endCxn id="20" idx="2"/>
          </p:cNvCxnSpPr>
          <p:nvPr/>
        </p:nvCxnSpPr>
        <p:spPr>
          <a:xfrm>
            <a:off x="3299657" y="2030824"/>
            <a:ext cx="920687" cy="166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2327F0-CA60-4CAC-B8CA-B7BF87744C22}"/>
              </a:ext>
            </a:extLst>
          </p:cNvPr>
          <p:cNvCxnSpPr>
            <a:stCxn id="11" idx="3"/>
            <a:endCxn id="22" idx="2"/>
          </p:cNvCxnSpPr>
          <p:nvPr/>
        </p:nvCxnSpPr>
        <p:spPr>
          <a:xfrm>
            <a:off x="3350309" y="4088553"/>
            <a:ext cx="886245" cy="35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AD3E5C-725E-4B55-8627-A5E85ADD8990}"/>
              </a:ext>
            </a:extLst>
          </p:cNvPr>
          <p:cNvCxnSpPr>
            <a:stCxn id="15" idx="3"/>
            <a:endCxn id="18" idx="3"/>
          </p:cNvCxnSpPr>
          <p:nvPr/>
        </p:nvCxnSpPr>
        <p:spPr>
          <a:xfrm flipV="1">
            <a:off x="3350309" y="2940763"/>
            <a:ext cx="808445" cy="245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082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4.3 Visual 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422704"/>
            <a:ext cx="7992888" cy="9976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may seems like overwhelming for beginners at first but we will explore details of this kind of programming.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“&gt;” to run the code.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9F717-48D0-479A-81B1-2E6CAFE12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452" y="2679711"/>
            <a:ext cx="6300192" cy="40178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8D9E48-415A-4B79-BE93-EFA8662D4DCB}"/>
              </a:ext>
            </a:extLst>
          </p:cNvPr>
          <p:cNvSpPr/>
          <p:nvPr/>
        </p:nvSpPr>
        <p:spPr>
          <a:xfrm>
            <a:off x="3851920" y="2701425"/>
            <a:ext cx="432048" cy="3675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2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22D3C2-6832-491E-9146-B01045FBB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86" y="2086861"/>
            <a:ext cx="3225455" cy="338279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4.3 Visual Studio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422704"/>
            <a:ext cx="7992888" cy="4253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the result: {1,2,3,4,5} + {10,20,30,40,50} = {11,22,33,44,55}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8D9E48-415A-4B79-BE93-EFA8662D4DCB}"/>
              </a:ext>
            </a:extLst>
          </p:cNvPr>
          <p:cNvSpPr/>
          <p:nvPr/>
        </p:nvSpPr>
        <p:spPr>
          <a:xfrm>
            <a:off x="683568" y="4725144"/>
            <a:ext cx="2376264" cy="710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458E3-7847-4C57-8534-10F3A5FDD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3339929"/>
            <a:ext cx="4896036" cy="11647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5BE3F16-4C7C-4611-8C0A-B4DFD54F4D9B}"/>
              </a:ext>
            </a:extLst>
          </p:cNvPr>
          <p:cNvSpPr/>
          <p:nvPr/>
        </p:nvSpPr>
        <p:spPr>
          <a:xfrm>
            <a:off x="3921696" y="3423182"/>
            <a:ext cx="2376264" cy="2938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61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Cuda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34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4.1 Cuda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25415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Cuda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Cuda (Compute Unified Device Architecture) is a parallel computing platform and Application Programming Interface (API) model created by NVIDA.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The specialty of Cuda is that it enables us to use NVIDIA massively parallel GPUs as general purpose computing device paradigm.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GPGPU Programming: We refer to as GPGPU (General Purpose Computing in Graphic Processing Units) programming.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We use Windows 10 to access NVIDIA GPU.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50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4.2 Install Cuda Toolkit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 descr="CUDA - Wikipedia">
            <a:extLst>
              <a:ext uri="{FF2B5EF4-FFF2-40B4-BE49-F238E27FC236}">
                <a16:creationId xmlns:a16="http://schemas.microsoft.com/office/drawing/2014/main" id="{B2365F29-CD3B-4541-AEDE-2E065409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88" y="3743325"/>
            <a:ext cx="1147624" cy="6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89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4.2 Install Cuda Toolkit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18215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Toolkit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Cuda requirement: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Windows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Visual Studio 2019 community edition as your 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If you are on Linux or MacOS: Eclipse Insight edition as your 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76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4.2 Install Cuda Toolkit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1317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Toolkit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On windows 10, command search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</a:t>
            </a:r>
            <a:r>
              <a:rPr lang="en-US" altLang="en-US" sz="1800" b="1" dirty="0" err="1">
                <a:solidFill>
                  <a:schemeClr val="tx1"/>
                </a:solidFill>
              </a:rPr>
              <a:t>dxdiag</a:t>
            </a:r>
            <a:r>
              <a:rPr lang="en-US" altLang="en-US" sz="1800" b="1" dirty="0">
                <a:solidFill>
                  <a:schemeClr val="tx1"/>
                </a:solidFill>
              </a:rPr>
              <a:t> (DirectX Diagnostic Tool)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For “display 1”, I have Intel graphic card on my PC.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986324-2350-4C0E-AA0C-5557457C6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60" y="2939058"/>
            <a:ext cx="3084511" cy="245889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BB42D8-E8BF-4F74-88C8-635DAA53E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679" y="2916198"/>
            <a:ext cx="4837379" cy="35465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798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4.2 Install Cuda Toolkit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15334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Toolkit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Click “Display 2” about the graphic card. I have the “NIVIDIA GeForce GTX1060” on my PC.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We have to check what microarchitecture belongs to and compute capability of that device.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327379-6E3C-4F1D-99B1-05DFBFF6D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00" y="3130218"/>
            <a:ext cx="4633744" cy="34036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9491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4.2 Install Cuda Toolkit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91464"/>
            <a:ext cx="8102913" cy="13071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Toolkit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Microarchitecture and compute capability are basically way of categorizing GPUs based on their chip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Search for Cuda Wikipedia.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https://www.udemy.com/course/cuda-programming-masterclass/learn/lecture/11833356#overview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A635FF-9A74-4EFE-90A3-01DC8F5EB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852936"/>
            <a:ext cx="4880196" cy="29949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2300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1207</Words>
  <Application>Microsoft Office PowerPoint</Application>
  <PresentationFormat>On-screen Show (4:3)</PresentationFormat>
  <Paragraphs>181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佈景主題</vt:lpstr>
      <vt:lpstr>4 Install Cuda</vt:lpstr>
      <vt:lpstr>4 Install Cuda</vt:lpstr>
      <vt:lpstr>4.1 Cuda</vt:lpstr>
      <vt:lpstr>4.1 Cuda</vt:lpstr>
      <vt:lpstr>4.2 Install Cuda Toolkit</vt:lpstr>
      <vt:lpstr>4.2 Install Cuda Toolkit</vt:lpstr>
      <vt:lpstr>4.2 Install Cuda Toolkit</vt:lpstr>
      <vt:lpstr>4.2 Install Cuda Toolkit</vt:lpstr>
      <vt:lpstr>4.2 Install Cuda Toolkit</vt:lpstr>
      <vt:lpstr>4.2 Install Cuda Toolkit</vt:lpstr>
      <vt:lpstr>4.2 Install Cuda Toolkit</vt:lpstr>
      <vt:lpstr>4.2 Install Cuda Toolkit</vt:lpstr>
      <vt:lpstr>4.2 Install Cuda Toolkit</vt:lpstr>
      <vt:lpstr>4.2 Install Cuda Toolkit</vt:lpstr>
      <vt:lpstr>4.2 Install Cuda Toolkit</vt:lpstr>
      <vt:lpstr>4.2 Install Cuda Toolkit</vt:lpstr>
      <vt:lpstr>4.2 Install Cuda Toolkit</vt:lpstr>
      <vt:lpstr>4.3 Visual Studio</vt:lpstr>
      <vt:lpstr>4.3 Visual Studio</vt:lpstr>
      <vt:lpstr>4.3 Visual Studio</vt:lpstr>
      <vt:lpstr>4.3 Visual Studio</vt:lpstr>
      <vt:lpstr>4.3 Visual Studio</vt:lpstr>
      <vt:lpstr>4.3 Visual Studio</vt:lpstr>
      <vt:lpstr>4.3 Visual Studio</vt:lpstr>
      <vt:lpstr>4.3 Visual Studio</vt:lpstr>
      <vt:lpstr>4.3 Visual Studio</vt:lpstr>
      <vt:lpstr>4.3 Visual Studio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640</cp:revision>
  <dcterms:created xsi:type="dcterms:W3CDTF">2018-09-28T16:40:41Z</dcterms:created>
  <dcterms:modified xsi:type="dcterms:W3CDTF">2020-08-25T22:44:44Z</dcterms:modified>
</cp:coreProperties>
</file>