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3" r:id="rId3"/>
    <p:sldId id="275" r:id="rId4"/>
    <p:sldId id="264" r:id="rId5"/>
    <p:sldId id="276" r:id="rId6"/>
    <p:sldId id="277" r:id="rId7"/>
    <p:sldId id="278" r:id="rId8"/>
    <p:sldId id="279" r:id="rId9"/>
    <p:sldId id="280" r:id="rId10"/>
    <p:sldId id="281" r:id="rId11"/>
    <p:sldId id="283" r:id="rId12"/>
    <p:sldId id="282" r:id="rId13"/>
    <p:sldId id="284" r:id="rId14"/>
    <p:sldId id="285" r:id="rId15"/>
    <p:sldId id="286" r:id="rId16"/>
    <p:sldId id="288" r:id="rId17"/>
    <p:sldId id="287" r:id="rId18"/>
    <p:sldId id="289" r:id="rId19"/>
    <p:sldId id="290" r:id="rId20"/>
    <p:sldId id="291" r:id="rId21"/>
    <p:sldId id="292" r:id="rId22"/>
    <p:sldId id="293" r:id="rId23"/>
    <p:sldId id="295" r:id="rId24"/>
    <p:sldId id="294" r:id="rId25"/>
    <p:sldId id="296" r:id="rId26"/>
    <p:sldId id="297" r:id="rId27"/>
    <p:sldId id="298" r:id="rId28"/>
    <p:sldId id="299" r:id="rId29"/>
    <p:sldId id="300" r:id="rId30"/>
    <p:sldId id="301" r:id="rId31"/>
    <p:sldId id="302" r:id="rId32"/>
    <p:sldId id="303" r:id="rId33"/>
    <p:sldId id="305" r:id="rId34"/>
    <p:sldId id="304" r:id="rId35"/>
    <p:sldId id="259"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cuda-programming-masterclass/learn/lecture/11833384#overview"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Basic Element of Cuda Program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677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Also, every kernel should have “void” as return type to indicate nothing is returning from this function call.</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If you want to return some variables from the kernel, we have to explicitly transfer those memories using specific Cuda runtime function calls.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FAF6BCDD-03FC-455E-AAC8-0BDA4350F081}"/>
              </a:ext>
            </a:extLst>
          </p:cNvPr>
          <p:cNvPicPr>
            <a:picLocks noChangeAspect="1"/>
          </p:cNvPicPr>
          <p:nvPr/>
        </p:nvPicPr>
        <p:blipFill>
          <a:blip r:embed="rId3"/>
          <a:stretch>
            <a:fillRect/>
          </a:stretch>
        </p:blipFill>
        <p:spPr>
          <a:xfrm>
            <a:off x="1524000" y="3294422"/>
            <a:ext cx="6380620" cy="2697796"/>
          </a:xfrm>
          <a:prstGeom prst="rect">
            <a:avLst/>
          </a:prstGeom>
          <a:ln>
            <a:solidFill>
              <a:srgbClr val="C00000"/>
            </a:solidFill>
          </a:ln>
        </p:spPr>
      </p:pic>
    </p:spTree>
    <p:extLst>
      <p:ext uri="{BB962C8B-B14F-4D97-AF65-F5344CB8AC3E}">
        <p14:creationId xmlns:p14="http://schemas.microsoft.com/office/powerpoint/2010/main" val="194416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Add Cuda kernel function.</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__global__ void </a:t>
            </a:r>
            <a:r>
              <a:rPr lang="en-US" altLang="en-US" sz="1800" b="1" dirty="0" err="1">
                <a:solidFill>
                  <a:schemeClr val="tx1"/>
                </a:solidFill>
                <a:cs typeface="Arial" panose="020B0604020202020204" pitchFamily="34" charset="0"/>
              </a:rPr>
              <a:t>hello_cuda</a:t>
            </a:r>
            <a:r>
              <a:rPr lang="en-US" altLang="en-US" sz="1800" b="1" dirty="0">
                <a:solidFill>
                  <a:schemeClr val="tx1"/>
                </a:solidFill>
                <a:cs typeface="Arial" panose="020B0604020202020204" pitchFamily="34" charset="0"/>
              </a:rPr>
              <a:t> () {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2522E673-5AEC-408A-8F5D-91B7CF87CDAF}"/>
              </a:ext>
            </a:extLst>
          </p:cNvPr>
          <p:cNvPicPr>
            <a:picLocks noChangeAspect="1"/>
          </p:cNvPicPr>
          <p:nvPr/>
        </p:nvPicPr>
        <p:blipFill>
          <a:blip r:embed="rId3"/>
          <a:stretch>
            <a:fillRect/>
          </a:stretch>
        </p:blipFill>
        <p:spPr>
          <a:xfrm>
            <a:off x="2483768" y="2945447"/>
            <a:ext cx="2990850" cy="1628775"/>
          </a:xfrm>
          <a:prstGeom prst="rect">
            <a:avLst/>
          </a:prstGeom>
          <a:ln>
            <a:solidFill>
              <a:srgbClr val="C00000"/>
            </a:solidFill>
          </a:ln>
        </p:spPr>
      </p:pic>
    </p:spTree>
    <p:extLst>
      <p:ext uri="{BB962C8B-B14F-4D97-AF65-F5344CB8AC3E}">
        <p14:creationId xmlns:p14="http://schemas.microsoft.com/office/powerpoint/2010/main" val="254522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4413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have to call the kernel function </a:t>
            </a:r>
            <a:r>
              <a:rPr lang="en-US" altLang="en-US" sz="1800" b="1" dirty="0" err="1">
                <a:solidFill>
                  <a:schemeClr val="tx1"/>
                </a:solidFill>
                <a:cs typeface="Arial" panose="020B0604020202020204" pitchFamily="34" charset="0"/>
              </a:rPr>
              <a:t>hello_cuda</a:t>
            </a:r>
            <a:r>
              <a:rPr lang="en-US" altLang="en-US" sz="1800" b="1" dirty="0">
                <a:solidFill>
                  <a:schemeClr val="tx1"/>
                </a:solidFill>
                <a:cs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a:solidFill>
                  <a:schemeClr val="tx1"/>
                </a:solidFill>
              </a:rPr>
              <a:t>We call function with function name and argument list.</a:t>
            </a:r>
          </a:p>
          <a:p>
            <a:pPr marL="342900" indent="-342900" algn="l">
              <a:buClr>
                <a:srgbClr val="0070C0"/>
              </a:buClr>
              <a:buSzPct val="80000"/>
              <a:buFont typeface="Wingdings" pitchFamily="2" charset="2"/>
              <a:buChar char="u"/>
            </a:pPr>
            <a:r>
              <a:rPr lang="en-US" altLang="en-US" sz="1800" dirty="0">
                <a:solidFill>
                  <a:schemeClr val="tx1"/>
                </a:solidFill>
              </a:rPr>
              <a:t>We have to specify the kernel launch parameter as well.</a:t>
            </a:r>
          </a:p>
          <a:p>
            <a:pPr marL="342900" indent="-342900" algn="l">
              <a:buClr>
                <a:srgbClr val="0070C0"/>
              </a:buClr>
              <a:buSzPct val="80000"/>
              <a:buFont typeface="Wingdings" pitchFamily="2" charset="2"/>
              <a:buChar char="u"/>
            </a:pPr>
            <a:r>
              <a:rPr lang="en-US" altLang="en-US" sz="1800" dirty="0" err="1">
                <a:solidFill>
                  <a:schemeClr val="tx1"/>
                </a:solidFill>
              </a:rPr>
              <a:t>Hello_world</a:t>
            </a:r>
            <a:r>
              <a:rPr lang="en-US" altLang="en-US" sz="1800" dirty="0">
                <a:solidFill>
                  <a:schemeClr val="tx1"/>
                </a:solidFill>
              </a:rPr>
              <a:t> &lt;&lt;&lt; 1, 1  &gt;&gt;&gt; () ;</a:t>
            </a:r>
          </a:p>
          <a:p>
            <a:pPr marL="342900" indent="-342900" algn="l">
              <a:buClr>
                <a:srgbClr val="0070C0"/>
              </a:buClr>
              <a:buSzPct val="80000"/>
              <a:buFont typeface="Wingdings" pitchFamily="2" charset="2"/>
              <a:buChar char="u"/>
            </a:pPr>
            <a:r>
              <a:rPr lang="en-US" altLang="en-US" sz="1800" dirty="0">
                <a:solidFill>
                  <a:schemeClr val="tx1"/>
                </a:solidFill>
              </a:rPr>
              <a:t>1,1 are the kernel launch parameter.</a:t>
            </a:r>
          </a:p>
          <a:p>
            <a:pPr marL="342900" indent="-342900" algn="l">
              <a:buClr>
                <a:srgbClr val="0070C0"/>
              </a:buClr>
              <a:buSzPct val="80000"/>
              <a:buFont typeface="Wingdings" pitchFamily="2" charset="2"/>
              <a:buChar char="u"/>
            </a:pPr>
            <a:r>
              <a:rPr lang="en-US" altLang="en-US" sz="1800" dirty="0">
                <a:solidFill>
                  <a:schemeClr val="tx1"/>
                </a:solidFill>
              </a:rPr>
              <a:t>This kernel launch is an asynchronous function which means host function does not have to wait until the kernel execution finish. The host code can execute next instruction as soon as kernel launch is done.</a:t>
            </a:r>
          </a:p>
          <a:p>
            <a:pPr marL="342900" indent="-342900" algn="l">
              <a:buClr>
                <a:srgbClr val="0070C0"/>
              </a:buClr>
              <a:buSzPct val="80000"/>
              <a:buFont typeface="Wingdings" pitchFamily="2" charset="2"/>
              <a:buChar char="u"/>
            </a:pPr>
            <a:r>
              <a:rPr lang="en-US" altLang="en-US" sz="1800" dirty="0">
                <a:solidFill>
                  <a:schemeClr val="tx1"/>
                </a:solidFill>
              </a:rPr>
              <a:t>If you want to wait until our kernel to finish its execution, we need to done it explicitly using the </a:t>
            </a:r>
            <a:r>
              <a:rPr lang="en-US" altLang="en-US" sz="1800" dirty="0" err="1">
                <a:solidFill>
                  <a:schemeClr val="tx1"/>
                </a:solidFill>
              </a:rPr>
              <a:t>cudaDeviceSynchronize</a:t>
            </a:r>
            <a:r>
              <a:rPr lang="en-US" altLang="en-US" sz="1800" dirty="0">
                <a:solidFill>
                  <a:schemeClr val="tx1"/>
                </a:solidFill>
              </a:rPr>
              <a:t> function call();</a:t>
            </a:r>
          </a:p>
          <a:p>
            <a:pPr marL="342900" indent="-342900" algn="l">
              <a:buClr>
                <a:srgbClr val="0070C0"/>
              </a:buClr>
              <a:buSzPct val="80000"/>
              <a:buFont typeface="Wingdings" pitchFamily="2" charset="2"/>
              <a:buChar char="u"/>
            </a:pPr>
            <a:r>
              <a:rPr lang="en-US" altLang="en-US" sz="1800" dirty="0">
                <a:solidFill>
                  <a:schemeClr val="tx1"/>
                </a:solidFill>
              </a:rPr>
              <a:t>This function will guarantees that host code to wait at this point until all previous launch kernels finished their execution, After our kernel finish its execution, usually, we should have to copy the results from kernel back to the host.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58420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But here is in our kernel, </a:t>
            </a:r>
            <a:r>
              <a:rPr lang="en-US" altLang="en-US" sz="1800" dirty="0" err="1">
                <a:solidFill>
                  <a:schemeClr val="tx1"/>
                </a:solidFill>
              </a:rPr>
              <a:t>cudaDeviceReset</a:t>
            </a:r>
            <a:r>
              <a:rPr lang="en-US" altLang="en-US" sz="1800" dirty="0">
                <a:solidFill>
                  <a:schemeClr val="tx1"/>
                </a:solidFill>
              </a:rPr>
              <a:t>();</a:t>
            </a:r>
          </a:p>
          <a:p>
            <a:pPr marL="342900" indent="-342900" algn="l">
              <a:buClr>
                <a:srgbClr val="0070C0"/>
              </a:buClr>
              <a:buSzPct val="80000"/>
              <a:buFont typeface="Wingdings" pitchFamily="2" charset="2"/>
              <a:buChar char="u"/>
            </a:pPr>
            <a:r>
              <a:rPr lang="en-US" altLang="en-US" sz="1800" dirty="0">
                <a:solidFill>
                  <a:schemeClr val="tx1"/>
                </a:solidFill>
              </a:rPr>
              <a:t>Now, we have our first Cuda program.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70236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But here is in our kernel, </a:t>
            </a:r>
            <a:r>
              <a:rPr lang="en-US" altLang="en-US" sz="1800" dirty="0" err="1">
                <a:solidFill>
                  <a:schemeClr val="tx1"/>
                </a:solidFill>
              </a:rPr>
              <a:t>cudaDeviceReset</a:t>
            </a:r>
            <a:r>
              <a:rPr lang="en-US" altLang="en-US" sz="1800" dirty="0">
                <a:solidFill>
                  <a:schemeClr val="tx1"/>
                </a:solidFill>
              </a:rPr>
              <a:t>();</a:t>
            </a:r>
          </a:p>
          <a:p>
            <a:pPr marL="342900" indent="-342900" algn="l">
              <a:buClr>
                <a:srgbClr val="0070C0"/>
              </a:buClr>
              <a:buSzPct val="80000"/>
              <a:buFont typeface="Wingdings" pitchFamily="2" charset="2"/>
              <a:buChar char="u"/>
            </a:pPr>
            <a:r>
              <a:rPr lang="en-US" altLang="en-US" sz="1800" dirty="0">
                <a:solidFill>
                  <a:schemeClr val="tx1"/>
                </a:solidFill>
              </a:rPr>
              <a:t>Now, we have our first Cuda program.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32A99E0A-BD45-4375-BE7A-8A7866AA3BC7}"/>
              </a:ext>
            </a:extLst>
          </p:cNvPr>
          <p:cNvPicPr>
            <a:picLocks noChangeAspect="1"/>
          </p:cNvPicPr>
          <p:nvPr/>
        </p:nvPicPr>
        <p:blipFill>
          <a:blip r:embed="rId3"/>
          <a:stretch>
            <a:fillRect/>
          </a:stretch>
        </p:blipFill>
        <p:spPr>
          <a:xfrm>
            <a:off x="2590800" y="2649031"/>
            <a:ext cx="3267075" cy="2943225"/>
          </a:xfrm>
          <a:prstGeom prst="rect">
            <a:avLst/>
          </a:prstGeom>
          <a:ln>
            <a:solidFill>
              <a:srgbClr val="C00000"/>
            </a:solidFill>
          </a:ln>
        </p:spPr>
      </p:pic>
    </p:spTree>
    <p:extLst>
      <p:ext uri="{BB962C8B-B14F-4D97-AF65-F5344CB8AC3E}">
        <p14:creationId xmlns:p14="http://schemas.microsoft.com/office/powerpoint/2010/main" val="298554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99A6F7-AC15-4806-A06A-618EEFF4354B}"/>
              </a:ext>
            </a:extLst>
          </p:cNvPr>
          <p:cNvPicPr>
            <a:picLocks noChangeAspect="1"/>
          </p:cNvPicPr>
          <p:nvPr/>
        </p:nvPicPr>
        <p:blipFill>
          <a:blip r:embed="rId2"/>
          <a:stretch>
            <a:fillRect/>
          </a:stretch>
        </p:blipFill>
        <p:spPr>
          <a:xfrm>
            <a:off x="478924" y="2706181"/>
            <a:ext cx="3267075" cy="29432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But here is in our kernel, </a:t>
            </a:r>
            <a:r>
              <a:rPr lang="en-US" altLang="en-US" sz="1800" dirty="0" err="1">
                <a:solidFill>
                  <a:schemeClr val="tx1"/>
                </a:solidFill>
              </a:rPr>
              <a:t>cudaDeviceReset</a:t>
            </a:r>
            <a:r>
              <a:rPr lang="en-US" altLang="en-US" sz="1800" dirty="0">
                <a:solidFill>
                  <a:schemeClr val="tx1"/>
                </a:solidFill>
              </a:rPr>
              <a:t>();</a:t>
            </a:r>
          </a:p>
          <a:p>
            <a:pPr marL="342900" indent="-342900" algn="l">
              <a:buClr>
                <a:srgbClr val="0070C0"/>
              </a:buClr>
              <a:buSzPct val="80000"/>
              <a:buFont typeface="Wingdings" pitchFamily="2" charset="2"/>
              <a:buChar char="u"/>
            </a:pPr>
            <a:r>
              <a:rPr lang="en-US" altLang="en-US" sz="1800" dirty="0">
                <a:solidFill>
                  <a:schemeClr val="tx1"/>
                </a:solidFill>
              </a:rPr>
              <a:t>Now, we have our first Cuda program.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5F2A41CE-DED7-474E-9E65-A280DA7E38F6}"/>
              </a:ext>
            </a:extLst>
          </p:cNvPr>
          <p:cNvPicPr>
            <a:picLocks noChangeAspect="1"/>
          </p:cNvPicPr>
          <p:nvPr/>
        </p:nvPicPr>
        <p:blipFill>
          <a:blip r:embed="rId4"/>
          <a:stretch>
            <a:fillRect/>
          </a:stretch>
        </p:blipFill>
        <p:spPr>
          <a:xfrm>
            <a:off x="3347864" y="3293198"/>
            <a:ext cx="5635632" cy="884595"/>
          </a:xfrm>
          <a:prstGeom prst="rect">
            <a:avLst/>
          </a:prstGeom>
          <a:ln>
            <a:solidFill>
              <a:srgbClr val="C00000"/>
            </a:solidFill>
          </a:ln>
        </p:spPr>
      </p:pic>
    </p:spTree>
    <p:extLst>
      <p:ext uri="{BB962C8B-B14F-4D97-AF65-F5344CB8AC3E}">
        <p14:creationId xmlns:p14="http://schemas.microsoft.com/office/powerpoint/2010/main" val="357879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Change second parameter &lt;&lt;    &lt;1, 2  &gt;&gt;    &gt;()</a:t>
            </a:r>
          </a:p>
          <a:p>
            <a:pPr marL="342900" indent="-342900" algn="l">
              <a:buClr>
                <a:srgbClr val="0070C0"/>
              </a:buClr>
              <a:buSzPct val="80000"/>
              <a:buFont typeface="Wingdings" pitchFamily="2" charset="2"/>
              <a:buChar char="u"/>
            </a:pPr>
            <a:r>
              <a:rPr lang="en-US" altLang="en-US" sz="1800" dirty="0">
                <a:solidFill>
                  <a:schemeClr val="tx1"/>
                </a:solidFill>
              </a:rPr>
              <a:t>Launch kernel and print two times.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9E2229DB-B98A-4ABF-9BF4-FA80A6FD5A45}"/>
              </a:ext>
            </a:extLst>
          </p:cNvPr>
          <p:cNvPicPr>
            <a:picLocks noChangeAspect="1"/>
          </p:cNvPicPr>
          <p:nvPr/>
        </p:nvPicPr>
        <p:blipFill>
          <a:blip r:embed="rId3"/>
          <a:stretch>
            <a:fillRect/>
          </a:stretch>
        </p:blipFill>
        <p:spPr>
          <a:xfrm>
            <a:off x="5143500" y="3048000"/>
            <a:ext cx="1409700" cy="762000"/>
          </a:xfrm>
          <a:prstGeom prst="rect">
            <a:avLst/>
          </a:prstGeom>
          <a:ln>
            <a:solidFill>
              <a:srgbClr val="C00000"/>
            </a:solidFill>
          </a:ln>
        </p:spPr>
      </p:pic>
      <p:pic>
        <p:nvPicPr>
          <p:cNvPr id="11" name="Picture 10">
            <a:extLst>
              <a:ext uri="{FF2B5EF4-FFF2-40B4-BE49-F238E27FC236}">
                <a16:creationId xmlns:a16="http://schemas.microsoft.com/office/drawing/2014/main" id="{366027F9-9B60-4A17-9499-146870C9AE05}"/>
              </a:ext>
            </a:extLst>
          </p:cNvPr>
          <p:cNvPicPr>
            <a:picLocks noChangeAspect="1"/>
          </p:cNvPicPr>
          <p:nvPr/>
        </p:nvPicPr>
        <p:blipFill>
          <a:blip r:embed="rId4"/>
          <a:stretch>
            <a:fillRect/>
          </a:stretch>
        </p:blipFill>
        <p:spPr>
          <a:xfrm>
            <a:off x="1187624" y="2523312"/>
            <a:ext cx="3267075" cy="2943225"/>
          </a:xfrm>
          <a:prstGeom prst="rect">
            <a:avLst/>
          </a:prstGeom>
          <a:ln>
            <a:solidFill>
              <a:srgbClr val="C00000"/>
            </a:solidFill>
          </a:ln>
        </p:spPr>
      </p:pic>
    </p:spTree>
    <p:extLst>
      <p:ext uri="{BB962C8B-B14F-4D97-AF65-F5344CB8AC3E}">
        <p14:creationId xmlns:p14="http://schemas.microsoft.com/office/powerpoint/2010/main" val="19443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5.3 Grid and Block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6389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Cuda have the key concepts of grid and block. </a:t>
            </a:r>
          </a:p>
          <a:p>
            <a:pPr marL="342900" indent="-342900" algn="l">
              <a:buClr>
                <a:srgbClr val="0070C0"/>
              </a:buClr>
              <a:buSzPct val="80000"/>
              <a:buFont typeface="Wingdings" pitchFamily="2" charset="2"/>
              <a:buChar char="u"/>
            </a:pPr>
            <a:r>
              <a:rPr lang="en-US" altLang="en-US" sz="1800" b="1" dirty="0">
                <a:solidFill>
                  <a:schemeClr val="tx1"/>
                </a:solidFill>
              </a:rPr>
              <a:t>Grid: </a:t>
            </a:r>
            <a:r>
              <a:rPr lang="en-US" altLang="en-US" sz="1800" b="1" dirty="0">
                <a:solidFill>
                  <a:srgbClr val="C00000"/>
                </a:solidFill>
              </a:rPr>
              <a:t>Grid is a collection of all threads launch for a kernel. </a:t>
            </a:r>
          </a:p>
          <a:p>
            <a:pPr marL="342900" indent="-342900" algn="l">
              <a:buClr>
                <a:srgbClr val="0070C0"/>
              </a:buClr>
              <a:buSzPct val="80000"/>
              <a:buFont typeface="Wingdings" pitchFamily="2" charset="2"/>
              <a:buChar char="u"/>
            </a:pPr>
            <a:r>
              <a:rPr lang="en-US" altLang="en-US" sz="1800" b="1" dirty="0">
                <a:solidFill>
                  <a:schemeClr val="tx1"/>
                </a:solidFill>
              </a:rPr>
              <a:t>For example, in the “Hello Cuda World”, kernel launch, if we specify &lt;&lt;&lt;1, 20&gt;&gt;&gt;, then we have 1 grid and 20 block to execute 20 (1 x 20) threads.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4BA7F1CE-F518-4655-B2C9-89D733F289DA}"/>
              </a:ext>
            </a:extLst>
          </p:cNvPr>
          <p:cNvPicPr>
            <a:picLocks noChangeAspect="1"/>
          </p:cNvPicPr>
          <p:nvPr/>
        </p:nvPicPr>
        <p:blipFill>
          <a:blip r:embed="rId3"/>
          <a:stretch>
            <a:fillRect/>
          </a:stretch>
        </p:blipFill>
        <p:spPr>
          <a:xfrm>
            <a:off x="4998379" y="3275424"/>
            <a:ext cx="3646511" cy="2938152"/>
          </a:xfrm>
          <a:prstGeom prst="rect">
            <a:avLst/>
          </a:prstGeom>
          <a:ln>
            <a:solidFill>
              <a:srgbClr val="C00000"/>
            </a:solidFill>
          </a:ln>
        </p:spPr>
      </p:pic>
      <p:sp>
        <p:nvSpPr>
          <p:cNvPr id="9" name="副標題 2">
            <a:extLst>
              <a:ext uri="{FF2B5EF4-FFF2-40B4-BE49-F238E27FC236}">
                <a16:creationId xmlns:a16="http://schemas.microsoft.com/office/drawing/2014/main" id="{1DDAA012-7B4F-408E-BDAD-E34E458FA0AD}"/>
              </a:ext>
            </a:extLst>
          </p:cNvPr>
          <p:cNvSpPr txBox="1">
            <a:spLocks/>
          </p:cNvSpPr>
          <p:nvPr/>
        </p:nvSpPr>
        <p:spPr>
          <a:xfrm>
            <a:off x="547987" y="3258531"/>
            <a:ext cx="4312045" cy="153862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Block</a:t>
            </a:r>
            <a:r>
              <a:rPr lang="en-US" altLang="en-US" sz="1800" b="1" dirty="0">
                <a:solidFill>
                  <a:srgbClr val="C00000"/>
                </a:solidFill>
              </a:rPr>
              <a:t>: Thread in a grid is organized into groups called thread blocks</a:t>
            </a:r>
            <a:r>
              <a:rPr lang="en-US" altLang="en-US" sz="1800" b="1" dirty="0">
                <a:solidFill>
                  <a:schemeClr val="tx1"/>
                </a:solidFill>
              </a:rPr>
              <a:t>. </a:t>
            </a:r>
          </a:p>
          <a:p>
            <a:pPr marL="342900" indent="-342900" algn="l">
              <a:buClr>
                <a:srgbClr val="0070C0"/>
              </a:buClr>
              <a:buSzPct val="80000"/>
              <a:buFont typeface="Wingdings" pitchFamily="2" charset="2"/>
              <a:buChar char="u"/>
            </a:pPr>
            <a:r>
              <a:rPr lang="en-US" altLang="en-US" sz="1800" b="1" dirty="0">
                <a:solidFill>
                  <a:schemeClr val="tx1"/>
                </a:solidFill>
              </a:rPr>
              <a:t>These thread blocks allow Cuda toolkit to synchronized and manage workload without heavy performance penalties.</a:t>
            </a:r>
          </a:p>
        </p:txBody>
      </p:sp>
    </p:spTree>
    <p:extLst>
      <p:ext uri="{BB962C8B-B14F-4D97-AF65-F5344CB8AC3E}">
        <p14:creationId xmlns:p14="http://schemas.microsoft.com/office/powerpoint/2010/main" val="245482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Three dimensional view of the grid can be visualized using cartesian coordinates system. </a:t>
            </a:r>
          </a:p>
          <a:p>
            <a:pPr marL="342900" indent="-342900" algn="l">
              <a:buClr>
                <a:srgbClr val="0070C0"/>
              </a:buClr>
              <a:buSzPct val="80000"/>
              <a:buFont typeface="Wingdings" pitchFamily="2" charset="2"/>
              <a:buChar char="u"/>
            </a:pPr>
            <a:r>
              <a:rPr lang="en-US" altLang="en-US" sz="1800" b="1" dirty="0">
                <a:solidFill>
                  <a:schemeClr val="tx1"/>
                </a:solidFill>
              </a:rPr>
              <a:t>Each smaller cube represent one thread.</a:t>
            </a:r>
          </a:p>
          <a:p>
            <a:pPr marL="342900" indent="-342900" algn="l">
              <a:buClr>
                <a:srgbClr val="0070C0"/>
              </a:buClr>
              <a:buSzPct val="80000"/>
              <a:buFont typeface="Wingdings" pitchFamily="2" charset="2"/>
              <a:buChar char="u"/>
            </a:pPr>
            <a:r>
              <a:rPr lang="en-US" altLang="en-US" sz="1800" b="1" dirty="0">
                <a:solidFill>
                  <a:schemeClr val="tx1"/>
                </a:solidFill>
              </a:rPr>
              <a:t>There will be some number of threads in X, Y, and Z dimension. For example, here we visualize 64 threads, which arrange to have 4 threads in X dimension, 4 threads in dimension Y, and t threads in dimension Z.</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15" name="Picture 14">
            <a:extLst>
              <a:ext uri="{FF2B5EF4-FFF2-40B4-BE49-F238E27FC236}">
                <a16:creationId xmlns:a16="http://schemas.microsoft.com/office/drawing/2014/main" id="{1ADC602A-AED6-4473-9EDA-01C854808D76}"/>
              </a:ext>
            </a:extLst>
          </p:cNvPr>
          <p:cNvPicPr>
            <a:picLocks noChangeAspect="1"/>
          </p:cNvPicPr>
          <p:nvPr/>
        </p:nvPicPr>
        <p:blipFill>
          <a:blip r:embed="rId3"/>
          <a:stretch>
            <a:fillRect/>
          </a:stretch>
        </p:blipFill>
        <p:spPr>
          <a:xfrm>
            <a:off x="2590800" y="3620047"/>
            <a:ext cx="3539726" cy="2852110"/>
          </a:xfrm>
          <a:prstGeom prst="rect">
            <a:avLst/>
          </a:prstGeom>
          <a:ln>
            <a:solidFill>
              <a:srgbClr val="C00000"/>
            </a:solidFill>
          </a:ln>
        </p:spPr>
      </p:pic>
      <p:sp>
        <p:nvSpPr>
          <p:cNvPr id="17" name="TextBox 16">
            <a:extLst>
              <a:ext uri="{FF2B5EF4-FFF2-40B4-BE49-F238E27FC236}">
                <a16:creationId xmlns:a16="http://schemas.microsoft.com/office/drawing/2014/main" id="{A5E23065-DA1D-44C4-8772-47BB501AE276}"/>
              </a:ext>
            </a:extLst>
          </p:cNvPr>
          <p:cNvSpPr txBox="1"/>
          <p:nvPr/>
        </p:nvSpPr>
        <p:spPr>
          <a:xfrm>
            <a:off x="2699792" y="4861436"/>
            <a:ext cx="251048" cy="369332"/>
          </a:xfrm>
          <a:prstGeom prst="rect">
            <a:avLst/>
          </a:prstGeom>
          <a:noFill/>
        </p:spPr>
        <p:txBody>
          <a:bodyPr wrap="square" rtlCol="0">
            <a:spAutoFit/>
          </a:bodyPr>
          <a:lstStyle/>
          <a:p>
            <a:r>
              <a:rPr lang="en-US" b="1" dirty="0">
                <a:solidFill>
                  <a:srgbClr val="C00000"/>
                </a:solidFill>
              </a:rPr>
              <a:t>4</a:t>
            </a:r>
          </a:p>
        </p:txBody>
      </p:sp>
      <p:sp>
        <p:nvSpPr>
          <p:cNvPr id="19" name="TextBox 18">
            <a:extLst>
              <a:ext uri="{FF2B5EF4-FFF2-40B4-BE49-F238E27FC236}">
                <a16:creationId xmlns:a16="http://schemas.microsoft.com/office/drawing/2014/main" id="{8C27D546-A803-4DFB-87A8-BB5189169BDD}"/>
              </a:ext>
            </a:extLst>
          </p:cNvPr>
          <p:cNvSpPr txBox="1"/>
          <p:nvPr/>
        </p:nvSpPr>
        <p:spPr>
          <a:xfrm>
            <a:off x="4026084" y="6015350"/>
            <a:ext cx="251048" cy="369332"/>
          </a:xfrm>
          <a:prstGeom prst="rect">
            <a:avLst/>
          </a:prstGeom>
          <a:noFill/>
        </p:spPr>
        <p:txBody>
          <a:bodyPr wrap="square" rtlCol="0">
            <a:spAutoFit/>
          </a:bodyPr>
          <a:lstStyle/>
          <a:p>
            <a:r>
              <a:rPr lang="en-US" b="1" dirty="0">
                <a:solidFill>
                  <a:srgbClr val="C00000"/>
                </a:solidFill>
              </a:rPr>
              <a:t>4</a:t>
            </a:r>
          </a:p>
        </p:txBody>
      </p:sp>
      <p:sp>
        <p:nvSpPr>
          <p:cNvPr id="21" name="TextBox 20">
            <a:extLst>
              <a:ext uri="{FF2B5EF4-FFF2-40B4-BE49-F238E27FC236}">
                <a16:creationId xmlns:a16="http://schemas.microsoft.com/office/drawing/2014/main" id="{745FC077-A280-473F-874E-E55F507FFDFD}"/>
              </a:ext>
            </a:extLst>
          </p:cNvPr>
          <p:cNvSpPr txBox="1"/>
          <p:nvPr/>
        </p:nvSpPr>
        <p:spPr>
          <a:xfrm>
            <a:off x="5461368" y="5723964"/>
            <a:ext cx="251048" cy="369332"/>
          </a:xfrm>
          <a:prstGeom prst="rect">
            <a:avLst/>
          </a:prstGeom>
          <a:noFill/>
        </p:spPr>
        <p:txBody>
          <a:bodyPr wrap="square" rtlCol="0">
            <a:spAutoFit/>
          </a:bodyPr>
          <a:lstStyle/>
          <a:p>
            <a:r>
              <a:rPr lang="en-US" b="1" dirty="0">
                <a:solidFill>
                  <a:srgbClr val="C00000"/>
                </a:solidFill>
              </a:rPr>
              <a:t>4</a:t>
            </a:r>
          </a:p>
        </p:txBody>
      </p:sp>
    </p:spTree>
    <p:extLst>
      <p:ext uri="{BB962C8B-B14F-4D97-AF65-F5344CB8AC3E}">
        <p14:creationId xmlns:p14="http://schemas.microsoft.com/office/powerpoint/2010/main" val="415118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 Basic Element of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101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Element of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have installed the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will write our own Cuda Program from scratch.</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All together, we have 64 threads in this grid. Thread block in a grid is subset of a grid.</a:t>
            </a:r>
          </a:p>
          <a:p>
            <a:pPr marL="342900" indent="-342900" algn="l">
              <a:buClr>
                <a:srgbClr val="0070C0"/>
              </a:buClr>
              <a:buSzPct val="80000"/>
              <a:buFont typeface="Wingdings" pitchFamily="2" charset="2"/>
              <a:buChar char="u"/>
            </a:pPr>
            <a:r>
              <a:rPr lang="en-US" altLang="en-US" sz="1800" b="1" dirty="0">
                <a:solidFill>
                  <a:schemeClr val="tx1"/>
                </a:solidFill>
              </a:rPr>
              <a:t>Hence, it can also arrange in three dimension in Cartesian coordinates system as well.</a:t>
            </a:r>
          </a:p>
          <a:p>
            <a:pPr marL="342900" indent="-342900" algn="l">
              <a:buClr>
                <a:srgbClr val="0070C0"/>
              </a:buClr>
              <a:buSzPct val="80000"/>
              <a:buFont typeface="Wingdings" pitchFamily="2" charset="2"/>
              <a:buChar char="u"/>
            </a:pPr>
            <a:r>
              <a:rPr lang="en-US" altLang="en-US" sz="1800" b="1" dirty="0">
                <a:solidFill>
                  <a:schemeClr val="tx1"/>
                </a:solidFill>
              </a:rPr>
              <a:t>For example, if our 64 thread grid is arrange into 8 thread blocks, each have two threads in all three dimensions.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1D576CAC-9CDA-48D9-98B6-C42872E81198}"/>
              </a:ext>
            </a:extLst>
          </p:cNvPr>
          <p:cNvPicPr>
            <a:picLocks noChangeAspect="1"/>
          </p:cNvPicPr>
          <p:nvPr/>
        </p:nvPicPr>
        <p:blipFill>
          <a:blip r:embed="rId3"/>
          <a:stretch>
            <a:fillRect/>
          </a:stretch>
        </p:blipFill>
        <p:spPr>
          <a:xfrm>
            <a:off x="2771800" y="3729151"/>
            <a:ext cx="3365520" cy="2650218"/>
          </a:xfrm>
          <a:prstGeom prst="rect">
            <a:avLst/>
          </a:prstGeom>
          <a:ln>
            <a:solidFill>
              <a:srgbClr val="C00000"/>
            </a:solidFill>
          </a:ln>
        </p:spPr>
      </p:pic>
    </p:spTree>
    <p:extLst>
      <p:ext uri="{BB962C8B-B14F-4D97-AF65-F5344CB8AC3E}">
        <p14:creationId xmlns:p14="http://schemas.microsoft.com/office/powerpoint/2010/main" val="3771129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rgbClr val="C00000"/>
                </a:solidFill>
              </a:rPr>
              <a:t>Kernel name &lt;&lt;&lt; </a:t>
            </a:r>
            <a:r>
              <a:rPr lang="en-US" altLang="en-US" sz="1800" b="1" dirty="0" err="1">
                <a:solidFill>
                  <a:srgbClr val="0070C0"/>
                </a:solidFill>
              </a:rPr>
              <a:t>number_of_blocks</a:t>
            </a:r>
            <a:r>
              <a:rPr lang="en-US" altLang="en-US" sz="1800" b="1" dirty="0">
                <a:solidFill>
                  <a:srgbClr val="C00000"/>
                </a:solidFill>
              </a:rPr>
              <a:t>, </a:t>
            </a:r>
            <a:r>
              <a:rPr lang="en-US" altLang="en-US" sz="1800" b="1" dirty="0" err="1">
                <a:solidFill>
                  <a:srgbClr val="C00000"/>
                </a:solidFill>
              </a:rPr>
              <a:t>thread_per_block</a:t>
            </a:r>
            <a:r>
              <a:rPr lang="en-US" altLang="en-US" sz="1800" b="1" dirty="0">
                <a:solidFill>
                  <a:srgbClr val="C00000"/>
                </a:solidFill>
              </a:rPr>
              <a:t> &gt;&gt;&gt; (arguments) </a:t>
            </a:r>
          </a:p>
          <a:p>
            <a:pPr marL="342900" indent="-342900" algn="l">
              <a:buClr>
                <a:srgbClr val="0070C0"/>
              </a:buClr>
              <a:buSzPct val="80000"/>
              <a:buFont typeface="Wingdings" pitchFamily="2" charset="2"/>
              <a:buChar char="u"/>
            </a:pPr>
            <a:r>
              <a:rPr lang="en-US" altLang="en-US" sz="1800" b="1" dirty="0">
                <a:solidFill>
                  <a:schemeClr val="tx1"/>
                </a:solidFill>
              </a:rPr>
              <a:t>The arrange of the thread block and grid in each dimension are specified by these two parameters. </a:t>
            </a:r>
          </a:p>
          <a:p>
            <a:pPr marL="342900" indent="-342900" algn="l">
              <a:buClr>
                <a:srgbClr val="0070C0"/>
              </a:buClr>
              <a:buSzPct val="80000"/>
              <a:buFont typeface="Wingdings" pitchFamily="2" charset="2"/>
              <a:buChar char="u"/>
            </a:pPr>
            <a:r>
              <a:rPr lang="en-US" altLang="en-US" sz="1800" b="1" dirty="0">
                <a:solidFill>
                  <a:schemeClr val="tx1"/>
                </a:solidFill>
              </a:rPr>
              <a:t>The first parameter is how many blocks.</a:t>
            </a:r>
          </a:p>
          <a:p>
            <a:pPr marL="342900" indent="-342900" algn="l">
              <a:buClr>
                <a:srgbClr val="0070C0"/>
              </a:buClr>
              <a:buSzPct val="80000"/>
              <a:buFont typeface="Wingdings" pitchFamily="2" charset="2"/>
              <a:buChar char="u"/>
            </a:pPr>
            <a:r>
              <a:rPr lang="en-US" altLang="en-US" sz="1800" b="1" dirty="0">
                <a:solidFill>
                  <a:schemeClr val="tx1"/>
                </a:solidFill>
              </a:rPr>
              <a:t>The second parameter is how many thread in each block.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44032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35497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We can specify multi-dimensional grid.</a:t>
            </a:r>
          </a:p>
          <a:p>
            <a:pPr marL="800100" lvl="1" indent="-342900" algn="l">
              <a:buClr>
                <a:srgbClr val="0070C0"/>
              </a:buClr>
              <a:buSzPct val="80000"/>
              <a:buFont typeface="Wingdings" pitchFamily="2" charset="2"/>
              <a:buChar char="u"/>
            </a:pPr>
            <a:r>
              <a:rPr lang="en-US" altLang="en-US" sz="1800" b="1" dirty="0">
                <a:solidFill>
                  <a:srgbClr val="C00000"/>
                </a:solidFill>
              </a:rPr>
              <a:t>dim3 </a:t>
            </a:r>
            <a:r>
              <a:rPr lang="en-US" altLang="en-US" sz="1800" b="1" dirty="0" err="1">
                <a:solidFill>
                  <a:srgbClr val="C00000"/>
                </a:solidFill>
              </a:rPr>
              <a:t>variable_name</a:t>
            </a:r>
            <a:r>
              <a:rPr lang="en-US" altLang="en-US" sz="1800" b="1" dirty="0">
                <a:solidFill>
                  <a:srgbClr val="C00000"/>
                </a:solidFill>
              </a:rPr>
              <a:t> (X, Y, Z)</a:t>
            </a:r>
          </a:p>
          <a:p>
            <a:pPr marL="342900" indent="-342900" algn="l">
              <a:buClr>
                <a:srgbClr val="0070C0"/>
              </a:buClr>
              <a:buSzPct val="80000"/>
              <a:buFont typeface="Wingdings" pitchFamily="2" charset="2"/>
              <a:buChar char="u"/>
            </a:pPr>
            <a:r>
              <a:rPr lang="en-US" altLang="en-US" sz="1800" b="1" dirty="0">
                <a:solidFill>
                  <a:schemeClr val="tx1"/>
                </a:solidFill>
              </a:rPr>
              <a:t>dim3 type variables in Cuda,</a:t>
            </a:r>
          </a:p>
          <a:p>
            <a:pPr marL="342900" indent="-342900" algn="l">
              <a:buClr>
                <a:srgbClr val="0070C0"/>
              </a:buClr>
              <a:buSzPct val="80000"/>
              <a:buFont typeface="Wingdings" pitchFamily="2" charset="2"/>
              <a:buChar char="u"/>
            </a:pPr>
            <a:r>
              <a:rPr lang="en-US" altLang="en-US" sz="1800" b="1" dirty="0">
                <a:solidFill>
                  <a:schemeClr val="tx1"/>
                </a:solidFill>
              </a:rPr>
              <a:t>dim3 is a vector type or type which have X, Y, and Z values which are initialized to 1 by default.</a:t>
            </a:r>
          </a:p>
          <a:p>
            <a:pPr marL="342900" indent="-342900" algn="l">
              <a:buClr>
                <a:srgbClr val="0070C0"/>
              </a:buClr>
              <a:buSzPct val="80000"/>
              <a:buFont typeface="Wingdings" pitchFamily="2" charset="2"/>
              <a:buChar char="u"/>
            </a:pPr>
            <a:r>
              <a:rPr lang="en-US" altLang="en-US" sz="1800" b="1" dirty="0">
                <a:solidFill>
                  <a:schemeClr val="tx1"/>
                </a:solidFill>
              </a:rPr>
              <a:t>You can access each dimension value dim3 type variable using .x, .y, and .x with variable name.</a:t>
            </a:r>
          </a:p>
          <a:p>
            <a:pPr marL="800100" lvl="1" indent="-342900" algn="l">
              <a:buClr>
                <a:srgbClr val="0070C0"/>
              </a:buClr>
              <a:buSzPct val="80000"/>
              <a:buFont typeface="Wingdings" pitchFamily="2" charset="2"/>
              <a:buChar char="u"/>
            </a:pPr>
            <a:r>
              <a:rPr lang="en-US" altLang="en-US" sz="1800" b="1" dirty="0" err="1">
                <a:solidFill>
                  <a:srgbClr val="C00000"/>
                </a:solidFill>
              </a:rPr>
              <a:t>variable_name.x</a:t>
            </a:r>
            <a:endParaRPr lang="en-US" altLang="en-US" sz="1800" b="1" dirty="0">
              <a:solidFill>
                <a:srgbClr val="C00000"/>
              </a:solidFill>
            </a:endParaRPr>
          </a:p>
          <a:p>
            <a:pPr marL="800100" lvl="1" indent="-342900" algn="l">
              <a:buClr>
                <a:srgbClr val="0070C0"/>
              </a:buClr>
              <a:buSzPct val="80000"/>
              <a:buFont typeface="Wingdings" pitchFamily="2" charset="2"/>
              <a:buChar char="u"/>
            </a:pPr>
            <a:r>
              <a:rPr lang="en-US" altLang="en-US" sz="1800" b="1" dirty="0" err="1">
                <a:solidFill>
                  <a:srgbClr val="C00000"/>
                </a:solidFill>
              </a:rPr>
              <a:t>variable_name.y</a:t>
            </a:r>
            <a:endParaRPr lang="en-US" altLang="en-US" sz="1800" b="1" dirty="0">
              <a:solidFill>
                <a:srgbClr val="C00000"/>
              </a:solidFill>
            </a:endParaRPr>
          </a:p>
          <a:p>
            <a:pPr marL="800100" lvl="1" indent="-342900" algn="l">
              <a:buClr>
                <a:srgbClr val="0070C0"/>
              </a:buClr>
              <a:buSzPct val="80000"/>
              <a:buFont typeface="Wingdings" pitchFamily="2" charset="2"/>
              <a:buChar char="u"/>
            </a:pPr>
            <a:r>
              <a:rPr lang="en-US" altLang="en-US" sz="1800" b="1" dirty="0" err="1">
                <a:solidFill>
                  <a:srgbClr val="C00000"/>
                </a:solidFill>
              </a:rPr>
              <a:t>variable_name.z</a:t>
            </a: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1651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262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I need to launch “Hello World” Kernel with one dimensional grid with 32 thread arrange into  8 thread blocks, where each block having 4 threads in X dimension.</a:t>
            </a:r>
          </a:p>
          <a:p>
            <a:pPr marL="342900" indent="-342900" algn="l">
              <a:buClr>
                <a:srgbClr val="0070C0"/>
              </a:buClr>
              <a:buSzPct val="80000"/>
              <a:buFont typeface="Wingdings" pitchFamily="2" charset="2"/>
              <a:buChar char="u"/>
            </a:pPr>
            <a:r>
              <a:rPr lang="en-US" altLang="en-US" sz="1800" b="1" dirty="0">
                <a:solidFill>
                  <a:schemeClr val="tx1"/>
                </a:solidFill>
              </a:rPr>
              <a:t>&gt; </a:t>
            </a:r>
            <a:r>
              <a:rPr lang="en-US" altLang="en-US" sz="1800" b="1" dirty="0">
                <a:solidFill>
                  <a:srgbClr val="C00000"/>
                </a:solidFill>
              </a:rPr>
              <a:t>dim3 block (4, 1, 1)</a:t>
            </a:r>
          </a:p>
          <a:p>
            <a:pPr marL="342900" indent="-342900" algn="l">
              <a:buClr>
                <a:srgbClr val="0070C0"/>
              </a:buClr>
              <a:buSzPct val="80000"/>
              <a:buFont typeface="Wingdings" pitchFamily="2" charset="2"/>
              <a:buChar char="u"/>
            </a:pPr>
            <a:r>
              <a:rPr lang="en-US" altLang="en-US" sz="1800" b="1" dirty="0">
                <a:solidFill>
                  <a:schemeClr val="tx1"/>
                </a:solidFill>
              </a:rPr>
              <a:t>&gt; </a:t>
            </a:r>
            <a:r>
              <a:rPr lang="en-US" altLang="en-US" sz="1800" b="1" dirty="0">
                <a:solidFill>
                  <a:srgbClr val="C00000"/>
                </a:solidFill>
              </a:rPr>
              <a:t>dim3 grid (8, 1, 1)</a:t>
            </a:r>
          </a:p>
          <a:p>
            <a:pPr marL="342900" indent="-342900" algn="l">
              <a:buClr>
                <a:srgbClr val="0070C0"/>
              </a:buClr>
              <a:buSzPct val="80000"/>
              <a:buFont typeface="Wingdings" pitchFamily="2" charset="2"/>
              <a:buChar char="u"/>
            </a:pPr>
            <a:r>
              <a:rPr lang="en-US" altLang="en-US" sz="1800" b="1" dirty="0">
                <a:solidFill>
                  <a:schemeClr val="tx1"/>
                </a:solidFill>
              </a:rPr>
              <a:t>&gt; </a:t>
            </a:r>
            <a:r>
              <a:rPr lang="en-US" altLang="en-US" sz="1800" b="1" dirty="0" err="1">
                <a:solidFill>
                  <a:srgbClr val="C00000"/>
                </a:solidFill>
              </a:rPr>
              <a:t>kernel_name</a:t>
            </a:r>
            <a:r>
              <a:rPr lang="en-US" altLang="en-US" sz="1800" b="1" dirty="0">
                <a:solidFill>
                  <a:srgbClr val="C00000"/>
                </a:solidFill>
              </a:rPr>
              <a:t> &lt;&lt;&lt; grid, block &gt;&gt;&gt;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2C5D5F4B-9D08-452C-BD30-7223FD5132A0}"/>
              </a:ext>
            </a:extLst>
          </p:cNvPr>
          <p:cNvPicPr>
            <a:picLocks noChangeAspect="1"/>
          </p:cNvPicPr>
          <p:nvPr/>
        </p:nvPicPr>
        <p:blipFill>
          <a:blip r:embed="rId3"/>
          <a:stretch>
            <a:fillRect/>
          </a:stretch>
        </p:blipFill>
        <p:spPr>
          <a:xfrm>
            <a:off x="740678" y="3882517"/>
            <a:ext cx="7671792" cy="2576658"/>
          </a:xfrm>
          <a:prstGeom prst="rect">
            <a:avLst/>
          </a:prstGeom>
          <a:ln>
            <a:solidFill>
              <a:srgbClr val="C00000"/>
            </a:solidFill>
          </a:ln>
        </p:spPr>
      </p:pic>
    </p:spTree>
    <p:extLst>
      <p:ext uri="{BB962C8B-B14F-4D97-AF65-F5344CB8AC3E}">
        <p14:creationId xmlns:p14="http://schemas.microsoft.com/office/powerpoint/2010/main" val="42059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7030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rgbClr val="C00000"/>
                </a:solidFill>
              </a:rPr>
              <a:t>We have 3 blocks, each block has 2 grids: 2 grids/block x 3 blocks = 6 grids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1CD14070-C1F8-421D-9E99-0969584EF8B5}"/>
              </a:ext>
            </a:extLst>
          </p:cNvPr>
          <p:cNvPicPr>
            <a:picLocks noChangeAspect="1"/>
          </p:cNvPicPr>
          <p:nvPr/>
        </p:nvPicPr>
        <p:blipFill>
          <a:blip r:embed="rId3"/>
          <a:stretch>
            <a:fillRect/>
          </a:stretch>
        </p:blipFill>
        <p:spPr>
          <a:xfrm>
            <a:off x="938212" y="2322624"/>
            <a:ext cx="3305175" cy="3438525"/>
          </a:xfrm>
          <a:prstGeom prst="rect">
            <a:avLst/>
          </a:prstGeom>
          <a:ln>
            <a:solidFill>
              <a:srgbClr val="C00000"/>
            </a:solidFill>
          </a:ln>
        </p:spPr>
      </p:pic>
      <p:pic>
        <p:nvPicPr>
          <p:cNvPr id="10" name="Picture 9">
            <a:extLst>
              <a:ext uri="{FF2B5EF4-FFF2-40B4-BE49-F238E27FC236}">
                <a16:creationId xmlns:a16="http://schemas.microsoft.com/office/drawing/2014/main" id="{818AB042-E9DE-4457-BB9E-A0A7C4489C51}"/>
              </a:ext>
            </a:extLst>
          </p:cNvPr>
          <p:cNvPicPr>
            <a:picLocks noChangeAspect="1"/>
          </p:cNvPicPr>
          <p:nvPr/>
        </p:nvPicPr>
        <p:blipFill>
          <a:blip r:embed="rId4"/>
          <a:stretch>
            <a:fillRect/>
          </a:stretch>
        </p:blipFill>
        <p:spPr>
          <a:xfrm>
            <a:off x="5086350" y="2300981"/>
            <a:ext cx="2933700" cy="2057400"/>
          </a:xfrm>
          <a:prstGeom prst="rect">
            <a:avLst/>
          </a:prstGeom>
          <a:ln>
            <a:solidFill>
              <a:srgbClr val="C00000"/>
            </a:solidFill>
          </a:ln>
        </p:spPr>
      </p:pic>
    </p:spTree>
    <p:extLst>
      <p:ext uri="{BB962C8B-B14F-4D97-AF65-F5344CB8AC3E}">
        <p14:creationId xmlns:p14="http://schemas.microsoft.com/office/powerpoint/2010/main" val="215583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 Two Dimensional Grids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9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5.4 Two Dimensional Grids</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(2, 2,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F891E31E-3844-4606-B5AC-B25F2F939C9A}"/>
              </a:ext>
            </a:extLst>
          </p:cNvPr>
          <p:cNvPicPr>
            <a:picLocks noChangeAspect="1"/>
          </p:cNvPicPr>
          <p:nvPr/>
        </p:nvPicPr>
        <p:blipFill>
          <a:blip r:embed="rId3"/>
          <a:stretch>
            <a:fillRect/>
          </a:stretch>
        </p:blipFill>
        <p:spPr>
          <a:xfrm>
            <a:off x="1066800" y="2630393"/>
            <a:ext cx="7010400" cy="3476625"/>
          </a:xfrm>
          <a:prstGeom prst="rect">
            <a:avLst/>
          </a:prstGeom>
          <a:ln>
            <a:solidFill>
              <a:srgbClr val="C00000"/>
            </a:solidFill>
          </a:ln>
        </p:spPr>
      </p:pic>
    </p:spTree>
    <p:extLst>
      <p:ext uri="{BB962C8B-B14F-4D97-AF65-F5344CB8AC3E}">
        <p14:creationId xmlns:p14="http://schemas.microsoft.com/office/powerpoint/2010/main" val="246608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5.4 Two Dimensional Grids</a:t>
            </a:r>
            <a:endParaRPr lang="zh-TW" altLang="en-US" b="1" dirty="0">
              <a:solidFill>
                <a:srgbClr val="FFFF00"/>
              </a:solidFill>
            </a:endParaRPr>
          </a:p>
        </p:txBody>
      </p:sp>
      <p:sp>
        <p:nvSpPr>
          <p:cNvPr id="3" name="副標題 2"/>
          <p:cNvSpPr>
            <a:spLocks noGrp="1"/>
          </p:cNvSpPr>
          <p:nvPr>
            <p:ph type="subTitle" idx="1"/>
          </p:nvPr>
        </p:nvSpPr>
        <p:spPr>
          <a:xfrm>
            <a:off x="520543" y="1391463"/>
            <a:ext cx="4771537"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(2, 2,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5BCF24D9-8BAD-4F1C-ABDF-33F6570119E9}"/>
              </a:ext>
            </a:extLst>
          </p:cNvPr>
          <p:cNvPicPr>
            <a:picLocks noChangeAspect="1"/>
          </p:cNvPicPr>
          <p:nvPr/>
        </p:nvPicPr>
        <p:blipFill>
          <a:blip r:embed="rId3"/>
          <a:stretch>
            <a:fillRect/>
          </a:stretch>
        </p:blipFill>
        <p:spPr>
          <a:xfrm>
            <a:off x="2139305" y="2538923"/>
            <a:ext cx="3152775" cy="4019550"/>
          </a:xfrm>
          <a:prstGeom prst="rect">
            <a:avLst/>
          </a:prstGeom>
          <a:ln>
            <a:solidFill>
              <a:srgbClr val="C00000"/>
            </a:solidFill>
          </a:ln>
        </p:spPr>
      </p:pic>
      <p:pic>
        <p:nvPicPr>
          <p:cNvPr id="9" name="Picture 8">
            <a:extLst>
              <a:ext uri="{FF2B5EF4-FFF2-40B4-BE49-F238E27FC236}">
                <a16:creationId xmlns:a16="http://schemas.microsoft.com/office/drawing/2014/main" id="{1979A708-6F36-4F19-B64F-7893F8881006}"/>
              </a:ext>
            </a:extLst>
          </p:cNvPr>
          <p:cNvPicPr>
            <a:picLocks noChangeAspect="1"/>
          </p:cNvPicPr>
          <p:nvPr/>
        </p:nvPicPr>
        <p:blipFill>
          <a:blip r:embed="rId4"/>
          <a:stretch>
            <a:fillRect/>
          </a:stretch>
        </p:blipFill>
        <p:spPr>
          <a:xfrm>
            <a:off x="6012160" y="1372597"/>
            <a:ext cx="2312478" cy="5246106"/>
          </a:xfrm>
          <a:prstGeom prst="rect">
            <a:avLst/>
          </a:prstGeom>
          <a:ln>
            <a:solidFill>
              <a:srgbClr val="C00000"/>
            </a:solidFill>
          </a:ln>
        </p:spPr>
      </p:pic>
    </p:spTree>
    <p:extLst>
      <p:ext uri="{BB962C8B-B14F-4D97-AF65-F5344CB8AC3E}">
        <p14:creationId xmlns:p14="http://schemas.microsoft.com/office/powerpoint/2010/main" val="568169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 Use </a:t>
            </a:r>
            <a:r>
              <a:rPr lang="en-US" altLang="zh-TW" sz="4800" b="1" dirty="0" err="1">
                <a:solidFill>
                  <a:srgbClr val="FFFF00"/>
                </a:solidFill>
              </a:rPr>
              <a:t>variable.x</a:t>
            </a:r>
            <a:r>
              <a:rPr lang="en-US" altLang="zh-TW" sz="4800" b="1" dirty="0">
                <a:solidFill>
                  <a:srgbClr val="FFFF00"/>
                </a:solidFill>
              </a:rPr>
              <a:t> and </a:t>
            </a:r>
            <a:r>
              <a:rPr lang="en-US" altLang="zh-TW" sz="4800" b="1" dirty="0" err="1">
                <a:solidFill>
                  <a:srgbClr val="FFFF00"/>
                </a:solidFill>
              </a:rPr>
              <a:t>variable.y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1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5.5 Use </a:t>
            </a:r>
            <a:r>
              <a:rPr lang="en-US" altLang="zh-TW" sz="4400" b="1" dirty="0" err="1">
                <a:solidFill>
                  <a:srgbClr val="FFFF00"/>
                </a:solidFill>
              </a:rPr>
              <a:t>variable.x</a:t>
            </a:r>
            <a:r>
              <a:rPr lang="en-US" altLang="zh-TW" sz="4400" b="1" dirty="0">
                <a:solidFill>
                  <a:srgbClr val="FFFF00"/>
                </a:solidFill>
              </a:rPr>
              <a:t> and </a:t>
            </a:r>
            <a:r>
              <a:rPr lang="en-US" altLang="zh-TW" sz="4400" b="1" dirty="0" err="1">
                <a:solidFill>
                  <a:srgbClr val="FFFF00"/>
                </a:solidFill>
              </a:rPr>
              <a:t>variable.y</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(2, 2,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F891E31E-3844-4606-B5AC-B25F2F939C9A}"/>
              </a:ext>
            </a:extLst>
          </p:cNvPr>
          <p:cNvPicPr>
            <a:picLocks noChangeAspect="1"/>
          </p:cNvPicPr>
          <p:nvPr/>
        </p:nvPicPr>
        <p:blipFill>
          <a:blip r:embed="rId3"/>
          <a:stretch>
            <a:fillRect/>
          </a:stretch>
        </p:blipFill>
        <p:spPr>
          <a:xfrm>
            <a:off x="1066800" y="2630393"/>
            <a:ext cx="7010400" cy="3476625"/>
          </a:xfrm>
          <a:prstGeom prst="rect">
            <a:avLst/>
          </a:prstGeom>
          <a:ln>
            <a:solidFill>
              <a:srgbClr val="C00000"/>
            </a:solidFill>
          </a:ln>
        </p:spPr>
      </p:pic>
    </p:spTree>
    <p:extLst>
      <p:ext uri="{BB962C8B-B14F-4D97-AF65-F5344CB8AC3E}">
        <p14:creationId xmlns:p14="http://schemas.microsoft.com/office/powerpoint/2010/main" val="259871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5.1 Basic Steps of a Cuda Program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5.5 Use </a:t>
            </a:r>
            <a:r>
              <a:rPr lang="en-US" altLang="zh-TW" sz="4400" b="1" dirty="0" err="1">
                <a:solidFill>
                  <a:srgbClr val="FFFF00"/>
                </a:solidFill>
              </a:rPr>
              <a:t>variable.x</a:t>
            </a:r>
            <a:r>
              <a:rPr lang="en-US" altLang="zh-TW" sz="4400" b="1" dirty="0">
                <a:solidFill>
                  <a:srgbClr val="FFFF00"/>
                </a:solidFill>
              </a:rPr>
              <a:t> and </a:t>
            </a:r>
            <a:r>
              <a:rPr lang="en-US" altLang="zh-TW" sz="4400" b="1" dirty="0" err="1">
                <a:solidFill>
                  <a:srgbClr val="FFFF00"/>
                </a:solidFill>
              </a:rPr>
              <a:t>variable.y</a:t>
            </a:r>
            <a:endParaRPr lang="zh-TW" altLang="en-US" b="1" dirty="0">
              <a:solidFill>
                <a:srgbClr val="FFFF00"/>
              </a:solidFill>
            </a:endParaRPr>
          </a:p>
        </p:txBody>
      </p:sp>
      <p:sp>
        <p:nvSpPr>
          <p:cNvPr id="3" name="副標題 2"/>
          <p:cNvSpPr>
            <a:spLocks noGrp="1"/>
          </p:cNvSpPr>
          <p:nvPr>
            <p:ph type="subTitle" idx="1"/>
          </p:nvPr>
        </p:nvSpPr>
        <p:spPr>
          <a:xfrm>
            <a:off x="520543" y="1391462"/>
            <a:ext cx="4771537" cy="13686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sz="1800" b="1" dirty="0" err="1">
                <a:solidFill>
                  <a:schemeClr val="tx1"/>
                </a:solidFill>
              </a:rPr>
              <a:t>Nx</a:t>
            </a:r>
            <a:r>
              <a:rPr lang="en-US" sz="1800" b="1" dirty="0">
                <a:solidFill>
                  <a:schemeClr val="tx1"/>
                </a:solidFill>
              </a:rPr>
              <a:t> = 16, </a:t>
            </a:r>
            <a:r>
              <a:rPr lang="en-US" sz="1800" b="1" dirty="0" err="1">
                <a:solidFill>
                  <a:schemeClr val="tx1"/>
                </a:solidFill>
              </a:rPr>
              <a:t>ny</a:t>
            </a:r>
            <a:r>
              <a:rPr lang="en-US" sz="1800" b="1" dirty="0">
                <a:solidFill>
                  <a:schemeClr val="tx1"/>
                </a:solidFill>
              </a:rPr>
              <a:t> = 4</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a:t>
            </a:r>
            <a:r>
              <a:rPr lang="en-US" altLang="en-US" sz="1800" b="1" dirty="0" err="1">
                <a:solidFill>
                  <a:schemeClr val="tx1"/>
                </a:solidFill>
              </a:rPr>
              <a:t>nx</a:t>
            </a:r>
            <a:r>
              <a:rPr lang="en-US" altLang="en-US" sz="1800" b="1" dirty="0">
                <a:solidFill>
                  <a:schemeClr val="tx1"/>
                </a:solidFill>
              </a:rPr>
              <a:t>/</a:t>
            </a:r>
            <a:r>
              <a:rPr lang="en-US" altLang="en-US" sz="1800" b="1" dirty="0" err="1">
                <a:solidFill>
                  <a:schemeClr val="tx1"/>
                </a:solidFill>
              </a:rPr>
              <a:t>block.x</a:t>
            </a:r>
            <a:r>
              <a:rPr lang="en-US" altLang="en-US" sz="1800" b="1" dirty="0">
                <a:solidFill>
                  <a:schemeClr val="tx1"/>
                </a:solidFill>
              </a:rPr>
              <a:t>, </a:t>
            </a:r>
            <a:r>
              <a:rPr lang="en-US" altLang="en-US" sz="1800" b="1" dirty="0" err="1">
                <a:solidFill>
                  <a:schemeClr val="tx1"/>
                </a:solidFill>
              </a:rPr>
              <a:t>ny</a:t>
            </a:r>
            <a:r>
              <a:rPr lang="en-US" altLang="en-US" sz="1800" b="1" dirty="0">
                <a:solidFill>
                  <a:schemeClr val="tx1"/>
                </a:solidFill>
              </a:rPr>
              <a:t>/</a:t>
            </a:r>
            <a:r>
              <a:rPr lang="en-US" altLang="en-US" sz="1800" b="1" dirty="0" err="1">
                <a:solidFill>
                  <a:schemeClr val="tx1"/>
                </a:solidFill>
              </a:rPr>
              <a:t>block.y</a:t>
            </a:r>
            <a:r>
              <a:rPr lang="en-US" altLang="en-US" sz="1800" b="1" dirty="0">
                <a:solidFill>
                  <a:schemeClr val="tx1"/>
                </a:solidFill>
              </a:rPr>
              <a:t>,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pic>
        <p:nvPicPr>
          <p:cNvPr id="9" name="Picture 8">
            <a:extLst>
              <a:ext uri="{FF2B5EF4-FFF2-40B4-BE49-F238E27FC236}">
                <a16:creationId xmlns:a16="http://schemas.microsoft.com/office/drawing/2014/main" id="{1979A708-6F36-4F19-B64F-7893F8881006}"/>
              </a:ext>
            </a:extLst>
          </p:cNvPr>
          <p:cNvPicPr>
            <a:picLocks noChangeAspect="1"/>
          </p:cNvPicPr>
          <p:nvPr/>
        </p:nvPicPr>
        <p:blipFill>
          <a:blip r:embed="rId3"/>
          <a:stretch>
            <a:fillRect/>
          </a:stretch>
        </p:blipFill>
        <p:spPr>
          <a:xfrm>
            <a:off x="6012160" y="1372597"/>
            <a:ext cx="2312478" cy="5246106"/>
          </a:xfrm>
          <a:prstGeom prst="rect">
            <a:avLst/>
          </a:prstGeom>
          <a:ln>
            <a:solidFill>
              <a:srgbClr val="C00000"/>
            </a:solidFill>
          </a:ln>
        </p:spPr>
      </p:pic>
      <p:pic>
        <p:nvPicPr>
          <p:cNvPr id="7" name="Picture 6">
            <a:extLst>
              <a:ext uri="{FF2B5EF4-FFF2-40B4-BE49-F238E27FC236}">
                <a16:creationId xmlns:a16="http://schemas.microsoft.com/office/drawing/2014/main" id="{A9899FEF-EF2A-4CA0-9599-9E071D321C8D}"/>
              </a:ext>
            </a:extLst>
          </p:cNvPr>
          <p:cNvPicPr>
            <a:picLocks noChangeAspect="1"/>
          </p:cNvPicPr>
          <p:nvPr/>
        </p:nvPicPr>
        <p:blipFill>
          <a:blip r:embed="rId4"/>
          <a:stretch>
            <a:fillRect/>
          </a:stretch>
        </p:blipFill>
        <p:spPr>
          <a:xfrm>
            <a:off x="1818553" y="2902013"/>
            <a:ext cx="3473527" cy="3858583"/>
          </a:xfrm>
          <a:prstGeom prst="rect">
            <a:avLst/>
          </a:prstGeom>
          <a:ln>
            <a:solidFill>
              <a:srgbClr val="C00000"/>
            </a:solidFill>
          </a:ln>
        </p:spPr>
      </p:pic>
    </p:spTree>
    <p:extLst>
      <p:ext uri="{BB962C8B-B14F-4D97-AF65-F5344CB8AC3E}">
        <p14:creationId xmlns:p14="http://schemas.microsoft.com/office/powerpoint/2010/main" val="62547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5.6 Limitation of Block Size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584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5.6 Limitation of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Limitation of Block</a:t>
            </a:r>
          </a:p>
          <a:p>
            <a:pPr marL="342900" indent="-342900" algn="l">
              <a:buClr>
                <a:srgbClr val="0070C0"/>
              </a:buClr>
              <a:buSzPct val="80000"/>
              <a:buFont typeface="Wingdings" pitchFamily="2" charset="2"/>
              <a:buChar char="u"/>
            </a:pPr>
            <a:r>
              <a:rPr lang="en-US" altLang="en-US" sz="1800" b="1" dirty="0">
                <a:solidFill>
                  <a:schemeClr val="tx1"/>
                </a:solidFill>
              </a:rPr>
              <a:t>We have maximum value of (1024, 1024, 64) in the block.</a:t>
            </a:r>
          </a:p>
          <a:p>
            <a:pPr marL="342900" indent="-342900" algn="l">
              <a:buClr>
                <a:srgbClr val="0070C0"/>
              </a:buClr>
              <a:buSzPct val="80000"/>
              <a:buFont typeface="Wingdings" pitchFamily="2" charset="2"/>
              <a:buChar char="u"/>
            </a:pPr>
            <a:r>
              <a:rPr lang="en-US" altLang="en-US" sz="1800" b="1" dirty="0">
                <a:solidFill>
                  <a:schemeClr val="tx1"/>
                </a:solidFill>
              </a:rPr>
              <a:t>Maximum number of x * y * z &lt;= 1024.</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pic>
        <p:nvPicPr>
          <p:cNvPr id="8" name="Picture 7">
            <a:extLst>
              <a:ext uri="{FF2B5EF4-FFF2-40B4-BE49-F238E27FC236}">
                <a16:creationId xmlns:a16="http://schemas.microsoft.com/office/drawing/2014/main" id="{37F8FFC9-8E80-45E3-AC0D-58676D0A1C08}"/>
              </a:ext>
            </a:extLst>
          </p:cNvPr>
          <p:cNvPicPr>
            <a:picLocks noChangeAspect="1"/>
          </p:cNvPicPr>
          <p:nvPr/>
        </p:nvPicPr>
        <p:blipFill>
          <a:blip r:embed="rId3"/>
          <a:stretch>
            <a:fillRect/>
          </a:stretch>
        </p:blipFill>
        <p:spPr>
          <a:xfrm>
            <a:off x="1147761" y="2660472"/>
            <a:ext cx="6848475" cy="2828925"/>
          </a:xfrm>
          <a:prstGeom prst="rect">
            <a:avLst/>
          </a:prstGeom>
          <a:ln>
            <a:solidFill>
              <a:srgbClr val="C00000"/>
            </a:solidFill>
          </a:ln>
        </p:spPr>
      </p:pic>
      <p:sp>
        <p:nvSpPr>
          <p:cNvPr id="9" name="TextBox 8">
            <a:extLst>
              <a:ext uri="{FF2B5EF4-FFF2-40B4-BE49-F238E27FC236}">
                <a16:creationId xmlns:a16="http://schemas.microsoft.com/office/drawing/2014/main" id="{3EA53CB6-DDAC-42B5-9B8E-5418EADF5FE9}"/>
              </a:ext>
            </a:extLst>
          </p:cNvPr>
          <p:cNvSpPr txBox="1"/>
          <p:nvPr/>
        </p:nvSpPr>
        <p:spPr>
          <a:xfrm>
            <a:off x="3059832" y="5733256"/>
            <a:ext cx="2160240" cy="369332"/>
          </a:xfrm>
          <a:prstGeom prst="rect">
            <a:avLst/>
          </a:prstGeom>
          <a:noFill/>
        </p:spPr>
        <p:txBody>
          <a:bodyPr wrap="square" rtlCol="0">
            <a:spAutoFit/>
          </a:bodyPr>
          <a:lstStyle/>
          <a:p>
            <a:r>
              <a:rPr lang="en-US" b="1" dirty="0">
                <a:solidFill>
                  <a:srgbClr val="C00000"/>
                </a:solidFill>
              </a:rPr>
              <a:t>x * y * z &lt;= 1024</a:t>
            </a:r>
          </a:p>
        </p:txBody>
      </p:sp>
    </p:spTree>
    <p:extLst>
      <p:ext uri="{BB962C8B-B14F-4D97-AF65-F5344CB8AC3E}">
        <p14:creationId xmlns:p14="http://schemas.microsoft.com/office/powerpoint/2010/main" val="2780559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5.7 Limitation of Thread Block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90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5.7 Limitation of Thread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59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Limitation for number of thread block in each dimension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814FD7DD-BF40-4E64-99CA-721E797EA7E4}"/>
              </a:ext>
            </a:extLst>
          </p:cNvPr>
          <p:cNvPicPr>
            <a:picLocks noChangeAspect="1"/>
          </p:cNvPicPr>
          <p:nvPr/>
        </p:nvPicPr>
        <p:blipFill>
          <a:blip r:embed="rId3"/>
          <a:stretch>
            <a:fillRect/>
          </a:stretch>
        </p:blipFill>
        <p:spPr>
          <a:xfrm>
            <a:off x="1762808" y="2348880"/>
            <a:ext cx="5618384" cy="2979087"/>
          </a:xfrm>
          <a:prstGeom prst="rect">
            <a:avLst/>
          </a:prstGeom>
          <a:ln>
            <a:solidFill>
              <a:srgbClr val="C00000"/>
            </a:solidFill>
          </a:ln>
        </p:spPr>
      </p:pic>
    </p:spTree>
    <p:extLst>
      <p:ext uri="{BB962C8B-B14F-4D97-AF65-F5344CB8AC3E}">
        <p14:creationId xmlns:p14="http://schemas.microsoft.com/office/powerpoint/2010/main" val="1745479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5.1 Basic Steps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3549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Steps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Almost every Cuda application follows the basic set of steps.</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We initialize the data from CPU.</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Transfer the initialized data from CPU context to GPU context.</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We launch kernel to perform task on these transferred data. (</a:t>
            </a:r>
            <a:r>
              <a:rPr lang="en-US" altLang="en-US" sz="1800" b="1" dirty="0">
                <a:solidFill>
                  <a:srgbClr val="C00000"/>
                </a:solidFill>
                <a:cs typeface="Arial" panose="020B0604020202020204" pitchFamily="34" charset="0"/>
              </a:rPr>
              <a:t>Kernel launch with needed grid/block size</a:t>
            </a:r>
            <a:r>
              <a:rPr lang="en-US" altLang="en-US" sz="1800" b="1" dirty="0">
                <a:solidFill>
                  <a:schemeClr val="tx1"/>
                </a:solidFill>
                <a:cs typeface="Arial" panose="020B0604020202020204" pitchFamily="34" charset="0"/>
              </a:rPr>
              <a:t>)</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GPU context transfers result back to CPU context.</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Reclaim the allocated memory from both CPU and GPU execution to the system.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Cuda application will perform these set of steps multiple times.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will look at each of these steps and details related to kernels launch.</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4085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 Elements of a Cuda Program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39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33336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sz="1800" b="1" dirty="0">
                <a:solidFill>
                  <a:schemeClr val="tx1"/>
                </a:solidFill>
              </a:rPr>
              <a:t>Cuda applications consist of sequential code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Host code (main function): </a:t>
            </a:r>
            <a:r>
              <a:rPr lang="en-US" altLang="en-US" sz="1800" b="1" dirty="0">
                <a:solidFill>
                  <a:srgbClr val="C00000"/>
                </a:solidFill>
                <a:cs typeface="Arial" panose="020B0604020202020204" pitchFamily="34" charset="0"/>
              </a:rPr>
              <a:t>Code that is going to run in CPU.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Device Code: </a:t>
            </a:r>
            <a:r>
              <a:rPr lang="en-US" altLang="en-US" sz="1800" b="1" dirty="0">
                <a:solidFill>
                  <a:srgbClr val="C00000"/>
                </a:solidFill>
                <a:cs typeface="Arial" panose="020B0604020202020204" pitchFamily="34" charset="0"/>
              </a:rPr>
              <a:t>Code that is going to run in GPU.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Apart from sequence your programming logic, the responsibility of calling Cuda kernel with proper device configuration is handed by the host code.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a most basic Cuda program, “hello Cuda world”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This program print out “Hello Cuda World” to the console.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It print the output to the terminal after the result executed by the device or GPU, not CPU. </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71300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253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First thing to notice is that we have </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included necessary header files: </a:t>
            </a:r>
            <a:r>
              <a:rPr lang="en-US" altLang="en-US" sz="1800" b="1" dirty="0" err="1">
                <a:solidFill>
                  <a:schemeClr val="tx1"/>
                </a:solidFill>
                <a:cs typeface="Arial" panose="020B0604020202020204" pitchFamily="34" charset="0"/>
              </a:rPr>
              <a:t>cuda_runtime.h</a:t>
            </a:r>
            <a:r>
              <a:rPr lang="en-US" altLang="en-US" sz="1800" b="1" dirty="0">
                <a:solidFill>
                  <a:schemeClr val="tx1"/>
                </a:solidFill>
                <a:cs typeface="Arial" panose="020B0604020202020204" pitchFamily="34" charset="0"/>
              </a:rPr>
              <a:t> and </a:t>
            </a:r>
            <a:r>
              <a:rPr lang="en-US" altLang="en-US" sz="1800" b="1" dirty="0" err="1">
                <a:solidFill>
                  <a:schemeClr val="tx1"/>
                </a:solidFill>
                <a:cs typeface="Arial" panose="020B0604020202020204" pitchFamily="34" charset="0"/>
              </a:rPr>
              <a:t>device_launch_parameters.h</a:t>
            </a:r>
            <a:r>
              <a:rPr lang="en-US" altLang="en-US" sz="1800" b="1" dirty="0">
                <a:solidFill>
                  <a:schemeClr val="tx1"/>
                </a:solidFill>
                <a:cs typeface="Arial" panose="020B0604020202020204" pitchFamily="34" charset="0"/>
              </a:rPr>
              <a:t> files which allows us to use the keywords in the Cuda runtime.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include </a:t>
            </a:r>
            <a:r>
              <a:rPr lang="en-US" altLang="en-US" sz="1800" b="1" dirty="0" err="1">
                <a:solidFill>
                  <a:schemeClr val="tx1"/>
                </a:solidFill>
                <a:cs typeface="Arial" panose="020B0604020202020204" pitchFamily="34" charset="0"/>
              </a:rPr>
              <a:t>stdio.h</a:t>
            </a:r>
            <a:r>
              <a:rPr lang="en-US" altLang="en-US" sz="1800" b="1" dirty="0">
                <a:solidFill>
                  <a:schemeClr val="tx1"/>
                </a:solidFill>
                <a:cs typeface="Arial" panose="020B0604020202020204" pitchFamily="34" charset="0"/>
              </a:rPr>
              <a:t> header file to use the </a:t>
            </a:r>
            <a:r>
              <a:rPr lang="en-US" altLang="en-US" sz="1800" b="1" dirty="0" err="1">
                <a:solidFill>
                  <a:schemeClr val="tx1"/>
                </a:solidFill>
                <a:cs typeface="Arial" panose="020B0604020202020204" pitchFamily="34" charset="0"/>
              </a:rPr>
              <a:t>printf</a:t>
            </a:r>
            <a:r>
              <a:rPr lang="en-US" altLang="en-US" sz="1800" b="1" dirty="0">
                <a:solidFill>
                  <a:schemeClr val="tx1"/>
                </a:solidFill>
                <a:cs typeface="Arial" panose="020B0604020202020204" pitchFamily="34" charset="0"/>
              </a:rPr>
              <a:t> function, to output the text to the console.</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51F8951D-96B6-46B7-83EB-A21A19A3BCB9}"/>
              </a:ext>
            </a:extLst>
          </p:cNvPr>
          <p:cNvPicPr>
            <a:picLocks noChangeAspect="1"/>
          </p:cNvPicPr>
          <p:nvPr/>
        </p:nvPicPr>
        <p:blipFill>
          <a:blip r:embed="rId3"/>
          <a:stretch>
            <a:fillRect/>
          </a:stretch>
        </p:blipFill>
        <p:spPr>
          <a:xfrm>
            <a:off x="2267744" y="3911510"/>
            <a:ext cx="3381375" cy="838200"/>
          </a:xfrm>
          <a:prstGeom prst="rect">
            <a:avLst/>
          </a:prstGeom>
          <a:ln>
            <a:solidFill>
              <a:srgbClr val="C00000"/>
            </a:solidFill>
          </a:ln>
        </p:spPr>
      </p:pic>
    </p:spTree>
    <p:extLst>
      <p:ext uri="{BB962C8B-B14F-4D97-AF65-F5344CB8AC3E}">
        <p14:creationId xmlns:p14="http://schemas.microsoft.com/office/powerpoint/2010/main" val="182060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7829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Second, we add host code and device code.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In this example, it is the main () function.</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will fill the main function after we complete the device code. In C function, normally, we have return type, function name, and then argument list.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A46A0B2F-508F-4EA1-A35A-965F6C7816C0}"/>
              </a:ext>
            </a:extLst>
          </p:cNvPr>
          <p:cNvPicPr>
            <a:picLocks noChangeAspect="1"/>
          </p:cNvPicPr>
          <p:nvPr/>
        </p:nvPicPr>
        <p:blipFill>
          <a:blip r:embed="rId3"/>
          <a:stretch>
            <a:fillRect/>
          </a:stretch>
        </p:blipFill>
        <p:spPr>
          <a:xfrm>
            <a:off x="899592" y="3573016"/>
            <a:ext cx="7511069" cy="1657615"/>
          </a:xfrm>
          <a:prstGeom prst="rect">
            <a:avLst/>
          </a:prstGeom>
          <a:ln>
            <a:solidFill>
              <a:srgbClr val="C00000"/>
            </a:solidFill>
          </a:ln>
        </p:spPr>
      </p:pic>
    </p:spTree>
    <p:extLst>
      <p:ext uri="{BB962C8B-B14F-4D97-AF65-F5344CB8AC3E}">
        <p14:creationId xmlns:p14="http://schemas.microsoft.com/office/powerpoint/2010/main" val="343374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9803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But device function or kernel definitions, we have to add another keyword to specify that this function is going to run in Cuda enable device.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that purpose, we use either __host__, __device__, or __global__ modifiers.</a:t>
            </a:r>
          </a:p>
          <a:p>
            <a:pPr marL="342900" indent="-342900" algn="l">
              <a:buClr>
                <a:srgbClr val="0070C0"/>
              </a:buClr>
              <a:buSzPct val="80000"/>
              <a:buFont typeface="Wingdings" pitchFamily="2" charset="2"/>
              <a:buChar char="u"/>
            </a:pPr>
            <a:r>
              <a:rPr lang="en-US" altLang="en-US" sz="1800" dirty="0">
                <a:solidFill>
                  <a:schemeClr val="tx1"/>
                </a:solidFill>
              </a:rPr>
              <a:t>We will discuss more on modifiers.</a:t>
            </a:r>
          </a:p>
          <a:p>
            <a:pPr marL="342900" indent="-342900" algn="l">
              <a:buClr>
                <a:srgbClr val="0070C0"/>
              </a:buClr>
              <a:buSzPct val="80000"/>
              <a:buFont typeface="Wingdings" pitchFamily="2" charset="2"/>
              <a:buChar char="u"/>
            </a:pPr>
            <a:r>
              <a:rPr lang="en-US" altLang="en-US" sz="1800" dirty="0">
                <a:solidFill>
                  <a:schemeClr val="tx1"/>
                </a:solidFill>
              </a:rPr>
              <a:t>For now, we will use __global__ keyword for this purpose.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FAF6BCDD-03FC-455E-AAC8-0BDA4350F081}"/>
              </a:ext>
            </a:extLst>
          </p:cNvPr>
          <p:cNvPicPr>
            <a:picLocks noChangeAspect="1"/>
          </p:cNvPicPr>
          <p:nvPr/>
        </p:nvPicPr>
        <p:blipFill>
          <a:blip r:embed="rId3"/>
          <a:stretch>
            <a:fillRect/>
          </a:stretch>
        </p:blipFill>
        <p:spPr>
          <a:xfrm>
            <a:off x="1345685" y="3499979"/>
            <a:ext cx="6452628" cy="2728242"/>
          </a:xfrm>
          <a:prstGeom prst="rect">
            <a:avLst/>
          </a:prstGeom>
          <a:ln>
            <a:solidFill>
              <a:srgbClr val="C00000"/>
            </a:solidFill>
          </a:ln>
        </p:spPr>
      </p:pic>
    </p:spTree>
    <p:extLst>
      <p:ext uri="{BB962C8B-B14F-4D97-AF65-F5344CB8AC3E}">
        <p14:creationId xmlns:p14="http://schemas.microsoft.com/office/powerpoint/2010/main" val="19009524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TotalTime>
  <Words>2138</Words>
  <Application>Microsoft Office PowerPoint</Application>
  <PresentationFormat>On-screen Show (4:3)</PresentationFormat>
  <Paragraphs>248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佈景主題</vt:lpstr>
      <vt:lpstr>5 Basic Element of Cuda Program</vt:lpstr>
      <vt:lpstr>5 Basic Element of Cuda Program</vt:lpstr>
      <vt:lpstr>5.1 Basic Steps of a Cuda Program</vt:lpstr>
      <vt:lpstr>5.1 Basic Steps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5.3 Grid and Block</vt:lpstr>
      <vt:lpstr>5.3 Grid and Block</vt:lpstr>
      <vt:lpstr>5.3 Grid and Block</vt:lpstr>
      <vt:lpstr>5.3 Grid and Block</vt:lpstr>
      <vt:lpstr>5.3 Grid and Block</vt:lpstr>
      <vt:lpstr>5.3 Grid and Block</vt:lpstr>
      <vt:lpstr>5.3 Grid and Block</vt:lpstr>
      <vt:lpstr>5.3 Grid and Block</vt:lpstr>
      <vt:lpstr>5.4 Two Dimensional Grids</vt:lpstr>
      <vt:lpstr>5.4 Two Dimensional Grids</vt:lpstr>
      <vt:lpstr>5.4 Two Dimensional Grids</vt:lpstr>
      <vt:lpstr>5.5 Use variable.x and variable.y</vt:lpstr>
      <vt:lpstr>5.5 Use variable.x and variable.y</vt:lpstr>
      <vt:lpstr>5.5 Use variable.x and variable.y</vt:lpstr>
      <vt:lpstr>5.6 Limitation of Block Size</vt:lpstr>
      <vt:lpstr>5.6 Limitation of Block</vt:lpstr>
      <vt:lpstr>5.7 Limitation of Thread Block</vt:lpstr>
      <vt:lpstr>5.7 Limitation of Thread Block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784</cp:revision>
  <dcterms:created xsi:type="dcterms:W3CDTF">2018-09-28T16:40:41Z</dcterms:created>
  <dcterms:modified xsi:type="dcterms:W3CDTF">2020-08-26T19:39:59Z</dcterms:modified>
</cp:coreProperties>
</file>