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3" r:id="rId3"/>
    <p:sldId id="275" r:id="rId4"/>
    <p:sldId id="264" r:id="rId5"/>
    <p:sldId id="276" r:id="rId6"/>
    <p:sldId id="265" r:id="rId7"/>
    <p:sldId id="266" r:id="rId8"/>
    <p:sldId id="267" r:id="rId9"/>
    <p:sldId id="277" r:id="rId10"/>
    <p:sldId id="268" r:id="rId11"/>
    <p:sldId id="278" r:id="rId12"/>
    <p:sldId id="269" r:id="rId13"/>
    <p:sldId id="279" r:id="rId14"/>
    <p:sldId id="270" r:id="rId15"/>
    <p:sldId id="271" r:id="rId16"/>
    <p:sldId id="272" r:id="rId17"/>
    <p:sldId id="280" r:id="rId18"/>
    <p:sldId id="273" r:id="rId19"/>
    <p:sldId id="281" r:id="rId20"/>
    <p:sldId id="282" r:id="rId21"/>
    <p:sldId id="274" r:id="rId22"/>
    <p:sldId id="283" r:id="rId23"/>
    <p:sldId id="259"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4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05184#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05184#overvie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cuda-programming-masterclass/learn/lecture/11805184#overview"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cuda-programming-masterclass/learn/lecture/11805184#overview"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cuda-programming-masterclass/learn/lecture/11805184#overview"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cuda-programming-masterclass/learn/lecture/11805184#overvie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05184#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05184#overview"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05184#overview"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05184#overview"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05184#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05184#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05184#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05184#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Parallel Programming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2.3 Thread</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41257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Thread</a:t>
            </a:r>
          </a:p>
          <a:p>
            <a:pPr marL="342900" indent="-342900" algn="l">
              <a:buClr>
                <a:srgbClr val="0070C0"/>
              </a:buClr>
              <a:buSzPct val="80000"/>
              <a:buFont typeface="Wingdings" pitchFamily="2" charset="2"/>
              <a:buChar char="u"/>
            </a:pPr>
            <a:r>
              <a:rPr lang="en-US" altLang="en-US" sz="1800" b="1" dirty="0">
                <a:solidFill>
                  <a:schemeClr val="tx1"/>
                </a:solidFill>
              </a:rPr>
              <a:t>Another important concept which is very similar to process is a thread.</a:t>
            </a:r>
          </a:p>
          <a:p>
            <a:pPr marL="342900" indent="-342900" algn="l">
              <a:buClr>
                <a:srgbClr val="0070C0"/>
              </a:buClr>
              <a:buSzPct val="80000"/>
              <a:buFont typeface="Wingdings" pitchFamily="2" charset="2"/>
              <a:buChar char="u"/>
            </a:pPr>
            <a:r>
              <a:rPr lang="en-US" altLang="en-US" sz="1800" b="1" dirty="0">
                <a:solidFill>
                  <a:schemeClr val="tx1"/>
                </a:solidFill>
              </a:rPr>
              <a:t>Thread or thread of execution.</a:t>
            </a:r>
          </a:p>
          <a:p>
            <a:pPr marL="342900" indent="-342900" algn="l">
              <a:buClr>
                <a:srgbClr val="0070C0"/>
              </a:buClr>
              <a:buSzPct val="80000"/>
              <a:buFont typeface="Wingdings" pitchFamily="2" charset="2"/>
              <a:buChar char="u"/>
            </a:pPr>
            <a:r>
              <a:rPr lang="en-US" altLang="en-US" sz="1800" b="1" dirty="0">
                <a:solidFill>
                  <a:schemeClr val="tx1"/>
                </a:solidFill>
              </a:rPr>
              <a:t>Thread of execution is the smallest sequence of programmed instructions that can be managed independently by a scheduler.</a:t>
            </a:r>
          </a:p>
          <a:p>
            <a:pPr marL="342900" indent="-342900" algn="l">
              <a:buClr>
                <a:srgbClr val="0070C0"/>
              </a:buClr>
              <a:buSzPct val="80000"/>
              <a:buFont typeface="Wingdings" pitchFamily="2" charset="2"/>
              <a:buChar char="u"/>
            </a:pPr>
            <a:r>
              <a:rPr lang="en-US" altLang="en-US" sz="1800" b="1" dirty="0">
                <a:solidFill>
                  <a:schemeClr val="tx1"/>
                </a:solidFill>
              </a:rPr>
              <a:t>Thread is component of a process. </a:t>
            </a:r>
          </a:p>
          <a:p>
            <a:pPr marL="342900" indent="-342900" algn="l">
              <a:buClr>
                <a:srgbClr val="0070C0"/>
              </a:buClr>
              <a:buSzPct val="80000"/>
              <a:buFont typeface="Wingdings" pitchFamily="2" charset="2"/>
              <a:buChar char="u"/>
            </a:pPr>
            <a:r>
              <a:rPr lang="en-US" altLang="en-US" sz="1800" b="1" dirty="0">
                <a:solidFill>
                  <a:schemeClr val="tx1"/>
                </a:solidFill>
              </a:rPr>
              <a:t>Every process have at least on thread called main thread, which is the entry for the program.</a:t>
            </a:r>
          </a:p>
          <a:p>
            <a:pPr marL="342900" indent="-342900" algn="l">
              <a:buClr>
                <a:srgbClr val="0070C0"/>
              </a:buClr>
              <a:buSzPct val="80000"/>
              <a:buFont typeface="Wingdings" pitchFamily="2" charset="2"/>
              <a:buChar char="u"/>
            </a:pPr>
            <a:r>
              <a:rPr lang="en-US" altLang="en-US" sz="1800" b="1" dirty="0">
                <a:solidFill>
                  <a:schemeClr val="tx1"/>
                </a:solidFill>
              </a:rPr>
              <a:t>One major distinction between threads and process is that within the same process, multiple threads can co-exists and shared the memory between them, which of course the memory allocated for that particular process.</a:t>
            </a:r>
          </a:p>
          <a:p>
            <a:pPr marL="342900" indent="-342900" algn="l">
              <a:buClr>
                <a:srgbClr val="0070C0"/>
              </a:buClr>
              <a:buSzPct val="80000"/>
              <a:buFont typeface="Wingdings" pitchFamily="2" charset="2"/>
              <a:buChar char="u"/>
            </a:pPr>
            <a:r>
              <a:rPr lang="en-US" altLang="en-US" sz="1800" b="1" dirty="0">
                <a:solidFill>
                  <a:schemeClr val="tx1"/>
                </a:solidFill>
              </a:rPr>
              <a:t>But if we consider two processes, there will not be any sharing of </a:t>
            </a:r>
            <a:r>
              <a:rPr lang="en-US" altLang="en-US" sz="1800" b="1" dirty="0" err="1">
                <a:solidFill>
                  <a:schemeClr val="tx1"/>
                </a:solidFill>
              </a:rPr>
              <a:t>resourses</a:t>
            </a:r>
            <a:r>
              <a:rPr lang="en-US" altLang="en-US" sz="1800" b="1" dirty="0">
                <a:solidFill>
                  <a:schemeClr val="tx1"/>
                </a:solidFill>
              </a:rPr>
              <a:t> between them.</a:t>
            </a:r>
          </a:p>
          <a:p>
            <a:pPr marL="342900" indent="-342900" algn="l">
              <a:buClr>
                <a:srgbClr val="0070C0"/>
              </a:buClr>
              <a:buSzPct val="80000"/>
              <a:buFont typeface="Wingdings" pitchFamily="2" charset="2"/>
              <a:buChar char="u"/>
            </a:pP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https://www.udemy.com/course/cuda-programming-masterclass/learn/lecture/11805184#overview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17955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 Parallel Processing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49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2.4 Parallel Processing</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8379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Parallel Processing</a:t>
            </a:r>
          </a:p>
          <a:p>
            <a:pPr marL="342900" indent="-342900" algn="l">
              <a:buClr>
                <a:srgbClr val="0070C0"/>
              </a:buClr>
              <a:buSzPct val="80000"/>
              <a:buFont typeface="Wingdings" pitchFamily="2" charset="2"/>
              <a:buChar char="u"/>
            </a:pPr>
            <a:r>
              <a:rPr lang="en-US" altLang="en-US" sz="1800" b="1" dirty="0">
                <a:solidFill>
                  <a:schemeClr val="tx1"/>
                </a:solidFill>
              </a:rPr>
              <a:t>Cuda uses parallel programming. The modern CPU have multiple cores which means multiple threads or multiple processes can execute simultaneously without context switching.</a:t>
            </a:r>
          </a:p>
          <a:p>
            <a:pPr marL="342900" indent="-342900" algn="l">
              <a:buClr>
                <a:srgbClr val="0070C0"/>
              </a:buClr>
              <a:buSzPct val="80000"/>
              <a:buFont typeface="Wingdings" pitchFamily="2" charset="2"/>
              <a:buChar char="u"/>
            </a:pPr>
            <a:r>
              <a:rPr lang="en-US" altLang="en-US" sz="1800" dirty="0">
                <a:solidFill>
                  <a:schemeClr val="tx1"/>
                </a:solidFill>
              </a:rPr>
              <a:t>This type of simultaneous processing of multiple threads is referred to as parallel processing.</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https://www.udemy.com/course/cuda-programming-masterclass/learn/lecture/11805184#overview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9" name="Rectangle 8">
            <a:extLst>
              <a:ext uri="{FF2B5EF4-FFF2-40B4-BE49-F238E27FC236}">
                <a16:creationId xmlns:a16="http://schemas.microsoft.com/office/drawing/2014/main" id="{25B79E1A-80AF-4C34-B1FF-7A6867D69E3B}"/>
              </a:ext>
            </a:extLst>
          </p:cNvPr>
          <p:cNvSpPr/>
          <p:nvPr/>
        </p:nvSpPr>
        <p:spPr>
          <a:xfrm>
            <a:off x="5133908" y="3751351"/>
            <a:ext cx="1223155" cy="6635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12" name="Arrow: Right 11">
            <a:extLst>
              <a:ext uri="{FF2B5EF4-FFF2-40B4-BE49-F238E27FC236}">
                <a16:creationId xmlns:a16="http://schemas.microsoft.com/office/drawing/2014/main" id="{9244F15B-E0D3-4136-A1AE-DB5A7749D08B}"/>
              </a:ext>
            </a:extLst>
          </p:cNvPr>
          <p:cNvSpPr/>
          <p:nvPr/>
        </p:nvSpPr>
        <p:spPr>
          <a:xfrm>
            <a:off x="1893548" y="3811151"/>
            <a:ext cx="2448272" cy="26825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FBF69C68-2D87-4514-85A8-3D035294433F}"/>
              </a:ext>
            </a:extLst>
          </p:cNvPr>
          <p:cNvSpPr/>
          <p:nvPr/>
        </p:nvSpPr>
        <p:spPr>
          <a:xfrm>
            <a:off x="1893548" y="4146655"/>
            <a:ext cx="2448272" cy="268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6571157A-DD52-4A5C-AE5A-198AB282F1E9}"/>
              </a:ext>
            </a:extLst>
          </p:cNvPr>
          <p:cNvSpPr/>
          <p:nvPr/>
        </p:nvSpPr>
        <p:spPr>
          <a:xfrm>
            <a:off x="1874859" y="4485730"/>
            <a:ext cx="2448272" cy="26825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25F5AA-7F06-48BF-B5D3-7B407B4DE760}"/>
              </a:ext>
            </a:extLst>
          </p:cNvPr>
          <p:cNvSpPr/>
          <p:nvPr/>
        </p:nvSpPr>
        <p:spPr>
          <a:xfrm>
            <a:off x="6587341" y="3725683"/>
            <a:ext cx="1223155" cy="6635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24" name="Rectangle 23">
            <a:extLst>
              <a:ext uri="{FF2B5EF4-FFF2-40B4-BE49-F238E27FC236}">
                <a16:creationId xmlns:a16="http://schemas.microsoft.com/office/drawing/2014/main" id="{9543C8EA-6479-44C0-8C56-65C2F51955C8}"/>
              </a:ext>
            </a:extLst>
          </p:cNvPr>
          <p:cNvSpPr/>
          <p:nvPr/>
        </p:nvSpPr>
        <p:spPr>
          <a:xfrm>
            <a:off x="5133908" y="4573421"/>
            <a:ext cx="1223155" cy="6635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26" name="Rectangle 25">
            <a:extLst>
              <a:ext uri="{FF2B5EF4-FFF2-40B4-BE49-F238E27FC236}">
                <a16:creationId xmlns:a16="http://schemas.microsoft.com/office/drawing/2014/main" id="{326924EF-F3E3-41C4-9462-E9F04ED6686A}"/>
              </a:ext>
            </a:extLst>
          </p:cNvPr>
          <p:cNvSpPr/>
          <p:nvPr/>
        </p:nvSpPr>
        <p:spPr>
          <a:xfrm>
            <a:off x="6587341" y="4547753"/>
            <a:ext cx="1223155" cy="6635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28" name="Rectangle 27">
            <a:extLst>
              <a:ext uri="{FF2B5EF4-FFF2-40B4-BE49-F238E27FC236}">
                <a16:creationId xmlns:a16="http://schemas.microsoft.com/office/drawing/2014/main" id="{FA8ABAA0-6CA8-4C55-B924-4D7EC2987D46}"/>
              </a:ext>
            </a:extLst>
          </p:cNvPr>
          <p:cNvSpPr/>
          <p:nvPr/>
        </p:nvSpPr>
        <p:spPr>
          <a:xfrm>
            <a:off x="5142819" y="5488620"/>
            <a:ext cx="1223155" cy="6635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30" name="Rectangle 29">
            <a:extLst>
              <a:ext uri="{FF2B5EF4-FFF2-40B4-BE49-F238E27FC236}">
                <a16:creationId xmlns:a16="http://schemas.microsoft.com/office/drawing/2014/main" id="{441B54C3-B2FC-4033-9D5C-FAFEDB5F9769}"/>
              </a:ext>
            </a:extLst>
          </p:cNvPr>
          <p:cNvSpPr/>
          <p:nvPr/>
        </p:nvSpPr>
        <p:spPr>
          <a:xfrm>
            <a:off x="6596252" y="5462952"/>
            <a:ext cx="1223155" cy="6635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32" name="Arrow: Right 31">
            <a:extLst>
              <a:ext uri="{FF2B5EF4-FFF2-40B4-BE49-F238E27FC236}">
                <a16:creationId xmlns:a16="http://schemas.microsoft.com/office/drawing/2014/main" id="{2A315461-55EA-4AC8-908A-BE4D1143D953}"/>
              </a:ext>
            </a:extLst>
          </p:cNvPr>
          <p:cNvSpPr/>
          <p:nvPr/>
        </p:nvSpPr>
        <p:spPr>
          <a:xfrm>
            <a:off x="1874859" y="4738937"/>
            <a:ext cx="2448272" cy="268257"/>
          </a:xfrm>
          <a:prstGeom prst="rightArrow">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AB52B826-AF5E-4EAB-8776-628EF6E0DC00}"/>
              </a:ext>
            </a:extLst>
          </p:cNvPr>
          <p:cNvSpPr/>
          <p:nvPr/>
        </p:nvSpPr>
        <p:spPr>
          <a:xfrm>
            <a:off x="1893548" y="5090396"/>
            <a:ext cx="2448272" cy="26825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19D50B69-A3FE-4F88-A8C7-03EEF0A0C57B}"/>
              </a:ext>
            </a:extLst>
          </p:cNvPr>
          <p:cNvSpPr/>
          <p:nvPr/>
        </p:nvSpPr>
        <p:spPr>
          <a:xfrm>
            <a:off x="1874859" y="5414421"/>
            <a:ext cx="2448272" cy="26825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CBBA0485-DE48-4135-B161-36E735F0DC41}"/>
              </a:ext>
            </a:extLst>
          </p:cNvPr>
          <p:cNvSpPr/>
          <p:nvPr/>
        </p:nvSpPr>
        <p:spPr>
          <a:xfrm>
            <a:off x="1874859" y="5758151"/>
            <a:ext cx="2448272" cy="268257"/>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A5517025-1952-47E0-91CE-2BCC034099FD}"/>
              </a:ext>
            </a:extLst>
          </p:cNvPr>
          <p:cNvSpPr/>
          <p:nvPr/>
        </p:nvSpPr>
        <p:spPr>
          <a:xfrm>
            <a:off x="1856170" y="6082176"/>
            <a:ext cx="2448272" cy="268257"/>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2B79BE-4BAF-4CEE-97EC-967CCD168C99}"/>
              </a:ext>
            </a:extLst>
          </p:cNvPr>
          <p:cNvSpPr/>
          <p:nvPr/>
        </p:nvSpPr>
        <p:spPr>
          <a:xfrm>
            <a:off x="1893548" y="3314890"/>
            <a:ext cx="2410894" cy="410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Multiple threads</a:t>
            </a:r>
          </a:p>
        </p:txBody>
      </p:sp>
      <p:sp>
        <p:nvSpPr>
          <p:cNvPr id="44" name="Rectangle 43">
            <a:extLst>
              <a:ext uri="{FF2B5EF4-FFF2-40B4-BE49-F238E27FC236}">
                <a16:creationId xmlns:a16="http://schemas.microsoft.com/office/drawing/2014/main" id="{2F50135E-DC24-4270-87E9-43EF87FAE01D}"/>
              </a:ext>
            </a:extLst>
          </p:cNvPr>
          <p:cNvSpPr/>
          <p:nvPr/>
        </p:nvSpPr>
        <p:spPr>
          <a:xfrm>
            <a:off x="4788024" y="3290254"/>
            <a:ext cx="2410894" cy="410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Multiple cores</a:t>
            </a:r>
          </a:p>
        </p:txBody>
      </p:sp>
    </p:spTree>
    <p:extLst>
      <p:ext uri="{BB962C8B-B14F-4D97-AF65-F5344CB8AC3E}">
        <p14:creationId xmlns:p14="http://schemas.microsoft.com/office/powerpoint/2010/main" val="183337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 Parallel Task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9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2.5 Parallel Task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533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Parallel Task</a:t>
            </a:r>
          </a:p>
          <a:p>
            <a:pPr marL="342900" indent="-342900" algn="l">
              <a:buClr>
                <a:srgbClr val="0070C0"/>
              </a:buClr>
              <a:buSzPct val="80000"/>
              <a:buFont typeface="Wingdings" pitchFamily="2" charset="2"/>
              <a:buChar char="u"/>
            </a:pPr>
            <a:r>
              <a:rPr lang="en-US" altLang="en-US" sz="1800" b="1" dirty="0">
                <a:solidFill>
                  <a:schemeClr val="tx1"/>
                </a:solidFill>
              </a:rPr>
              <a:t>We can understand the parallel processing or parallel computing with a real world example.</a:t>
            </a:r>
          </a:p>
          <a:p>
            <a:pPr marL="342900" indent="-342900" algn="l">
              <a:buClr>
                <a:srgbClr val="0070C0"/>
              </a:buClr>
              <a:buSzPct val="80000"/>
              <a:buFont typeface="Wingdings" pitchFamily="2" charset="2"/>
              <a:buChar char="u"/>
            </a:pPr>
            <a:r>
              <a:rPr lang="en-US" altLang="en-US" sz="1800" b="1" dirty="0">
                <a:solidFill>
                  <a:schemeClr val="tx1"/>
                </a:solidFill>
              </a:rPr>
              <a:t>When we build a bouse, we have a task to do</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https://www.udemy.com/course/cuda-programming-masterclass/learn/lecture/11805184#overview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45ADFF05-17D4-4AF4-8709-788B2AB6F6B7}"/>
              </a:ext>
            </a:extLst>
          </p:cNvPr>
          <p:cNvPicPr>
            <a:picLocks noChangeAspect="1"/>
          </p:cNvPicPr>
          <p:nvPr/>
        </p:nvPicPr>
        <p:blipFill>
          <a:blip r:embed="rId3"/>
          <a:stretch>
            <a:fillRect/>
          </a:stretch>
        </p:blipFill>
        <p:spPr>
          <a:xfrm>
            <a:off x="1907704" y="3153087"/>
            <a:ext cx="5114925" cy="2752725"/>
          </a:xfrm>
          <a:prstGeom prst="rect">
            <a:avLst/>
          </a:prstGeom>
          <a:ln>
            <a:solidFill>
              <a:srgbClr val="C00000"/>
            </a:solidFill>
          </a:ln>
        </p:spPr>
      </p:pic>
    </p:spTree>
    <p:extLst>
      <p:ext uri="{BB962C8B-B14F-4D97-AF65-F5344CB8AC3E}">
        <p14:creationId xmlns:p14="http://schemas.microsoft.com/office/powerpoint/2010/main" val="3965608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2.5 Parallel Task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36217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Tasks in hand</a:t>
            </a:r>
          </a:p>
          <a:p>
            <a:pPr marL="800100" lvl="1" indent="-342900" algn="l">
              <a:buClr>
                <a:srgbClr val="0070C0"/>
              </a:buClr>
              <a:buSzPct val="80000"/>
              <a:buFont typeface="Wingdings" pitchFamily="2" charset="2"/>
              <a:buChar char="u"/>
            </a:pPr>
            <a:r>
              <a:rPr lang="en-US" altLang="en-US" sz="1800" b="1" dirty="0">
                <a:solidFill>
                  <a:schemeClr val="tx1"/>
                </a:solidFill>
              </a:rPr>
              <a:t>Planning</a:t>
            </a:r>
          </a:p>
          <a:p>
            <a:pPr marL="800100" lvl="1" indent="-342900" algn="l">
              <a:buClr>
                <a:srgbClr val="0070C0"/>
              </a:buClr>
              <a:buSzPct val="80000"/>
              <a:buFont typeface="Wingdings" pitchFamily="2" charset="2"/>
              <a:buChar char="u"/>
            </a:pPr>
            <a:r>
              <a:rPr lang="en-US" altLang="en-US" sz="1800" b="1" dirty="0">
                <a:solidFill>
                  <a:schemeClr val="tx1"/>
                </a:solidFill>
              </a:rPr>
              <a:t>Lay a foundation</a:t>
            </a:r>
          </a:p>
          <a:p>
            <a:pPr marL="800100" lvl="1" indent="-342900" algn="l">
              <a:buClr>
                <a:srgbClr val="0070C0"/>
              </a:buClr>
              <a:buSzPct val="80000"/>
              <a:buFont typeface="Wingdings" pitchFamily="2" charset="2"/>
              <a:buChar char="u"/>
            </a:pPr>
            <a:r>
              <a:rPr lang="en-US" altLang="en-US" sz="1800" b="1" dirty="0">
                <a:solidFill>
                  <a:schemeClr val="tx1"/>
                </a:solidFill>
              </a:rPr>
              <a:t>Brick laying</a:t>
            </a:r>
          </a:p>
          <a:p>
            <a:pPr marL="800100" lvl="1" indent="-342900" algn="l">
              <a:buClr>
                <a:srgbClr val="0070C0"/>
              </a:buClr>
              <a:buSzPct val="80000"/>
              <a:buFont typeface="Wingdings" pitchFamily="2" charset="2"/>
              <a:buChar char="u"/>
            </a:pPr>
            <a:r>
              <a:rPr lang="en-US" altLang="en-US" sz="1800" b="1" dirty="0">
                <a:solidFill>
                  <a:schemeClr val="tx1"/>
                </a:solidFill>
              </a:rPr>
              <a:t>Water and sewer pipe laying</a:t>
            </a:r>
          </a:p>
          <a:p>
            <a:pPr marL="800100" lvl="1" indent="-342900" algn="l">
              <a:buClr>
                <a:srgbClr val="0070C0"/>
              </a:buClr>
              <a:buSzPct val="80000"/>
              <a:buFont typeface="Wingdings" pitchFamily="2" charset="2"/>
              <a:buChar char="u"/>
            </a:pPr>
            <a:r>
              <a:rPr lang="en-US" altLang="en-US" sz="1800" b="1" dirty="0">
                <a:solidFill>
                  <a:schemeClr val="tx1"/>
                </a:solidFill>
              </a:rPr>
              <a:t>Plumbing and roofing</a:t>
            </a:r>
          </a:p>
          <a:p>
            <a:pPr marL="800100" lvl="1" indent="-342900" algn="l">
              <a:buClr>
                <a:srgbClr val="0070C0"/>
              </a:buClr>
              <a:buSzPct val="80000"/>
              <a:buFont typeface="Wingdings" pitchFamily="2" charset="2"/>
              <a:buChar char="u"/>
            </a:pPr>
            <a:r>
              <a:rPr lang="en-US" altLang="en-US" sz="1800" b="1" dirty="0">
                <a:solidFill>
                  <a:schemeClr val="tx1"/>
                </a:solidFill>
              </a:rPr>
              <a:t>House wiring</a:t>
            </a:r>
          </a:p>
          <a:p>
            <a:pPr marL="800100" lvl="1" indent="-342900" algn="l">
              <a:buClr>
                <a:srgbClr val="0070C0"/>
              </a:buClr>
              <a:buSzPct val="80000"/>
              <a:buFont typeface="Wingdings" pitchFamily="2" charset="2"/>
              <a:buChar char="u"/>
            </a:pPr>
            <a:r>
              <a:rPr lang="en-US" altLang="en-US" sz="1800" b="1" dirty="0">
                <a:solidFill>
                  <a:schemeClr val="tx1"/>
                </a:solidFill>
              </a:rPr>
              <a:t>Painting</a:t>
            </a:r>
          </a:p>
          <a:p>
            <a:pPr marL="800100" lvl="1" indent="-342900" algn="l">
              <a:buClr>
                <a:srgbClr val="0070C0"/>
              </a:buClr>
              <a:buSzPct val="80000"/>
              <a:buFont typeface="Wingdings" pitchFamily="2" charset="2"/>
              <a:buChar char="u"/>
            </a:pPr>
            <a:r>
              <a:rPr lang="en-US" altLang="en-US" sz="1800" b="1" dirty="0">
                <a:solidFill>
                  <a:schemeClr val="tx1"/>
                </a:solidFill>
              </a:rPr>
              <a:t>Carpet laying or marbling the floor</a:t>
            </a:r>
          </a:p>
          <a:p>
            <a:pPr marL="800100" lvl="1" indent="-342900" algn="l">
              <a:buClr>
                <a:srgbClr val="0070C0"/>
              </a:buClr>
              <a:buSzPct val="80000"/>
              <a:buFont typeface="Wingdings" pitchFamily="2" charset="2"/>
              <a:buChar char="u"/>
            </a:pPr>
            <a:r>
              <a:rPr lang="en-US" altLang="en-US" sz="1800" b="1" dirty="0">
                <a:solidFill>
                  <a:schemeClr val="tx1"/>
                </a:solidFill>
              </a:rPr>
              <a:t>Furnishing</a:t>
            </a:r>
          </a:p>
          <a:p>
            <a:pPr marL="800100" lvl="1" indent="-342900" algn="l">
              <a:buClr>
                <a:srgbClr val="0070C0"/>
              </a:buClr>
              <a:buSzPct val="80000"/>
              <a:buFont typeface="Wingdings" pitchFamily="2" charset="2"/>
              <a:buChar char="u"/>
            </a:pPr>
            <a:r>
              <a:rPr lang="en-US" altLang="en-US" sz="1800" b="1" dirty="0">
                <a:solidFill>
                  <a:schemeClr val="tx1"/>
                </a:solidFill>
              </a:rPr>
              <a:t>Gardening</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https://www.udemy.com/course/cuda-programming-masterclass/learn/lecture/11805184#overview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pic>
        <p:nvPicPr>
          <p:cNvPr id="9" name="Picture 8">
            <a:extLst>
              <a:ext uri="{FF2B5EF4-FFF2-40B4-BE49-F238E27FC236}">
                <a16:creationId xmlns:a16="http://schemas.microsoft.com/office/drawing/2014/main" id="{AC3945FF-AAE2-43C5-80E4-5E8E48D30A4D}"/>
              </a:ext>
            </a:extLst>
          </p:cNvPr>
          <p:cNvPicPr>
            <a:picLocks noChangeAspect="1"/>
          </p:cNvPicPr>
          <p:nvPr/>
        </p:nvPicPr>
        <p:blipFill>
          <a:blip r:embed="rId3"/>
          <a:stretch>
            <a:fillRect/>
          </a:stretch>
        </p:blipFill>
        <p:spPr>
          <a:xfrm>
            <a:off x="2771399" y="4581128"/>
            <a:ext cx="4988081" cy="1940533"/>
          </a:xfrm>
          <a:prstGeom prst="rect">
            <a:avLst/>
          </a:prstGeom>
          <a:ln>
            <a:solidFill>
              <a:srgbClr val="C00000"/>
            </a:solidFill>
          </a:ln>
        </p:spPr>
      </p:pic>
    </p:spTree>
    <p:extLst>
      <p:ext uri="{BB962C8B-B14F-4D97-AF65-F5344CB8AC3E}">
        <p14:creationId xmlns:p14="http://schemas.microsoft.com/office/powerpoint/2010/main" val="254687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2.5 Parallel Task</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7413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We still can execute these instructions in sequential order with context switching.</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https://www.udemy.com/course/cuda-programming-masterclass/learn/lecture/11805184#overview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pic>
        <p:nvPicPr>
          <p:cNvPr id="8" name="Picture 7">
            <a:extLst>
              <a:ext uri="{FF2B5EF4-FFF2-40B4-BE49-F238E27FC236}">
                <a16:creationId xmlns:a16="http://schemas.microsoft.com/office/drawing/2014/main" id="{F3D68749-284F-4CB6-930E-D1AF9115FA19}"/>
              </a:ext>
            </a:extLst>
          </p:cNvPr>
          <p:cNvPicPr>
            <a:picLocks noChangeAspect="1"/>
          </p:cNvPicPr>
          <p:nvPr/>
        </p:nvPicPr>
        <p:blipFill>
          <a:blip r:embed="rId3"/>
          <a:stretch>
            <a:fillRect/>
          </a:stretch>
        </p:blipFill>
        <p:spPr>
          <a:xfrm>
            <a:off x="838200" y="2564904"/>
            <a:ext cx="6781800" cy="2590800"/>
          </a:xfrm>
          <a:prstGeom prst="rect">
            <a:avLst/>
          </a:prstGeom>
          <a:ln>
            <a:solidFill>
              <a:srgbClr val="C00000"/>
            </a:solidFill>
          </a:ln>
        </p:spPr>
      </p:pic>
    </p:spTree>
    <p:extLst>
      <p:ext uri="{BB962C8B-B14F-4D97-AF65-F5344CB8AC3E}">
        <p14:creationId xmlns:p14="http://schemas.microsoft.com/office/powerpoint/2010/main" val="415538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 Data Level Parallelism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39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2.6 Data Level Parallelism</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1734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If we have multiple cores, we can execute the program parallelly.</a:t>
            </a:r>
          </a:p>
          <a:p>
            <a:pPr marL="342900" indent="-342900" algn="l">
              <a:buClr>
                <a:srgbClr val="0070C0"/>
              </a:buClr>
              <a:buSzPct val="80000"/>
              <a:buFont typeface="Wingdings" pitchFamily="2" charset="2"/>
              <a:buChar char="u"/>
            </a:pPr>
            <a:r>
              <a:rPr lang="en-US" altLang="en-US" sz="1800" b="1" dirty="0">
                <a:solidFill>
                  <a:schemeClr val="tx1"/>
                </a:solidFill>
              </a:rPr>
              <a:t>Task level and data level parallelism.</a:t>
            </a:r>
          </a:p>
          <a:p>
            <a:pPr marL="342900" indent="-342900" algn="l">
              <a:buClr>
                <a:srgbClr val="0070C0"/>
              </a:buClr>
              <a:buSzPct val="80000"/>
              <a:buFont typeface="Wingdings" pitchFamily="2" charset="2"/>
              <a:buChar char="u"/>
            </a:pPr>
            <a:r>
              <a:rPr lang="en-US" altLang="en-US" sz="1800" b="1" dirty="0">
                <a:solidFill>
                  <a:schemeClr val="tx1"/>
                </a:solidFill>
              </a:rPr>
              <a:t>This type of parallelism is referred to as data level parallelism.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https://www.udemy.com/course/cuda-programming-masterclass/learn/lecture/11805184#overview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pic>
        <p:nvPicPr>
          <p:cNvPr id="9" name="Picture 8">
            <a:extLst>
              <a:ext uri="{FF2B5EF4-FFF2-40B4-BE49-F238E27FC236}">
                <a16:creationId xmlns:a16="http://schemas.microsoft.com/office/drawing/2014/main" id="{8F9480B6-4AAE-479C-8A4A-BF5DB9C8B993}"/>
              </a:ext>
            </a:extLst>
          </p:cNvPr>
          <p:cNvPicPr>
            <a:picLocks noChangeAspect="1"/>
          </p:cNvPicPr>
          <p:nvPr/>
        </p:nvPicPr>
        <p:blipFill>
          <a:blip r:embed="rId3"/>
          <a:stretch>
            <a:fillRect/>
          </a:stretch>
        </p:blipFill>
        <p:spPr>
          <a:xfrm>
            <a:off x="1409700" y="2798961"/>
            <a:ext cx="6210300" cy="3143250"/>
          </a:xfrm>
          <a:prstGeom prst="rect">
            <a:avLst/>
          </a:prstGeom>
          <a:ln>
            <a:solidFill>
              <a:srgbClr val="C00000"/>
            </a:solidFill>
          </a:ln>
        </p:spPr>
      </p:pic>
    </p:spTree>
    <p:extLst>
      <p:ext uri="{BB962C8B-B14F-4D97-AF65-F5344CB8AC3E}">
        <p14:creationId xmlns:p14="http://schemas.microsoft.com/office/powerpoint/2010/main" val="1505716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 Parallelism vs. Concurrency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511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0E8CE2F-3E9E-4CDA-B07C-C876577FE770}"/>
              </a:ext>
            </a:extLst>
          </p:cNvPr>
          <p:cNvSpPr/>
          <p:nvPr/>
        </p:nvSpPr>
        <p:spPr>
          <a:xfrm>
            <a:off x="2699792" y="2708920"/>
            <a:ext cx="3493368" cy="25202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A04F8B9-71B8-4C94-864F-7D15A1B0D3E5}"/>
              </a:ext>
            </a:extLst>
          </p:cNvPr>
          <p:cNvSpPr/>
          <p:nvPr/>
        </p:nvSpPr>
        <p:spPr>
          <a:xfrm>
            <a:off x="2952800" y="2855507"/>
            <a:ext cx="2808312" cy="136815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Central Processing Unit</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2 Parallel Programming</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722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Parallel Programming</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can process multiple application at the same time.</a:t>
            </a:r>
            <a:endParaRPr lang="en-US" altLang="en-US" sz="1800" dirty="0">
              <a:solidFill>
                <a:schemeClr val="tx1"/>
              </a:solidFill>
              <a:cs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cs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https://www.udemy.com/course/cuda-programming-masterclass/learn/lecture/11805184#overview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Rectangle 7">
            <a:extLst>
              <a:ext uri="{FF2B5EF4-FFF2-40B4-BE49-F238E27FC236}">
                <a16:creationId xmlns:a16="http://schemas.microsoft.com/office/drawing/2014/main" id="{47D73C09-F1D1-4634-8C19-C8BAA9D64F9E}"/>
              </a:ext>
            </a:extLst>
          </p:cNvPr>
          <p:cNvSpPr/>
          <p:nvPr/>
        </p:nvSpPr>
        <p:spPr>
          <a:xfrm>
            <a:off x="3168824" y="3140968"/>
            <a:ext cx="2376264" cy="398616"/>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Control Unit</a:t>
            </a:r>
          </a:p>
        </p:txBody>
      </p:sp>
      <p:sp>
        <p:nvSpPr>
          <p:cNvPr id="10" name="Rectangle 9">
            <a:extLst>
              <a:ext uri="{FF2B5EF4-FFF2-40B4-BE49-F238E27FC236}">
                <a16:creationId xmlns:a16="http://schemas.microsoft.com/office/drawing/2014/main" id="{95A4D2C6-A67E-44A2-B9F7-74790C719F18}"/>
              </a:ext>
            </a:extLst>
          </p:cNvPr>
          <p:cNvSpPr/>
          <p:nvPr/>
        </p:nvSpPr>
        <p:spPr>
          <a:xfrm>
            <a:off x="3168824" y="3661740"/>
            <a:ext cx="2376264" cy="398616"/>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Arithmetic/Logic Unit</a:t>
            </a:r>
          </a:p>
        </p:txBody>
      </p:sp>
      <p:sp>
        <p:nvSpPr>
          <p:cNvPr id="14" name="Rectangle 13">
            <a:extLst>
              <a:ext uri="{FF2B5EF4-FFF2-40B4-BE49-F238E27FC236}">
                <a16:creationId xmlns:a16="http://schemas.microsoft.com/office/drawing/2014/main" id="{9B1AB588-1834-460D-8BFE-5F04F4B80EFB}"/>
              </a:ext>
            </a:extLst>
          </p:cNvPr>
          <p:cNvSpPr/>
          <p:nvPr/>
        </p:nvSpPr>
        <p:spPr>
          <a:xfrm>
            <a:off x="2952800" y="4725145"/>
            <a:ext cx="2808312" cy="43204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Memory Unit</a:t>
            </a:r>
          </a:p>
        </p:txBody>
      </p:sp>
      <p:cxnSp>
        <p:nvCxnSpPr>
          <p:cNvPr id="16" name="Straight Arrow Connector 15">
            <a:extLst>
              <a:ext uri="{FF2B5EF4-FFF2-40B4-BE49-F238E27FC236}">
                <a16:creationId xmlns:a16="http://schemas.microsoft.com/office/drawing/2014/main" id="{0D800E8F-A258-4FE2-8345-748A20BBDAD3}"/>
              </a:ext>
            </a:extLst>
          </p:cNvPr>
          <p:cNvCxnSpPr>
            <a:cxnSpLocks/>
          </p:cNvCxnSpPr>
          <p:nvPr/>
        </p:nvCxnSpPr>
        <p:spPr>
          <a:xfrm>
            <a:off x="3960912" y="4223660"/>
            <a:ext cx="0" cy="5014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AEA968-C7C9-47A4-A2A8-BA121F2AC0C4}"/>
              </a:ext>
            </a:extLst>
          </p:cNvPr>
          <p:cNvCxnSpPr/>
          <p:nvPr/>
        </p:nvCxnSpPr>
        <p:spPr>
          <a:xfrm flipV="1">
            <a:off x="4969024" y="4223660"/>
            <a:ext cx="0" cy="5014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B12D26A-1591-40C2-A388-50BCC8A99684}"/>
              </a:ext>
            </a:extLst>
          </p:cNvPr>
          <p:cNvSpPr/>
          <p:nvPr/>
        </p:nvSpPr>
        <p:spPr>
          <a:xfrm>
            <a:off x="1065324" y="3627021"/>
            <a:ext cx="1152128" cy="68407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Device</a:t>
            </a:r>
          </a:p>
        </p:txBody>
      </p:sp>
      <p:cxnSp>
        <p:nvCxnSpPr>
          <p:cNvPr id="34" name="Straight Arrow Connector 33">
            <a:extLst>
              <a:ext uri="{FF2B5EF4-FFF2-40B4-BE49-F238E27FC236}">
                <a16:creationId xmlns:a16="http://schemas.microsoft.com/office/drawing/2014/main" id="{AF0C17CE-5A86-4B2C-AF4F-901458714EB9}"/>
              </a:ext>
            </a:extLst>
          </p:cNvPr>
          <p:cNvCxnSpPr>
            <a:cxnSpLocks/>
            <a:stCxn id="22" idx="3"/>
            <a:endCxn id="20" idx="1"/>
          </p:cNvCxnSpPr>
          <p:nvPr/>
        </p:nvCxnSpPr>
        <p:spPr>
          <a:xfrm>
            <a:off x="2217452" y="3969060"/>
            <a:ext cx="48234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B11D41F-9BF1-47CB-B23F-0D91E9990355}"/>
              </a:ext>
            </a:extLst>
          </p:cNvPr>
          <p:cNvSpPr/>
          <p:nvPr/>
        </p:nvSpPr>
        <p:spPr>
          <a:xfrm>
            <a:off x="6696059" y="3623499"/>
            <a:ext cx="1152128" cy="68407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Device</a:t>
            </a:r>
          </a:p>
        </p:txBody>
      </p:sp>
      <p:cxnSp>
        <p:nvCxnSpPr>
          <p:cNvPr id="38" name="Straight Arrow Connector 37">
            <a:extLst>
              <a:ext uri="{FF2B5EF4-FFF2-40B4-BE49-F238E27FC236}">
                <a16:creationId xmlns:a16="http://schemas.microsoft.com/office/drawing/2014/main" id="{77907A82-C92A-47BA-9850-89C06FAC5CAE}"/>
              </a:ext>
            </a:extLst>
          </p:cNvPr>
          <p:cNvCxnSpPr>
            <a:cxnSpLocks/>
            <a:stCxn id="20" idx="3"/>
            <a:endCxn id="36" idx="1"/>
          </p:cNvCxnSpPr>
          <p:nvPr/>
        </p:nvCxnSpPr>
        <p:spPr>
          <a:xfrm flipV="1">
            <a:off x="6193160" y="3965538"/>
            <a:ext cx="502899" cy="35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2.7 Parallelism vs. Concurrency</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22535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Parallelism vs. Concurrency</a:t>
            </a:r>
          </a:p>
          <a:p>
            <a:pPr marL="342900" indent="-342900" algn="l">
              <a:buClr>
                <a:srgbClr val="0070C0"/>
              </a:buClr>
              <a:buSzPct val="80000"/>
              <a:buFont typeface="Wingdings" pitchFamily="2" charset="2"/>
              <a:buChar char="u"/>
            </a:pPr>
            <a:r>
              <a:rPr lang="en-US" altLang="en-US" sz="1800" b="1" dirty="0">
                <a:solidFill>
                  <a:schemeClr val="tx1"/>
                </a:solidFill>
              </a:rPr>
              <a:t>There are slightly difference in parallelism and concurrency.</a:t>
            </a:r>
          </a:p>
          <a:p>
            <a:pPr marL="342900" indent="-342900" algn="l">
              <a:buClr>
                <a:srgbClr val="0070C0"/>
              </a:buClr>
              <a:buSzPct val="80000"/>
              <a:buFont typeface="Wingdings" pitchFamily="2" charset="2"/>
              <a:buChar char="u"/>
            </a:pPr>
            <a:r>
              <a:rPr lang="en-US" altLang="en-US" sz="1800" b="1" dirty="0">
                <a:solidFill>
                  <a:schemeClr val="tx1"/>
                </a:solidFill>
              </a:rPr>
              <a:t>If we have single co-processor, this processor will accommodate this execution with context switching.</a:t>
            </a:r>
          </a:p>
          <a:p>
            <a:pPr marL="342900" indent="-342900" algn="l">
              <a:buClr>
                <a:srgbClr val="0070C0"/>
              </a:buClr>
              <a:buSzPct val="80000"/>
              <a:buFont typeface="Wingdings" pitchFamily="2" charset="2"/>
              <a:buChar char="u"/>
            </a:pPr>
            <a:r>
              <a:rPr lang="en-US" altLang="en-US" sz="1800" b="1" dirty="0">
                <a:solidFill>
                  <a:schemeClr val="tx1"/>
                </a:solidFill>
              </a:rPr>
              <a:t>This type of simultaneously execution is referred to as concurrency.</a:t>
            </a:r>
          </a:p>
          <a:p>
            <a:pPr marL="342900" indent="-342900" algn="l">
              <a:buClr>
                <a:srgbClr val="0070C0"/>
              </a:buClr>
              <a:buSzPct val="80000"/>
              <a:buFont typeface="Wingdings" pitchFamily="2" charset="2"/>
              <a:buChar char="u"/>
            </a:pPr>
            <a:r>
              <a:rPr lang="en-US" altLang="en-US" sz="1800" b="1" dirty="0">
                <a:solidFill>
                  <a:schemeClr val="tx1"/>
                </a:solidFill>
              </a:rPr>
              <a:t>This is actually an illusion of parallel execution but actually in hardware level, we execute instruction sequentially.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https://www.udemy.com/course/cuda-programming-masterclass/learn/lecture/11805184#overview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sp>
        <p:nvSpPr>
          <p:cNvPr id="10" name="Rectangle 9">
            <a:extLst>
              <a:ext uri="{FF2B5EF4-FFF2-40B4-BE49-F238E27FC236}">
                <a16:creationId xmlns:a16="http://schemas.microsoft.com/office/drawing/2014/main" id="{56DE8C8D-F822-4186-8992-E8FD01FD0B5B}"/>
              </a:ext>
            </a:extLst>
          </p:cNvPr>
          <p:cNvSpPr/>
          <p:nvPr/>
        </p:nvSpPr>
        <p:spPr>
          <a:xfrm>
            <a:off x="798524" y="4071279"/>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1</a:t>
            </a:r>
          </a:p>
        </p:txBody>
      </p:sp>
      <p:sp>
        <p:nvSpPr>
          <p:cNvPr id="11" name="Rectangle 10">
            <a:extLst>
              <a:ext uri="{FF2B5EF4-FFF2-40B4-BE49-F238E27FC236}">
                <a16:creationId xmlns:a16="http://schemas.microsoft.com/office/drawing/2014/main" id="{D1BD932C-5846-442F-BD71-EBF99D6D5B3B}"/>
              </a:ext>
            </a:extLst>
          </p:cNvPr>
          <p:cNvSpPr/>
          <p:nvPr/>
        </p:nvSpPr>
        <p:spPr>
          <a:xfrm>
            <a:off x="6211416" y="4056898"/>
            <a:ext cx="2053208" cy="1687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12" name="Rectangle 11">
            <a:extLst>
              <a:ext uri="{FF2B5EF4-FFF2-40B4-BE49-F238E27FC236}">
                <a16:creationId xmlns:a16="http://schemas.microsoft.com/office/drawing/2014/main" id="{D8616A69-1EB5-47E4-A94B-28E3328AB88B}"/>
              </a:ext>
            </a:extLst>
          </p:cNvPr>
          <p:cNvSpPr/>
          <p:nvPr/>
        </p:nvSpPr>
        <p:spPr>
          <a:xfrm>
            <a:off x="798524" y="4613926"/>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2</a:t>
            </a:r>
          </a:p>
        </p:txBody>
      </p:sp>
      <p:sp>
        <p:nvSpPr>
          <p:cNvPr id="13" name="Rectangle 12">
            <a:extLst>
              <a:ext uri="{FF2B5EF4-FFF2-40B4-BE49-F238E27FC236}">
                <a16:creationId xmlns:a16="http://schemas.microsoft.com/office/drawing/2014/main" id="{E7FC020E-D6CD-49C1-8353-C56B5608083E}"/>
              </a:ext>
            </a:extLst>
          </p:cNvPr>
          <p:cNvSpPr/>
          <p:nvPr/>
        </p:nvSpPr>
        <p:spPr>
          <a:xfrm>
            <a:off x="798524" y="5195164"/>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3</a:t>
            </a:r>
          </a:p>
        </p:txBody>
      </p:sp>
      <p:sp>
        <p:nvSpPr>
          <p:cNvPr id="14" name="Arrow: Right 13">
            <a:extLst>
              <a:ext uri="{FF2B5EF4-FFF2-40B4-BE49-F238E27FC236}">
                <a16:creationId xmlns:a16="http://schemas.microsoft.com/office/drawing/2014/main" id="{DDF9FAE5-B47E-46ED-8980-D30E464E4F66}"/>
              </a:ext>
            </a:extLst>
          </p:cNvPr>
          <p:cNvSpPr/>
          <p:nvPr/>
        </p:nvSpPr>
        <p:spPr>
          <a:xfrm>
            <a:off x="2371334" y="4232574"/>
            <a:ext cx="2448272" cy="26825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CDF4D1CC-7BD1-4CF3-BF83-DFCD2B3FA6D9}"/>
              </a:ext>
            </a:extLst>
          </p:cNvPr>
          <p:cNvSpPr/>
          <p:nvPr/>
        </p:nvSpPr>
        <p:spPr>
          <a:xfrm>
            <a:off x="2371334" y="4765318"/>
            <a:ext cx="2448272" cy="268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CEC75E10-C24B-4779-BC48-574B8F0816CA}"/>
              </a:ext>
            </a:extLst>
          </p:cNvPr>
          <p:cNvSpPr/>
          <p:nvPr/>
        </p:nvSpPr>
        <p:spPr>
          <a:xfrm>
            <a:off x="2371334" y="5256516"/>
            <a:ext cx="2448272" cy="26825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0493939-C585-4E4A-B48C-B07537CF02E5}"/>
              </a:ext>
            </a:extLst>
          </p:cNvPr>
          <p:cNvCxnSpPr>
            <a:cxnSpLocks/>
          </p:cNvCxnSpPr>
          <p:nvPr/>
        </p:nvCxnSpPr>
        <p:spPr>
          <a:xfrm>
            <a:off x="5611694" y="4091005"/>
            <a:ext cx="432048" cy="34276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A1D9629-AF43-4059-A266-00213AC0C288}"/>
              </a:ext>
            </a:extLst>
          </p:cNvPr>
          <p:cNvCxnSpPr>
            <a:cxnSpLocks/>
          </p:cNvCxnSpPr>
          <p:nvPr/>
        </p:nvCxnSpPr>
        <p:spPr>
          <a:xfrm>
            <a:off x="6043742" y="4618474"/>
            <a:ext cx="0" cy="561943"/>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5D0DBBD-3FFF-423B-9E7C-DA604DB42C6D}"/>
              </a:ext>
            </a:extLst>
          </p:cNvPr>
          <p:cNvCxnSpPr>
            <a:cxnSpLocks/>
          </p:cNvCxnSpPr>
          <p:nvPr/>
        </p:nvCxnSpPr>
        <p:spPr>
          <a:xfrm flipH="1">
            <a:off x="5611694" y="5166220"/>
            <a:ext cx="360040" cy="5330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4262633-17DC-48C2-A81A-E5C1985A7CC7}"/>
              </a:ext>
            </a:extLst>
          </p:cNvPr>
          <p:cNvCxnSpPr>
            <a:cxnSpLocks/>
          </p:cNvCxnSpPr>
          <p:nvPr/>
        </p:nvCxnSpPr>
        <p:spPr>
          <a:xfrm flipH="1" flipV="1">
            <a:off x="5107813" y="5256516"/>
            <a:ext cx="431356" cy="442704"/>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7907410-9D7E-4365-B2B4-04B5EC7504D4}"/>
              </a:ext>
            </a:extLst>
          </p:cNvPr>
          <p:cNvCxnSpPr>
            <a:cxnSpLocks/>
          </p:cNvCxnSpPr>
          <p:nvPr/>
        </p:nvCxnSpPr>
        <p:spPr>
          <a:xfrm flipH="1" flipV="1">
            <a:off x="5048326" y="4553213"/>
            <a:ext cx="36004" cy="61300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68AD2ED-9C9B-45FD-BD9C-9B3BE8515038}"/>
              </a:ext>
            </a:extLst>
          </p:cNvPr>
          <p:cNvCxnSpPr>
            <a:cxnSpLocks/>
          </p:cNvCxnSpPr>
          <p:nvPr/>
        </p:nvCxnSpPr>
        <p:spPr>
          <a:xfrm flipV="1">
            <a:off x="5096159" y="4071279"/>
            <a:ext cx="395694" cy="395142"/>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938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2.7 Parallelism vs. Concurrency</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4109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Concurrency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https://www.udemy.com/course/cuda-programming-masterclass/learn/lecture/11805184#overview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
        <p:nvSpPr>
          <p:cNvPr id="8" name="Rectangle 7">
            <a:extLst>
              <a:ext uri="{FF2B5EF4-FFF2-40B4-BE49-F238E27FC236}">
                <a16:creationId xmlns:a16="http://schemas.microsoft.com/office/drawing/2014/main" id="{63E4E46E-45F0-45FD-A87D-836C69076F1F}"/>
              </a:ext>
            </a:extLst>
          </p:cNvPr>
          <p:cNvSpPr/>
          <p:nvPr/>
        </p:nvSpPr>
        <p:spPr>
          <a:xfrm>
            <a:off x="5984826" y="4575093"/>
            <a:ext cx="1223155" cy="3511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25" name="Arrow: Right 24">
            <a:extLst>
              <a:ext uri="{FF2B5EF4-FFF2-40B4-BE49-F238E27FC236}">
                <a16:creationId xmlns:a16="http://schemas.microsoft.com/office/drawing/2014/main" id="{737B2F21-DDCF-4626-9ABD-80A28996259E}"/>
              </a:ext>
            </a:extLst>
          </p:cNvPr>
          <p:cNvSpPr/>
          <p:nvPr/>
        </p:nvSpPr>
        <p:spPr>
          <a:xfrm>
            <a:off x="2744466" y="4634893"/>
            <a:ext cx="2448272" cy="30145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AEF09F3A-0E3E-4B4F-94E7-E7B9A8E03A0E}"/>
              </a:ext>
            </a:extLst>
          </p:cNvPr>
          <p:cNvSpPr/>
          <p:nvPr/>
        </p:nvSpPr>
        <p:spPr>
          <a:xfrm>
            <a:off x="2769451" y="5141161"/>
            <a:ext cx="2448272" cy="301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F4A7A278-1618-43D3-947B-4B633A0AC786}"/>
              </a:ext>
            </a:extLst>
          </p:cNvPr>
          <p:cNvSpPr/>
          <p:nvPr/>
        </p:nvSpPr>
        <p:spPr>
          <a:xfrm>
            <a:off x="2769451" y="5654211"/>
            <a:ext cx="2448272" cy="301453"/>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C10791C-4D31-4D1E-863A-DEA1C8467F70}"/>
              </a:ext>
            </a:extLst>
          </p:cNvPr>
          <p:cNvSpPr/>
          <p:nvPr/>
        </p:nvSpPr>
        <p:spPr>
          <a:xfrm>
            <a:off x="5984825" y="5116290"/>
            <a:ext cx="1223155" cy="3511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37" name="Rectangle 36">
            <a:extLst>
              <a:ext uri="{FF2B5EF4-FFF2-40B4-BE49-F238E27FC236}">
                <a16:creationId xmlns:a16="http://schemas.microsoft.com/office/drawing/2014/main" id="{6187F904-A7A9-48B4-A83B-BE2BC5964271}"/>
              </a:ext>
            </a:extLst>
          </p:cNvPr>
          <p:cNvSpPr/>
          <p:nvPr/>
        </p:nvSpPr>
        <p:spPr>
          <a:xfrm>
            <a:off x="5984825" y="5654211"/>
            <a:ext cx="1223155" cy="404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53" name="Rectangle 52">
            <a:extLst>
              <a:ext uri="{FF2B5EF4-FFF2-40B4-BE49-F238E27FC236}">
                <a16:creationId xmlns:a16="http://schemas.microsoft.com/office/drawing/2014/main" id="{09C85815-A3F8-434B-AD93-C715BAC58576}"/>
              </a:ext>
            </a:extLst>
          </p:cNvPr>
          <p:cNvSpPr/>
          <p:nvPr/>
        </p:nvSpPr>
        <p:spPr>
          <a:xfrm>
            <a:off x="5663231" y="4194542"/>
            <a:ext cx="1779938" cy="359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Multiple cores</a:t>
            </a:r>
          </a:p>
        </p:txBody>
      </p:sp>
      <p:sp>
        <p:nvSpPr>
          <p:cNvPr id="55" name="Rectangle 54">
            <a:extLst>
              <a:ext uri="{FF2B5EF4-FFF2-40B4-BE49-F238E27FC236}">
                <a16:creationId xmlns:a16="http://schemas.microsoft.com/office/drawing/2014/main" id="{C3D1AC94-5DD6-4B7C-A0FE-A0859F38CC75}"/>
              </a:ext>
            </a:extLst>
          </p:cNvPr>
          <p:cNvSpPr/>
          <p:nvPr/>
        </p:nvSpPr>
        <p:spPr>
          <a:xfrm>
            <a:off x="956966" y="4509120"/>
            <a:ext cx="1223155" cy="4171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1</a:t>
            </a:r>
          </a:p>
        </p:txBody>
      </p:sp>
      <p:sp>
        <p:nvSpPr>
          <p:cNvPr id="57" name="Rectangle 56">
            <a:extLst>
              <a:ext uri="{FF2B5EF4-FFF2-40B4-BE49-F238E27FC236}">
                <a16:creationId xmlns:a16="http://schemas.microsoft.com/office/drawing/2014/main" id="{46D4A35A-AAD0-4351-B2CD-479978CD359C}"/>
              </a:ext>
            </a:extLst>
          </p:cNvPr>
          <p:cNvSpPr/>
          <p:nvPr/>
        </p:nvSpPr>
        <p:spPr>
          <a:xfrm>
            <a:off x="956966" y="5141161"/>
            <a:ext cx="1223155" cy="3511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2</a:t>
            </a:r>
          </a:p>
        </p:txBody>
      </p:sp>
      <p:sp>
        <p:nvSpPr>
          <p:cNvPr id="59" name="Rectangle 58">
            <a:extLst>
              <a:ext uri="{FF2B5EF4-FFF2-40B4-BE49-F238E27FC236}">
                <a16:creationId xmlns:a16="http://schemas.microsoft.com/office/drawing/2014/main" id="{EDFDB432-7E0C-4795-AB02-1E10DF9C09E0}"/>
              </a:ext>
            </a:extLst>
          </p:cNvPr>
          <p:cNvSpPr/>
          <p:nvPr/>
        </p:nvSpPr>
        <p:spPr>
          <a:xfrm>
            <a:off x="954484" y="5654211"/>
            <a:ext cx="1223155" cy="4171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3</a:t>
            </a:r>
          </a:p>
        </p:txBody>
      </p:sp>
      <p:sp>
        <p:nvSpPr>
          <p:cNvPr id="61" name="Rectangle 60">
            <a:extLst>
              <a:ext uri="{FF2B5EF4-FFF2-40B4-BE49-F238E27FC236}">
                <a16:creationId xmlns:a16="http://schemas.microsoft.com/office/drawing/2014/main" id="{6BEE5C2B-861D-4455-A66C-F0A2EDA4938E}"/>
              </a:ext>
            </a:extLst>
          </p:cNvPr>
          <p:cNvSpPr/>
          <p:nvPr/>
        </p:nvSpPr>
        <p:spPr>
          <a:xfrm>
            <a:off x="810862" y="4159220"/>
            <a:ext cx="1779938" cy="351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Multiple threads</a:t>
            </a:r>
          </a:p>
        </p:txBody>
      </p:sp>
      <p:sp>
        <p:nvSpPr>
          <p:cNvPr id="62" name="Rectangle 61">
            <a:extLst>
              <a:ext uri="{FF2B5EF4-FFF2-40B4-BE49-F238E27FC236}">
                <a16:creationId xmlns:a16="http://schemas.microsoft.com/office/drawing/2014/main" id="{D5FCFC9D-BFEE-48FC-A560-8EA5D1AE7676}"/>
              </a:ext>
            </a:extLst>
          </p:cNvPr>
          <p:cNvSpPr/>
          <p:nvPr/>
        </p:nvSpPr>
        <p:spPr>
          <a:xfrm>
            <a:off x="723810" y="1905622"/>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1</a:t>
            </a:r>
          </a:p>
        </p:txBody>
      </p:sp>
      <p:sp>
        <p:nvSpPr>
          <p:cNvPr id="63" name="Rectangle 62">
            <a:extLst>
              <a:ext uri="{FF2B5EF4-FFF2-40B4-BE49-F238E27FC236}">
                <a16:creationId xmlns:a16="http://schemas.microsoft.com/office/drawing/2014/main" id="{BB1FFB6F-2D03-4185-963F-58C5D76A1C11}"/>
              </a:ext>
            </a:extLst>
          </p:cNvPr>
          <p:cNvSpPr/>
          <p:nvPr/>
        </p:nvSpPr>
        <p:spPr>
          <a:xfrm>
            <a:off x="6136702" y="1891241"/>
            <a:ext cx="2053208" cy="1687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64" name="Rectangle 63">
            <a:extLst>
              <a:ext uri="{FF2B5EF4-FFF2-40B4-BE49-F238E27FC236}">
                <a16:creationId xmlns:a16="http://schemas.microsoft.com/office/drawing/2014/main" id="{8E6C4665-1184-420B-B12F-C22DE7FB1FD7}"/>
              </a:ext>
            </a:extLst>
          </p:cNvPr>
          <p:cNvSpPr/>
          <p:nvPr/>
        </p:nvSpPr>
        <p:spPr>
          <a:xfrm>
            <a:off x="723810" y="2448269"/>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2</a:t>
            </a:r>
          </a:p>
        </p:txBody>
      </p:sp>
      <p:sp>
        <p:nvSpPr>
          <p:cNvPr id="65" name="Rectangle 64">
            <a:extLst>
              <a:ext uri="{FF2B5EF4-FFF2-40B4-BE49-F238E27FC236}">
                <a16:creationId xmlns:a16="http://schemas.microsoft.com/office/drawing/2014/main" id="{5445748F-C318-4877-AA3B-020899BE257E}"/>
              </a:ext>
            </a:extLst>
          </p:cNvPr>
          <p:cNvSpPr/>
          <p:nvPr/>
        </p:nvSpPr>
        <p:spPr>
          <a:xfrm>
            <a:off x="723810" y="3029507"/>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3</a:t>
            </a:r>
          </a:p>
        </p:txBody>
      </p:sp>
      <p:sp>
        <p:nvSpPr>
          <p:cNvPr id="66" name="Arrow: Right 65">
            <a:extLst>
              <a:ext uri="{FF2B5EF4-FFF2-40B4-BE49-F238E27FC236}">
                <a16:creationId xmlns:a16="http://schemas.microsoft.com/office/drawing/2014/main" id="{75E13E64-7B9E-4F5B-8782-37B8DA4E81B1}"/>
              </a:ext>
            </a:extLst>
          </p:cNvPr>
          <p:cNvSpPr/>
          <p:nvPr/>
        </p:nvSpPr>
        <p:spPr>
          <a:xfrm>
            <a:off x="2296620" y="2066917"/>
            <a:ext cx="2448272" cy="26825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Right 66">
            <a:extLst>
              <a:ext uri="{FF2B5EF4-FFF2-40B4-BE49-F238E27FC236}">
                <a16:creationId xmlns:a16="http://schemas.microsoft.com/office/drawing/2014/main" id="{3E974FFC-394A-4260-B299-DC4A8EB6CC85}"/>
              </a:ext>
            </a:extLst>
          </p:cNvPr>
          <p:cNvSpPr/>
          <p:nvPr/>
        </p:nvSpPr>
        <p:spPr>
          <a:xfrm>
            <a:off x="2296620" y="2599661"/>
            <a:ext cx="2448272" cy="268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Right 67">
            <a:extLst>
              <a:ext uri="{FF2B5EF4-FFF2-40B4-BE49-F238E27FC236}">
                <a16:creationId xmlns:a16="http://schemas.microsoft.com/office/drawing/2014/main" id="{8AF9A6F6-A8AD-4CB6-A991-C521E88EFF57}"/>
              </a:ext>
            </a:extLst>
          </p:cNvPr>
          <p:cNvSpPr/>
          <p:nvPr/>
        </p:nvSpPr>
        <p:spPr>
          <a:xfrm>
            <a:off x="2296620" y="3090859"/>
            <a:ext cx="2448272" cy="26825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518E316D-4656-4E61-85CB-FD7624E67528}"/>
              </a:ext>
            </a:extLst>
          </p:cNvPr>
          <p:cNvCxnSpPr>
            <a:cxnSpLocks/>
          </p:cNvCxnSpPr>
          <p:nvPr/>
        </p:nvCxnSpPr>
        <p:spPr>
          <a:xfrm>
            <a:off x="5536980" y="1925348"/>
            <a:ext cx="432048" cy="34276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9DC0595-24DC-4B4B-93E4-5E38EBC67E56}"/>
              </a:ext>
            </a:extLst>
          </p:cNvPr>
          <p:cNvCxnSpPr>
            <a:cxnSpLocks/>
          </p:cNvCxnSpPr>
          <p:nvPr/>
        </p:nvCxnSpPr>
        <p:spPr>
          <a:xfrm>
            <a:off x="5969028" y="2452817"/>
            <a:ext cx="0" cy="561943"/>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4E4A57F-0DEE-467E-A4CB-14A1C62272AC}"/>
              </a:ext>
            </a:extLst>
          </p:cNvPr>
          <p:cNvCxnSpPr>
            <a:cxnSpLocks/>
          </p:cNvCxnSpPr>
          <p:nvPr/>
        </p:nvCxnSpPr>
        <p:spPr>
          <a:xfrm flipH="1">
            <a:off x="5536980" y="3000563"/>
            <a:ext cx="360040" cy="5330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91E88D9-7CB3-478B-BC51-FF94E9F29A78}"/>
              </a:ext>
            </a:extLst>
          </p:cNvPr>
          <p:cNvCxnSpPr>
            <a:cxnSpLocks/>
          </p:cNvCxnSpPr>
          <p:nvPr/>
        </p:nvCxnSpPr>
        <p:spPr>
          <a:xfrm flipH="1" flipV="1">
            <a:off x="5033099" y="3090859"/>
            <a:ext cx="431356" cy="442704"/>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46F144A-54A3-48BD-B719-63A6FD693012}"/>
              </a:ext>
            </a:extLst>
          </p:cNvPr>
          <p:cNvCxnSpPr>
            <a:cxnSpLocks/>
          </p:cNvCxnSpPr>
          <p:nvPr/>
        </p:nvCxnSpPr>
        <p:spPr>
          <a:xfrm flipH="1" flipV="1">
            <a:off x="4973612" y="2387556"/>
            <a:ext cx="36004" cy="61300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F68296D-460F-4B60-A69D-C086115FB45B}"/>
              </a:ext>
            </a:extLst>
          </p:cNvPr>
          <p:cNvCxnSpPr>
            <a:cxnSpLocks/>
          </p:cNvCxnSpPr>
          <p:nvPr/>
        </p:nvCxnSpPr>
        <p:spPr>
          <a:xfrm flipV="1">
            <a:off x="5021445" y="1905622"/>
            <a:ext cx="395694" cy="395142"/>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75" name="副標題 2">
            <a:extLst>
              <a:ext uri="{FF2B5EF4-FFF2-40B4-BE49-F238E27FC236}">
                <a16:creationId xmlns:a16="http://schemas.microsoft.com/office/drawing/2014/main" id="{6283BF93-91FA-4307-9D5C-5557FBC4875B}"/>
              </a:ext>
            </a:extLst>
          </p:cNvPr>
          <p:cNvSpPr txBox="1">
            <a:spLocks/>
          </p:cNvSpPr>
          <p:nvPr/>
        </p:nvSpPr>
        <p:spPr>
          <a:xfrm>
            <a:off x="457200" y="3661542"/>
            <a:ext cx="8193585" cy="41096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Parallelism</a:t>
            </a:r>
          </a:p>
        </p:txBody>
      </p:sp>
    </p:spTree>
    <p:extLst>
      <p:ext uri="{BB962C8B-B14F-4D97-AF65-F5344CB8AC3E}">
        <p14:creationId xmlns:p14="http://schemas.microsoft.com/office/powerpoint/2010/main" val="2506180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2.7 Parallelism vs. Concurrency</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7100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Parallelism vs. Concurrency</a:t>
            </a:r>
          </a:p>
          <a:p>
            <a:pPr marL="342900" indent="-342900" algn="l">
              <a:buClr>
                <a:srgbClr val="0070C0"/>
              </a:buClr>
              <a:buSzPct val="80000"/>
              <a:buFont typeface="Wingdings" pitchFamily="2" charset="2"/>
              <a:buChar char="u"/>
            </a:pPr>
            <a:r>
              <a:rPr lang="en-US" altLang="en-US" sz="1800" b="1" dirty="0">
                <a:solidFill>
                  <a:schemeClr val="tx1"/>
                </a:solidFill>
              </a:rPr>
              <a:t>When we have multiple cores to execute multiple processes. The Parallelism is true parallelism. We have enough cores in our processor </a:t>
            </a:r>
            <a:r>
              <a:rPr lang="en-US" altLang="en-US" sz="1800" b="1" dirty="0" err="1">
                <a:solidFill>
                  <a:schemeClr val="tx1"/>
                </a:solidFill>
              </a:rPr>
              <a:t>ti</a:t>
            </a:r>
            <a:r>
              <a:rPr lang="en-US" altLang="en-US" sz="1800" b="1" dirty="0">
                <a:solidFill>
                  <a:schemeClr val="tx1"/>
                </a:solidFill>
              </a:rPr>
              <a:t> run each of these process in different cores. </a:t>
            </a:r>
          </a:p>
          <a:p>
            <a:pPr marL="342900" indent="-342900" algn="l">
              <a:buClr>
                <a:srgbClr val="0070C0"/>
              </a:buClr>
              <a:buSzPct val="80000"/>
              <a:buFont typeface="Wingdings" pitchFamily="2" charset="2"/>
              <a:buChar char="u"/>
            </a:pPr>
            <a:r>
              <a:rPr lang="en-US" altLang="en-US" sz="1800" b="1" dirty="0">
                <a:solidFill>
                  <a:schemeClr val="tx1"/>
                </a:solidFill>
              </a:rPr>
              <a:t>All processes or threads will run in parallel in all the cores.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https://www.udemy.com/course/cuda-programming-masterclass/learn/lecture/11805184#overview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
        <p:nvSpPr>
          <p:cNvPr id="8" name="Rectangle 7">
            <a:extLst>
              <a:ext uri="{FF2B5EF4-FFF2-40B4-BE49-F238E27FC236}">
                <a16:creationId xmlns:a16="http://schemas.microsoft.com/office/drawing/2014/main" id="{63E4E46E-45F0-45FD-A87D-836C69076F1F}"/>
              </a:ext>
            </a:extLst>
          </p:cNvPr>
          <p:cNvSpPr/>
          <p:nvPr/>
        </p:nvSpPr>
        <p:spPr>
          <a:xfrm>
            <a:off x="5940152" y="4530165"/>
            <a:ext cx="1223155" cy="3511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25" name="Arrow: Right 24">
            <a:extLst>
              <a:ext uri="{FF2B5EF4-FFF2-40B4-BE49-F238E27FC236}">
                <a16:creationId xmlns:a16="http://schemas.microsoft.com/office/drawing/2014/main" id="{737B2F21-DDCF-4626-9ABD-80A28996259E}"/>
              </a:ext>
            </a:extLst>
          </p:cNvPr>
          <p:cNvSpPr/>
          <p:nvPr/>
        </p:nvSpPr>
        <p:spPr>
          <a:xfrm>
            <a:off x="2699792" y="4589965"/>
            <a:ext cx="2448272" cy="30145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AEF09F3A-0E3E-4B4F-94E7-E7B9A8E03A0E}"/>
              </a:ext>
            </a:extLst>
          </p:cNvPr>
          <p:cNvSpPr/>
          <p:nvPr/>
        </p:nvSpPr>
        <p:spPr>
          <a:xfrm>
            <a:off x="2724777" y="5096233"/>
            <a:ext cx="2448272" cy="301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F4A7A278-1618-43D3-947B-4B633A0AC786}"/>
              </a:ext>
            </a:extLst>
          </p:cNvPr>
          <p:cNvSpPr/>
          <p:nvPr/>
        </p:nvSpPr>
        <p:spPr>
          <a:xfrm>
            <a:off x="2724777" y="5609283"/>
            <a:ext cx="2448272" cy="301453"/>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C10791C-4D31-4D1E-863A-DEA1C8467F70}"/>
              </a:ext>
            </a:extLst>
          </p:cNvPr>
          <p:cNvSpPr/>
          <p:nvPr/>
        </p:nvSpPr>
        <p:spPr>
          <a:xfrm>
            <a:off x="5940151" y="5071362"/>
            <a:ext cx="1223155" cy="3511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37" name="Rectangle 36">
            <a:extLst>
              <a:ext uri="{FF2B5EF4-FFF2-40B4-BE49-F238E27FC236}">
                <a16:creationId xmlns:a16="http://schemas.microsoft.com/office/drawing/2014/main" id="{6187F904-A7A9-48B4-A83B-BE2BC5964271}"/>
              </a:ext>
            </a:extLst>
          </p:cNvPr>
          <p:cNvSpPr/>
          <p:nvPr/>
        </p:nvSpPr>
        <p:spPr>
          <a:xfrm>
            <a:off x="5940151" y="5609283"/>
            <a:ext cx="1223155" cy="404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53" name="Rectangle 52">
            <a:extLst>
              <a:ext uri="{FF2B5EF4-FFF2-40B4-BE49-F238E27FC236}">
                <a16:creationId xmlns:a16="http://schemas.microsoft.com/office/drawing/2014/main" id="{09C85815-A3F8-434B-AD93-C715BAC58576}"/>
              </a:ext>
            </a:extLst>
          </p:cNvPr>
          <p:cNvSpPr/>
          <p:nvPr/>
        </p:nvSpPr>
        <p:spPr>
          <a:xfrm>
            <a:off x="5347753" y="3956530"/>
            <a:ext cx="2410894" cy="461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Multiple cores</a:t>
            </a:r>
          </a:p>
        </p:txBody>
      </p:sp>
      <p:sp>
        <p:nvSpPr>
          <p:cNvPr id="55" name="Rectangle 54">
            <a:extLst>
              <a:ext uri="{FF2B5EF4-FFF2-40B4-BE49-F238E27FC236}">
                <a16:creationId xmlns:a16="http://schemas.microsoft.com/office/drawing/2014/main" id="{C3D1AC94-5DD6-4B7C-A0FE-A0859F38CC75}"/>
              </a:ext>
            </a:extLst>
          </p:cNvPr>
          <p:cNvSpPr/>
          <p:nvPr/>
        </p:nvSpPr>
        <p:spPr>
          <a:xfrm>
            <a:off x="912292" y="4464192"/>
            <a:ext cx="1223155" cy="4171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1</a:t>
            </a:r>
          </a:p>
        </p:txBody>
      </p:sp>
      <p:sp>
        <p:nvSpPr>
          <p:cNvPr id="57" name="Rectangle 56">
            <a:extLst>
              <a:ext uri="{FF2B5EF4-FFF2-40B4-BE49-F238E27FC236}">
                <a16:creationId xmlns:a16="http://schemas.microsoft.com/office/drawing/2014/main" id="{46D4A35A-AAD0-4351-B2CD-479978CD359C}"/>
              </a:ext>
            </a:extLst>
          </p:cNvPr>
          <p:cNvSpPr/>
          <p:nvPr/>
        </p:nvSpPr>
        <p:spPr>
          <a:xfrm>
            <a:off x="912292" y="5096233"/>
            <a:ext cx="1223155" cy="3511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2</a:t>
            </a:r>
          </a:p>
        </p:txBody>
      </p:sp>
      <p:sp>
        <p:nvSpPr>
          <p:cNvPr id="59" name="Rectangle 58">
            <a:extLst>
              <a:ext uri="{FF2B5EF4-FFF2-40B4-BE49-F238E27FC236}">
                <a16:creationId xmlns:a16="http://schemas.microsoft.com/office/drawing/2014/main" id="{EDFDB432-7E0C-4795-AB02-1E10DF9C09E0}"/>
              </a:ext>
            </a:extLst>
          </p:cNvPr>
          <p:cNvSpPr/>
          <p:nvPr/>
        </p:nvSpPr>
        <p:spPr>
          <a:xfrm>
            <a:off x="909810" y="5609283"/>
            <a:ext cx="1223155" cy="4171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3</a:t>
            </a:r>
          </a:p>
        </p:txBody>
      </p:sp>
      <p:sp>
        <p:nvSpPr>
          <p:cNvPr id="61" name="Rectangle 60">
            <a:extLst>
              <a:ext uri="{FF2B5EF4-FFF2-40B4-BE49-F238E27FC236}">
                <a16:creationId xmlns:a16="http://schemas.microsoft.com/office/drawing/2014/main" id="{6BEE5C2B-861D-4455-A66C-F0A2EDA4938E}"/>
              </a:ext>
            </a:extLst>
          </p:cNvPr>
          <p:cNvSpPr/>
          <p:nvPr/>
        </p:nvSpPr>
        <p:spPr>
          <a:xfrm>
            <a:off x="278854" y="3934998"/>
            <a:ext cx="2410894" cy="461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Multiple threads</a:t>
            </a:r>
          </a:p>
        </p:txBody>
      </p:sp>
    </p:spTree>
    <p:extLst>
      <p:ext uri="{BB962C8B-B14F-4D97-AF65-F5344CB8AC3E}">
        <p14:creationId xmlns:p14="http://schemas.microsoft.com/office/powerpoint/2010/main" val="1374038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Process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34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1F068B-B4B9-439C-B62D-2126C47A2D38}"/>
              </a:ext>
            </a:extLst>
          </p:cNvPr>
          <p:cNvSpPr/>
          <p:nvPr/>
        </p:nvSpPr>
        <p:spPr>
          <a:xfrm>
            <a:off x="1619672" y="4509120"/>
            <a:ext cx="2232248" cy="1099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 drive</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2.1 Process</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26083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Process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 process is an instance of a computer program that is being executed.</a:t>
            </a:r>
            <a:endParaRPr lang="en-US" altLang="en-US" sz="1800" dirty="0">
              <a:solidFill>
                <a:schemeClr val="tx1"/>
              </a:solidFill>
              <a:cs typeface="Arial" panose="020B0604020202020204" pitchFamily="34" charset="0"/>
            </a:endParaRPr>
          </a:p>
          <a:p>
            <a:pPr marL="342900" indent="-342900" algn="l">
              <a:buClr>
                <a:srgbClr val="0070C0"/>
              </a:buClr>
              <a:buSzPct val="80000"/>
              <a:buFont typeface="Wingdings" pitchFamily="2" charset="2"/>
              <a:buChar char="u"/>
            </a:pPr>
            <a:r>
              <a:rPr lang="en-US" altLang="en-US" sz="1800" dirty="0">
                <a:solidFill>
                  <a:schemeClr val="tx1"/>
                </a:solidFill>
                <a:cs typeface="Arial" panose="020B0604020202020204" pitchFamily="34" charset="0"/>
              </a:rPr>
              <a:t>When you run the application, instruction for that application will be fetched to the processor. </a:t>
            </a:r>
          </a:p>
          <a:p>
            <a:pPr marL="342900" indent="-342900" algn="l">
              <a:buClr>
                <a:srgbClr val="0070C0"/>
              </a:buClr>
              <a:buSzPct val="80000"/>
              <a:buFont typeface="Wingdings" pitchFamily="2" charset="2"/>
              <a:buChar char="u"/>
            </a:pPr>
            <a:r>
              <a:rPr lang="en-US" altLang="en-US" sz="1800" dirty="0">
                <a:solidFill>
                  <a:schemeClr val="tx1"/>
                </a:solidFill>
                <a:cs typeface="Arial" panose="020B0604020202020204" pitchFamily="34" charset="0"/>
              </a:rPr>
              <a:t>Also the memory will be allocated in RAM to hold runtime resources.</a:t>
            </a:r>
          </a:p>
          <a:p>
            <a:pPr marL="342900" indent="-342900" algn="l">
              <a:buClr>
                <a:srgbClr val="0070C0"/>
              </a:buClr>
              <a:buSzPct val="80000"/>
              <a:buFont typeface="Wingdings" pitchFamily="2" charset="2"/>
              <a:buChar char="u"/>
            </a:pPr>
            <a:r>
              <a:rPr lang="en-US" altLang="en-US" sz="1800" dirty="0">
                <a:solidFill>
                  <a:schemeClr val="tx1"/>
                </a:solidFill>
                <a:cs typeface="Arial" panose="020B0604020202020204" pitchFamily="34" charset="0"/>
              </a:rPr>
              <a:t>The running instance refers to as a process.</a:t>
            </a:r>
          </a:p>
          <a:p>
            <a:pPr marL="342900" indent="-342900" algn="l">
              <a:buClr>
                <a:srgbClr val="0070C0"/>
              </a:buClr>
              <a:buSzPct val="80000"/>
              <a:buFont typeface="Wingdings" pitchFamily="2" charset="2"/>
              <a:buChar char="u"/>
            </a:pPr>
            <a:r>
              <a:rPr lang="en-US" altLang="en-US" sz="1800" dirty="0">
                <a:solidFill>
                  <a:schemeClr val="tx1"/>
                </a:solidFill>
                <a:cs typeface="Arial" panose="020B0604020202020204" pitchFamily="34" charset="0"/>
              </a:rPr>
              <a:t>O</a:t>
            </a:r>
            <a:r>
              <a:rPr lang="en-US" altLang="en-US" sz="1800" dirty="0">
                <a:solidFill>
                  <a:schemeClr val="tx1"/>
                </a:solidFill>
              </a:rPr>
              <a:t>ther than the memory and image of executable code or the instructions, there is an important thing called context is also associated with the process.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https://www.udemy.com/course/cuda-programming-masterclass/learn/lecture/11805184#overview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9" name="Rectangle 8">
            <a:extLst>
              <a:ext uri="{FF2B5EF4-FFF2-40B4-BE49-F238E27FC236}">
                <a16:creationId xmlns:a16="http://schemas.microsoft.com/office/drawing/2014/main" id="{0A6A72CE-2846-47EB-A9C8-3D807917234C}"/>
              </a:ext>
            </a:extLst>
          </p:cNvPr>
          <p:cNvSpPr/>
          <p:nvPr/>
        </p:nvSpPr>
        <p:spPr>
          <a:xfrm>
            <a:off x="1979712" y="4866826"/>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a:t>
            </a:r>
          </a:p>
        </p:txBody>
      </p:sp>
      <p:sp>
        <p:nvSpPr>
          <p:cNvPr id="15" name="Rectangle 14">
            <a:extLst>
              <a:ext uri="{FF2B5EF4-FFF2-40B4-BE49-F238E27FC236}">
                <a16:creationId xmlns:a16="http://schemas.microsoft.com/office/drawing/2014/main" id="{387E0A8E-4EF6-46DC-8603-70A8922E91E7}"/>
              </a:ext>
            </a:extLst>
          </p:cNvPr>
          <p:cNvSpPr/>
          <p:nvPr/>
        </p:nvSpPr>
        <p:spPr>
          <a:xfrm>
            <a:off x="5473080" y="4637872"/>
            <a:ext cx="1368152" cy="7989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p:txBody>
      </p:sp>
      <p:sp>
        <p:nvSpPr>
          <p:cNvPr id="17" name="Rectangle 16">
            <a:extLst>
              <a:ext uri="{FF2B5EF4-FFF2-40B4-BE49-F238E27FC236}">
                <a16:creationId xmlns:a16="http://schemas.microsoft.com/office/drawing/2014/main" id="{7C8D8A69-E55C-46CA-BD0D-B6109E5EE036}"/>
              </a:ext>
            </a:extLst>
          </p:cNvPr>
          <p:cNvSpPr/>
          <p:nvPr/>
        </p:nvSpPr>
        <p:spPr>
          <a:xfrm>
            <a:off x="3851920" y="5925720"/>
            <a:ext cx="972109" cy="6739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RAM</a:t>
            </a:r>
          </a:p>
        </p:txBody>
      </p:sp>
      <p:cxnSp>
        <p:nvCxnSpPr>
          <p:cNvPr id="25" name="Straight Arrow Connector 24">
            <a:extLst>
              <a:ext uri="{FF2B5EF4-FFF2-40B4-BE49-F238E27FC236}">
                <a16:creationId xmlns:a16="http://schemas.microsoft.com/office/drawing/2014/main" id="{9E43C054-371C-440F-9079-D57EF433FFA8}"/>
              </a:ext>
            </a:extLst>
          </p:cNvPr>
          <p:cNvCxnSpPr>
            <a:cxnSpLocks/>
            <a:stCxn id="11" idx="2"/>
            <a:endCxn id="17" idx="1"/>
          </p:cNvCxnSpPr>
          <p:nvPr/>
        </p:nvCxnSpPr>
        <p:spPr>
          <a:xfrm>
            <a:off x="2735796" y="5608218"/>
            <a:ext cx="1116124" cy="654467"/>
          </a:xfrm>
          <a:prstGeom prst="straightConnector1">
            <a:avLst/>
          </a:prstGeom>
          <a:ln w="190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21E460-1154-46FD-9B84-152F0D21D9A0}"/>
              </a:ext>
            </a:extLst>
          </p:cNvPr>
          <p:cNvCxnSpPr>
            <a:cxnSpLocks/>
            <a:stCxn id="17" idx="3"/>
            <a:endCxn id="15" idx="2"/>
          </p:cNvCxnSpPr>
          <p:nvPr/>
        </p:nvCxnSpPr>
        <p:spPr>
          <a:xfrm flipV="1">
            <a:off x="4824029" y="5436839"/>
            <a:ext cx="1333127" cy="825846"/>
          </a:xfrm>
          <a:prstGeom prst="straightConnector1">
            <a:avLst/>
          </a:prstGeom>
          <a:ln w="1905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6C231AB-364C-4509-9610-D21C0565B758}"/>
              </a:ext>
            </a:extLst>
          </p:cNvPr>
          <p:cNvCxnSpPr>
            <a:cxnSpLocks/>
            <a:stCxn id="11" idx="3"/>
            <a:endCxn id="15" idx="1"/>
          </p:cNvCxnSpPr>
          <p:nvPr/>
        </p:nvCxnSpPr>
        <p:spPr>
          <a:xfrm flipV="1">
            <a:off x="3851920" y="5037356"/>
            <a:ext cx="1621160" cy="21313"/>
          </a:xfrm>
          <a:prstGeom prst="straightConnector1">
            <a:avLst/>
          </a:prstGeom>
          <a:ln w="190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50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 Context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37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2.2 Context</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30480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Context</a:t>
            </a:r>
          </a:p>
          <a:p>
            <a:pPr marL="342900" indent="-342900" algn="l">
              <a:buClr>
                <a:srgbClr val="0070C0"/>
              </a:buClr>
              <a:buSzPct val="80000"/>
              <a:buFont typeface="Wingdings" pitchFamily="2" charset="2"/>
              <a:buChar char="u"/>
            </a:pPr>
            <a:r>
              <a:rPr lang="en-US" altLang="en-US" sz="1800" b="1" dirty="0">
                <a:solidFill>
                  <a:schemeClr val="tx1"/>
                </a:solidFill>
              </a:rPr>
              <a:t>Context is a collection of data about process which allows processor to suspend or hold the execution of a process and restart the execution later.</a:t>
            </a:r>
          </a:p>
          <a:p>
            <a:pPr marL="342900" indent="-342900" algn="l">
              <a:buClr>
                <a:srgbClr val="0070C0"/>
              </a:buClr>
              <a:buSzPct val="80000"/>
              <a:buFont typeface="Wingdings" pitchFamily="2" charset="2"/>
              <a:buChar char="u"/>
            </a:pPr>
            <a:r>
              <a:rPr lang="en-US" altLang="en-US" sz="1800" b="1" dirty="0">
                <a:solidFill>
                  <a:schemeClr val="tx1"/>
                </a:solidFill>
              </a:rPr>
              <a:t>Memory address and program counter states are some of the data contained in the context.</a:t>
            </a:r>
          </a:p>
          <a:p>
            <a:pPr marL="342900" indent="-342900" algn="l">
              <a:buClr>
                <a:srgbClr val="0070C0"/>
              </a:buClr>
              <a:buSzPct val="80000"/>
              <a:buFont typeface="Wingdings" pitchFamily="2" charset="2"/>
              <a:buChar char="u"/>
            </a:pPr>
            <a:r>
              <a:rPr lang="en-US" altLang="en-US" sz="1800" b="1" dirty="0">
                <a:solidFill>
                  <a:schemeClr val="tx1"/>
                </a:solidFill>
              </a:rPr>
              <a:t>When running a multiple applications or processes simultaneously, if we have only a single core process, that processor will execute instruction of these process in the round-robin fashion.</a:t>
            </a:r>
          </a:p>
          <a:p>
            <a:pPr marL="342900" indent="-342900" algn="l">
              <a:buClr>
                <a:srgbClr val="0070C0"/>
              </a:buClr>
              <a:buSzPct val="80000"/>
              <a:buFont typeface="Wingdings" pitchFamily="2" charset="2"/>
              <a:buChar char="u"/>
            </a:pPr>
            <a:r>
              <a:rPr lang="en-US" altLang="en-US" sz="1800" b="1" dirty="0">
                <a:solidFill>
                  <a:schemeClr val="tx1"/>
                </a:solidFill>
              </a:rPr>
              <a:t>Time slot will be allocated for each process depending on the readiness of particular process memory and the priority of that process.</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https://www.udemy.com/course/cuda-programming-masterclass/learn/lecture/11805184#overview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7" name="Rectangle 1">
            <a:extLst>
              <a:ext uri="{FF2B5EF4-FFF2-40B4-BE49-F238E27FC236}">
                <a16:creationId xmlns:a16="http://schemas.microsoft.com/office/drawing/2014/main" id="{A872193E-6063-419E-A561-05DFB0FC898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6C5C7DC-3DF5-46FF-A8F7-8DF052E4DA41}"/>
              </a:ext>
            </a:extLst>
          </p:cNvPr>
          <p:cNvSpPr/>
          <p:nvPr/>
        </p:nvSpPr>
        <p:spPr>
          <a:xfrm>
            <a:off x="807735" y="4691212"/>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1</a:t>
            </a:r>
          </a:p>
        </p:txBody>
      </p:sp>
      <p:sp>
        <p:nvSpPr>
          <p:cNvPr id="46" name="Rectangle 45">
            <a:extLst>
              <a:ext uri="{FF2B5EF4-FFF2-40B4-BE49-F238E27FC236}">
                <a16:creationId xmlns:a16="http://schemas.microsoft.com/office/drawing/2014/main" id="{810F2C9E-5CD6-46D5-A7FA-712EDECD6660}"/>
              </a:ext>
            </a:extLst>
          </p:cNvPr>
          <p:cNvSpPr/>
          <p:nvPr/>
        </p:nvSpPr>
        <p:spPr>
          <a:xfrm>
            <a:off x="6220627" y="4676831"/>
            <a:ext cx="2053208" cy="1687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47" name="Rectangle 46">
            <a:extLst>
              <a:ext uri="{FF2B5EF4-FFF2-40B4-BE49-F238E27FC236}">
                <a16:creationId xmlns:a16="http://schemas.microsoft.com/office/drawing/2014/main" id="{85DE3AA0-AE34-485F-AC75-8B87BC82F7B5}"/>
              </a:ext>
            </a:extLst>
          </p:cNvPr>
          <p:cNvSpPr/>
          <p:nvPr/>
        </p:nvSpPr>
        <p:spPr>
          <a:xfrm>
            <a:off x="807735" y="5233859"/>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2</a:t>
            </a:r>
          </a:p>
        </p:txBody>
      </p:sp>
      <p:sp>
        <p:nvSpPr>
          <p:cNvPr id="48" name="Rectangle 47">
            <a:extLst>
              <a:ext uri="{FF2B5EF4-FFF2-40B4-BE49-F238E27FC236}">
                <a16:creationId xmlns:a16="http://schemas.microsoft.com/office/drawing/2014/main" id="{13E789C9-3847-45C7-9264-93266F21A8F7}"/>
              </a:ext>
            </a:extLst>
          </p:cNvPr>
          <p:cNvSpPr/>
          <p:nvPr/>
        </p:nvSpPr>
        <p:spPr>
          <a:xfrm>
            <a:off x="807735" y="5815097"/>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3</a:t>
            </a:r>
          </a:p>
        </p:txBody>
      </p:sp>
      <p:sp>
        <p:nvSpPr>
          <p:cNvPr id="49" name="Arrow: Right 48">
            <a:extLst>
              <a:ext uri="{FF2B5EF4-FFF2-40B4-BE49-F238E27FC236}">
                <a16:creationId xmlns:a16="http://schemas.microsoft.com/office/drawing/2014/main" id="{F35F7B7C-88C7-4BA0-B41B-AD138ED81379}"/>
              </a:ext>
            </a:extLst>
          </p:cNvPr>
          <p:cNvSpPr/>
          <p:nvPr/>
        </p:nvSpPr>
        <p:spPr>
          <a:xfrm>
            <a:off x="2380545" y="4852507"/>
            <a:ext cx="2448272" cy="26825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0945F6B0-30E2-47E6-98A6-68A1DFDB6886}"/>
              </a:ext>
            </a:extLst>
          </p:cNvPr>
          <p:cNvSpPr/>
          <p:nvPr/>
        </p:nvSpPr>
        <p:spPr>
          <a:xfrm>
            <a:off x="2380545" y="5385251"/>
            <a:ext cx="2448272" cy="268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3471252D-FC9D-4F37-B595-BF03237FE682}"/>
              </a:ext>
            </a:extLst>
          </p:cNvPr>
          <p:cNvSpPr/>
          <p:nvPr/>
        </p:nvSpPr>
        <p:spPr>
          <a:xfrm>
            <a:off x="2380545" y="5876449"/>
            <a:ext cx="2448272" cy="26825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60619326-94C0-4645-B1F7-E803C0BF85F0}"/>
              </a:ext>
            </a:extLst>
          </p:cNvPr>
          <p:cNvCxnSpPr>
            <a:cxnSpLocks/>
          </p:cNvCxnSpPr>
          <p:nvPr/>
        </p:nvCxnSpPr>
        <p:spPr>
          <a:xfrm>
            <a:off x="5620905" y="4710938"/>
            <a:ext cx="432048" cy="34276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D412C37-5B13-4B7A-A245-EE2E722739B1}"/>
              </a:ext>
            </a:extLst>
          </p:cNvPr>
          <p:cNvCxnSpPr>
            <a:cxnSpLocks/>
          </p:cNvCxnSpPr>
          <p:nvPr/>
        </p:nvCxnSpPr>
        <p:spPr>
          <a:xfrm>
            <a:off x="6052953" y="5238407"/>
            <a:ext cx="0" cy="561943"/>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B25936A-8978-4926-9553-20211AEC34E9}"/>
              </a:ext>
            </a:extLst>
          </p:cNvPr>
          <p:cNvCxnSpPr>
            <a:cxnSpLocks/>
          </p:cNvCxnSpPr>
          <p:nvPr/>
        </p:nvCxnSpPr>
        <p:spPr>
          <a:xfrm flipH="1">
            <a:off x="5620905" y="5786153"/>
            <a:ext cx="360040" cy="5330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7DC3DE2-4963-4DB3-8C8B-FB6408C5DA19}"/>
              </a:ext>
            </a:extLst>
          </p:cNvPr>
          <p:cNvCxnSpPr>
            <a:cxnSpLocks/>
          </p:cNvCxnSpPr>
          <p:nvPr/>
        </p:nvCxnSpPr>
        <p:spPr>
          <a:xfrm flipH="1" flipV="1">
            <a:off x="5117024" y="5876449"/>
            <a:ext cx="431356" cy="442704"/>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5B5F69E-692F-4EA3-9E17-1FD64FDCAB70}"/>
              </a:ext>
            </a:extLst>
          </p:cNvPr>
          <p:cNvCxnSpPr>
            <a:cxnSpLocks/>
          </p:cNvCxnSpPr>
          <p:nvPr/>
        </p:nvCxnSpPr>
        <p:spPr>
          <a:xfrm flipH="1" flipV="1">
            <a:off x="5057537" y="5173146"/>
            <a:ext cx="36004" cy="61300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9DD862A-106D-4146-A51B-8E71B1854119}"/>
              </a:ext>
            </a:extLst>
          </p:cNvPr>
          <p:cNvCxnSpPr>
            <a:cxnSpLocks/>
          </p:cNvCxnSpPr>
          <p:nvPr/>
        </p:nvCxnSpPr>
        <p:spPr>
          <a:xfrm flipV="1">
            <a:off x="5105370" y="4691212"/>
            <a:ext cx="395694" cy="395142"/>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19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2.2 Context</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9962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Context</a:t>
            </a:r>
          </a:p>
          <a:p>
            <a:pPr marL="342900" indent="-342900" algn="l">
              <a:buClr>
                <a:srgbClr val="0070C0"/>
              </a:buClr>
              <a:buSzPct val="80000"/>
              <a:buFont typeface="Wingdings" pitchFamily="2" charset="2"/>
              <a:buChar char="u"/>
            </a:pPr>
            <a:r>
              <a:rPr lang="en-US" altLang="en-US" sz="1800" b="1" dirty="0">
                <a:solidFill>
                  <a:schemeClr val="tx1"/>
                </a:solidFill>
              </a:rPr>
              <a:t>If we arrange the execution of the instruction in a processor in timeline, one possible outcome would be like this.</a:t>
            </a:r>
          </a:p>
          <a:p>
            <a:pPr marL="342900" indent="-342900" algn="l">
              <a:buClr>
                <a:srgbClr val="0070C0"/>
              </a:buClr>
              <a:buSzPct val="80000"/>
              <a:buFont typeface="Wingdings" pitchFamily="2" charset="2"/>
              <a:buChar char="u"/>
            </a:pPr>
            <a:r>
              <a:rPr lang="en-US" altLang="en-US" sz="1800" b="1" dirty="0">
                <a:solidFill>
                  <a:schemeClr val="tx1"/>
                </a:solidFill>
              </a:rPr>
              <a:t>Each time slot execute one process at the time.</a:t>
            </a:r>
          </a:p>
          <a:p>
            <a:pPr marL="342900" indent="-342900" algn="l">
              <a:buClr>
                <a:srgbClr val="0070C0"/>
              </a:buClr>
              <a:buSzPct val="80000"/>
              <a:buFont typeface="Wingdings" pitchFamily="2" charset="2"/>
              <a:buChar char="u"/>
            </a:pPr>
            <a:r>
              <a:rPr lang="en-US" altLang="en-US" sz="1800" b="1" dirty="0">
                <a:solidFill>
                  <a:schemeClr val="tx1"/>
                </a:solidFill>
              </a:rPr>
              <a:t>This type of execution is possible due to the mechanism called context switching.</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https://www.udemy.com/course/cuda-programming-masterclass/learn/lecture/11805184#overview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9" name="Rectangle 8">
            <a:extLst>
              <a:ext uri="{FF2B5EF4-FFF2-40B4-BE49-F238E27FC236}">
                <a16:creationId xmlns:a16="http://schemas.microsoft.com/office/drawing/2014/main" id="{0A6A72CE-2846-47EB-A9C8-3D807917234C}"/>
              </a:ext>
            </a:extLst>
          </p:cNvPr>
          <p:cNvSpPr/>
          <p:nvPr/>
        </p:nvSpPr>
        <p:spPr>
          <a:xfrm>
            <a:off x="815292" y="3746491"/>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1</a:t>
            </a:r>
          </a:p>
        </p:txBody>
      </p:sp>
      <p:sp>
        <p:nvSpPr>
          <p:cNvPr id="15" name="Rectangle 14">
            <a:extLst>
              <a:ext uri="{FF2B5EF4-FFF2-40B4-BE49-F238E27FC236}">
                <a16:creationId xmlns:a16="http://schemas.microsoft.com/office/drawing/2014/main" id="{387E0A8E-4EF6-46DC-8603-70A8922E91E7}"/>
              </a:ext>
            </a:extLst>
          </p:cNvPr>
          <p:cNvSpPr/>
          <p:nvPr/>
        </p:nvSpPr>
        <p:spPr>
          <a:xfrm>
            <a:off x="6228184" y="3732110"/>
            <a:ext cx="2053208" cy="1687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8" name="Rectangle 7">
            <a:extLst>
              <a:ext uri="{FF2B5EF4-FFF2-40B4-BE49-F238E27FC236}">
                <a16:creationId xmlns:a16="http://schemas.microsoft.com/office/drawing/2014/main" id="{269B0E6D-5A9B-4ACE-8B45-D5B8245A5EE8}"/>
              </a:ext>
            </a:extLst>
          </p:cNvPr>
          <p:cNvSpPr/>
          <p:nvPr/>
        </p:nvSpPr>
        <p:spPr>
          <a:xfrm>
            <a:off x="815292" y="4289138"/>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2</a:t>
            </a:r>
          </a:p>
        </p:txBody>
      </p:sp>
      <p:sp>
        <p:nvSpPr>
          <p:cNvPr id="10" name="Rectangle 9">
            <a:extLst>
              <a:ext uri="{FF2B5EF4-FFF2-40B4-BE49-F238E27FC236}">
                <a16:creationId xmlns:a16="http://schemas.microsoft.com/office/drawing/2014/main" id="{A8EEC699-F99D-4979-97F2-E7942AC18F11}"/>
              </a:ext>
            </a:extLst>
          </p:cNvPr>
          <p:cNvSpPr/>
          <p:nvPr/>
        </p:nvSpPr>
        <p:spPr>
          <a:xfrm>
            <a:off x="815292" y="4870376"/>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3</a:t>
            </a:r>
          </a:p>
        </p:txBody>
      </p:sp>
      <p:sp>
        <p:nvSpPr>
          <p:cNvPr id="12" name="Arrow: Right 11">
            <a:extLst>
              <a:ext uri="{FF2B5EF4-FFF2-40B4-BE49-F238E27FC236}">
                <a16:creationId xmlns:a16="http://schemas.microsoft.com/office/drawing/2014/main" id="{9FBDD164-F62D-4511-AFC9-ED5E8B572EC7}"/>
              </a:ext>
            </a:extLst>
          </p:cNvPr>
          <p:cNvSpPr/>
          <p:nvPr/>
        </p:nvSpPr>
        <p:spPr>
          <a:xfrm>
            <a:off x="2388102" y="3907786"/>
            <a:ext cx="2448272" cy="26825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702A6104-0B25-4460-837C-0285D664E84B}"/>
              </a:ext>
            </a:extLst>
          </p:cNvPr>
          <p:cNvSpPr/>
          <p:nvPr/>
        </p:nvSpPr>
        <p:spPr>
          <a:xfrm>
            <a:off x="2388102" y="4440530"/>
            <a:ext cx="2448272" cy="268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E61B84E-18D8-47F5-BAD4-5F6A3C0D435B}"/>
              </a:ext>
            </a:extLst>
          </p:cNvPr>
          <p:cNvSpPr/>
          <p:nvPr/>
        </p:nvSpPr>
        <p:spPr>
          <a:xfrm>
            <a:off x="2388102" y="4931728"/>
            <a:ext cx="2448272" cy="26825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5C0F0668-403F-4590-A149-BD59BE5009D0}"/>
              </a:ext>
            </a:extLst>
          </p:cNvPr>
          <p:cNvCxnSpPr>
            <a:cxnSpLocks/>
          </p:cNvCxnSpPr>
          <p:nvPr/>
        </p:nvCxnSpPr>
        <p:spPr>
          <a:xfrm>
            <a:off x="5628462" y="3766217"/>
            <a:ext cx="432048" cy="34276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987EFF2-4846-4A36-B400-502357952C53}"/>
              </a:ext>
            </a:extLst>
          </p:cNvPr>
          <p:cNvCxnSpPr>
            <a:cxnSpLocks/>
          </p:cNvCxnSpPr>
          <p:nvPr/>
        </p:nvCxnSpPr>
        <p:spPr>
          <a:xfrm>
            <a:off x="6060510" y="4293686"/>
            <a:ext cx="0" cy="561943"/>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3F717EB-FEC7-4E97-9181-4CD3B11CD169}"/>
              </a:ext>
            </a:extLst>
          </p:cNvPr>
          <p:cNvCxnSpPr>
            <a:cxnSpLocks/>
          </p:cNvCxnSpPr>
          <p:nvPr/>
        </p:nvCxnSpPr>
        <p:spPr>
          <a:xfrm flipH="1">
            <a:off x="5628462" y="4841432"/>
            <a:ext cx="360040" cy="5330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3BC9FC9-D413-4FD8-A454-BD3712E10DFA}"/>
              </a:ext>
            </a:extLst>
          </p:cNvPr>
          <p:cNvCxnSpPr>
            <a:cxnSpLocks/>
          </p:cNvCxnSpPr>
          <p:nvPr/>
        </p:nvCxnSpPr>
        <p:spPr>
          <a:xfrm flipH="1" flipV="1">
            <a:off x="5124581" y="4931728"/>
            <a:ext cx="431356" cy="442704"/>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FE119CB-4314-42CE-AAF4-BA8C0338F849}"/>
              </a:ext>
            </a:extLst>
          </p:cNvPr>
          <p:cNvCxnSpPr>
            <a:cxnSpLocks/>
          </p:cNvCxnSpPr>
          <p:nvPr/>
        </p:nvCxnSpPr>
        <p:spPr>
          <a:xfrm flipH="1" flipV="1">
            <a:off x="5065094" y="4228425"/>
            <a:ext cx="36004" cy="61300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6EE905C-C13B-411C-A6D0-8522C1242050}"/>
              </a:ext>
            </a:extLst>
          </p:cNvPr>
          <p:cNvCxnSpPr>
            <a:cxnSpLocks/>
          </p:cNvCxnSpPr>
          <p:nvPr/>
        </p:nvCxnSpPr>
        <p:spPr>
          <a:xfrm flipV="1">
            <a:off x="5112927" y="3746491"/>
            <a:ext cx="395694" cy="395142"/>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38197D52-7D1D-4D90-AF67-7A28261EE883}"/>
              </a:ext>
            </a:extLst>
          </p:cNvPr>
          <p:cNvSpPr/>
          <p:nvPr/>
        </p:nvSpPr>
        <p:spPr>
          <a:xfrm>
            <a:off x="755576" y="6237312"/>
            <a:ext cx="7931224" cy="119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7AD47B9-A5B8-4A0F-BE48-74FA7BE4E35E}"/>
              </a:ext>
            </a:extLst>
          </p:cNvPr>
          <p:cNvSpPr/>
          <p:nvPr/>
        </p:nvSpPr>
        <p:spPr>
          <a:xfrm>
            <a:off x="755576" y="5718765"/>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A72F5D4-2290-446C-B446-D5BEBB0D8363}"/>
              </a:ext>
            </a:extLst>
          </p:cNvPr>
          <p:cNvSpPr/>
          <p:nvPr/>
        </p:nvSpPr>
        <p:spPr>
          <a:xfrm>
            <a:off x="971600" y="5718765"/>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87CEF4-6692-4EC7-AF54-B50B0E8417C3}"/>
              </a:ext>
            </a:extLst>
          </p:cNvPr>
          <p:cNvSpPr/>
          <p:nvPr/>
        </p:nvSpPr>
        <p:spPr>
          <a:xfrm>
            <a:off x="1187624" y="5733256"/>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09432F1-1B61-44BA-AE92-E55869185048}"/>
              </a:ext>
            </a:extLst>
          </p:cNvPr>
          <p:cNvSpPr/>
          <p:nvPr/>
        </p:nvSpPr>
        <p:spPr>
          <a:xfrm>
            <a:off x="1403648" y="5733256"/>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F13B541-4C97-4570-8DEA-6E152EE971F4}"/>
              </a:ext>
            </a:extLst>
          </p:cNvPr>
          <p:cNvSpPr/>
          <p:nvPr/>
        </p:nvSpPr>
        <p:spPr>
          <a:xfrm>
            <a:off x="1619672" y="5733256"/>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0BC1865-4F8B-4FC8-8ABC-2BE642881FA8}"/>
              </a:ext>
            </a:extLst>
          </p:cNvPr>
          <p:cNvSpPr/>
          <p:nvPr/>
        </p:nvSpPr>
        <p:spPr>
          <a:xfrm>
            <a:off x="1835696" y="5733256"/>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D9BB761-790A-4160-B86D-68379E319A61}"/>
              </a:ext>
            </a:extLst>
          </p:cNvPr>
          <p:cNvSpPr/>
          <p:nvPr/>
        </p:nvSpPr>
        <p:spPr>
          <a:xfrm>
            <a:off x="2051720" y="5733256"/>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6A0DDEF-28C0-4B5F-BBCD-18CA1DC52626}"/>
              </a:ext>
            </a:extLst>
          </p:cNvPr>
          <p:cNvSpPr/>
          <p:nvPr/>
        </p:nvSpPr>
        <p:spPr>
          <a:xfrm>
            <a:off x="2277722" y="5733256"/>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4EEE290-A632-4DE3-8341-F271EB920F2F}"/>
              </a:ext>
            </a:extLst>
          </p:cNvPr>
          <p:cNvSpPr/>
          <p:nvPr/>
        </p:nvSpPr>
        <p:spPr>
          <a:xfrm>
            <a:off x="2483768" y="5733256"/>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35FB1A2-F8BC-4CAC-A5FE-71046D01D6CB}"/>
              </a:ext>
            </a:extLst>
          </p:cNvPr>
          <p:cNvSpPr/>
          <p:nvPr/>
        </p:nvSpPr>
        <p:spPr>
          <a:xfrm>
            <a:off x="2699792" y="5733256"/>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93250EA-CA75-4806-9D52-A3B5A0414212}"/>
              </a:ext>
            </a:extLst>
          </p:cNvPr>
          <p:cNvSpPr/>
          <p:nvPr/>
        </p:nvSpPr>
        <p:spPr>
          <a:xfrm>
            <a:off x="2915816"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3388E1F-F9BC-40DD-BE6F-E58373F32940}"/>
              </a:ext>
            </a:extLst>
          </p:cNvPr>
          <p:cNvSpPr/>
          <p:nvPr/>
        </p:nvSpPr>
        <p:spPr>
          <a:xfrm>
            <a:off x="3131840"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1406492-E3B0-45EC-956B-49E57F35B75D}"/>
              </a:ext>
            </a:extLst>
          </p:cNvPr>
          <p:cNvSpPr/>
          <p:nvPr/>
        </p:nvSpPr>
        <p:spPr>
          <a:xfrm>
            <a:off x="3347864"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DD84E02-1663-4549-8FBE-1C9514A12999}"/>
              </a:ext>
            </a:extLst>
          </p:cNvPr>
          <p:cNvSpPr/>
          <p:nvPr/>
        </p:nvSpPr>
        <p:spPr>
          <a:xfrm>
            <a:off x="3563888"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88F9C60-5D72-40AC-A4BE-198E2370F64D}"/>
              </a:ext>
            </a:extLst>
          </p:cNvPr>
          <p:cNvSpPr/>
          <p:nvPr/>
        </p:nvSpPr>
        <p:spPr>
          <a:xfrm>
            <a:off x="3779912"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43D9128-2BD2-4AAF-97F5-CF8F00820EF4}"/>
              </a:ext>
            </a:extLst>
          </p:cNvPr>
          <p:cNvSpPr/>
          <p:nvPr/>
        </p:nvSpPr>
        <p:spPr>
          <a:xfrm>
            <a:off x="4005914"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B8D1ED9-75F0-4A08-8180-385BAD6EA5B7}"/>
              </a:ext>
            </a:extLst>
          </p:cNvPr>
          <p:cNvSpPr/>
          <p:nvPr/>
        </p:nvSpPr>
        <p:spPr>
          <a:xfrm>
            <a:off x="4211960" y="5733256"/>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9A4014C-574D-4E04-8141-D5A9879DC2CB}"/>
              </a:ext>
            </a:extLst>
          </p:cNvPr>
          <p:cNvSpPr/>
          <p:nvPr/>
        </p:nvSpPr>
        <p:spPr>
          <a:xfrm>
            <a:off x="4427984" y="5733256"/>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9DAE121-727C-4332-B1BD-AC6C02DC724F}"/>
              </a:ext>
            </a:extLst>
          </p:cNvPr>
          <p:cNvSpPr/>
          <p:nvPr/>
        </p:nvSpPr>
        <p:spPr>
          <a:xfrm>
            <a:off x="4644008"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7034279-F222-43B6-A0EC-AC05919092CC}"/>
              </a:ext>
            </a:extLst>
          </p:cNvPr>
          <p:cNvSpPr/>
          <p:nvPr/>
        </p:nvSpPr>
        <p:spPr>
          <a:xfrm>
            <a:off x="4860032"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F5B86E0-BE10-4DDF-B5B0-5BBEC04243CC}"/>
              </a:ext>
            </a:extLst>
          </p:cNvPr>
          <p:cNvSpPr/>
          <p:nvPr/>
        </p:nvSpPr>
        <p:spPr>
          <a:xfrm>
            <a:off x="5076056"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4D120E9-9270-4FA0-8630-1136D6C6CF68}"/>
              </a:ext>
            </a:extLst>
          </p:cNvPr>
          <p:cNvSpPr/>
          <p:nvPr/>
        </p:nvSpPr>
        <p:spPr>
          <a:xfrm>
            <a:off x="5292080"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79A32BA-062B-4D94-8519-ABBF15D9FEAA}"/>
              </a:ext>
            </a:extLst>
          </p:cNvPr>
          <p:cNvSpPr/>
          <p:nvPr/>
        </p:nvSpPr>
        <p:spPr>
          <a:xfrm>
            <a:off x="5508104"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FC4464D-982F-4C71-A2E9-897115A19F39}"/>
              </a:ext>
            </a:extLst>
          </p:cNvPr>
          <p:cNvSpPr/>
          <p:nvPr/>
        </p:nvSpPr>
        <p:spPr>
          <a:xfrm>
            <a:off x="5734106"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A3C6AE3-3BD1-4B64-A794-2BDD195AE63D}"/>
              </a:ext>
            </a:extLst>
          </p:cNvPr>
          <p:cNvSpPr/>
          <p:nvPr/>
        </p:nvSpPr>
        <p:spPr>
          <a:xfrm>
            <a:off x="5940152" y="5733256"/>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AB17822-AD82-4A1F-A7E0-4C853ABA67EE}"/>
              </a:ext>
            </a:extLst>
          </p:cNvPr>
          <p:cNvSpPr/>
          <p:nvPr/>
        </p:nvSpPr>
        <p:spPr>
          <a:xfrm>
            <a:off x="6156176" y="5733256"/>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E745582-9786-469F-A017-ABC55D11E90D}"/>
              </a:ext>
            </a:extLst>
          </p:cNvPr>
          <p:cNvSpPr/>
          <p:nvPr/>
        </p:nvSpPr>
        <p:spPr>
          <a:xfrm>
            <a:off x="6372200"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5089B4-9547-41BA-851F-9612CE21DEAC}"/>
              </a:ext>
            </a:extLst>
          </p:cNvPr>
          <p:cNvSpPr/>
          <p:nvPr/>
        </p:nvSpPr>
        <p:spPr>
          <a:xfrm>
            <a:off x="6588224"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977D3AA-9FD3-43DB-9244-0EAAD38155E3}"/>
              </a:ext>
            </a:extLst>
          </p:cNvPr>
          <p:cNvSpPr/>
          <p:nvPr/>
        </p:nvSpPr>
        <p:spPr>
          <a:xfrm>
            <a:off x="6804248"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3CDDC26-9600-497A-ABE6-511208165249}"/>
              </a:ext>
            </a:extLst>
          </p:cNvPr>
          <p:cNvSpPr/>
          <p:nvPr/>
        </p:nvSpPr>
        <p:spPr>
          <a:xfrm>
            <a:off x="7020272"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99F21DE4-6C94-4B2D-B10C-4FEBCC98A46C}"/>
              </a:ext>
            </a:extLst>
          </p:cNvPr>
          <p:cNvSpPr/>
          <p:nvPr/>
        </p:nvSpPr>
        <p:spPr>
          <a:xfrm>
            <a:off x="7236296"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31EBE5B-C2B0-4C53-919C-48B7F2812873}"/>
              </a:ext>
            </a:extLst>
          </p:cNvPr>
          <p:cNvSpPr/>
          <p:nvPr/>
        </p:nvSpPr>
        <p:spPr>
          <a:xfrm>
            <a:off x="7462298"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1E55FF3-3131-4818-A6C1-C2FD26F35B71}"/>
              </a:ext>
            </a:extLst>
          </p:cNvPr>
          <p:cNvSpPr/>
          <p:nvPr/>
        </p:nvSpPr>
        <p:spPr>
          <a:xfrm>
            <a:off x="7668344" y="5733256"/>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1E4B32D3-6846-43CD-933D-3036DF693F1F}"/>
              </a:ext>
            </a:extLst>
          </p:cNvPr>
          <p:cNvSpPr/>
          <p:nvPr/>
        </p:nvSpPr>
        <p:spPr>
          <a:xfrm>
            <a:off x="7862098" y="5733256"/>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64D6A231-7FCB-46F7-889A-0E96BF4A490F}"/>
              </a:ext>
            </a:extLst>
          </p:cNvPr>
          <p:cNvSpPr/>
          <p:nvPr/>
        </p:nvSpPr>
        <p:spPr>
          <a:xfrm>
            <a:off x="8078122" y="5733256"/>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6CE1DA-EEF1-422E-904C-91068751D663}"/>
              </a:ext>
            </a:extLst>
          </p:cNvPr>
          <p:cNvSpPr/>
          <p:nvPr/>
        </p:nvSpPr>
        <p:spPr>
          <a:xfrm>
            <a:off x="8304124" y="5733256"/>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35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2.2 Context</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9507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Context</a:t>
            </a:r>
          </a:p>
          <a:p>
            <a:pPr marL="342900" indent="-342900" algn="l">
              <a:buClr>
                <a:srgbClr val="0070C0"/>
              </a:buClr>
              <a:buSzPct val="80000"/>
              <a:buFont typeface="Wingdings" pitchFamily="2" charset="2"/>
              <a:buChar char="u"/>
            </a:pPr>
            <a:r>
              <a:rPr lang="en-US" altLang="en-US" sz="1800" b="1" dirty="0">
                <a:solidFill>
                  <a:schemeClr val="tx1"/>
                </a:solidFill>
              </a:rPr>
              <a:t>With context switching mechanism, processor can load context of a process and execute it from the state it hold the execution previously and then it can suspend the execution that process and switch the context to another process and to start the execution of that particular process.</a:t>
            </a:r>
          </a:p>
          <a:p>
            <a:pPr marL="342900" indent="-342900" algn="l">
              <a:buClr>
                <a:srgbClr val="0070C0"/>
              </a:buClr>
              <a:buSzPct val="80000"/>
              <a:buFont typeface="Wingdings" pitchFamily="2" charset="2"/>
              <a:buChar char="u"/>
            </a:pPr>
            <a:r>
              <a:rPr lang="en-US" altLang="en-US" sz="1800" b="1" dirty="0">
                <a:solidFill>
                  <a:schemeClr val="tx1"/>
                </a:solidFill>
              </a:rPr>
              <a:t>We call this type of execution as round-robin fashion execution of instructions.</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https://www.udemy.com/course/cuda-programming-masterclass/learn/lecture/11805184#overview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9" name="Rectangle 8">
            <a:extLst>
              <a:ext uri="{FF2B5EF4-FFF2-40B4-BE49-F238E27FC236}">
                <a16:creationId xmlns:a16="http://schemas.microsoft.com/office/drawing/2014/main" id="{0A6A72CE-2846-47EB-A9C8-3D807917234C}"/>
              </a:ext>
            </a:extLst>
          </p:cNvPr>
          <p:cNvSpPr/>
          <p:nvPr/>
        </p:nvSpPr>
        <p:spPr>
          <a:xfrm>
            <a:off x="815292" y="3746491"/>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1</a:t>
            </a:r>
          </a:p>
        </p:txBody>
      </p:sp>
      <p:sp>
        <p:nvSpPr>
          <p:cNvPr id="15" name="Rectangle 14">
            <a:extLst>
              <a:ext uri="{FF2B5EF4-FFF2-40B4-BE49-F238E27FC236}">
                <a16:creationId xmlns:a16="http://schemas.microsoft.com/office/drawing/2014/main" id="{387E0A8E-4EF6-46DC-8603-70A8922E91E7}"/>
              </a:ext>
            </a:extLst>
          </p:cNvPr>
          <p:cNvSpPr/>
          <p:nvPr/>
        </p:nvSpPr>
        <p:spPr>
          <a:xfrm>
            <a:off x="6228184" y="3732110"/>
            <a:ext cx="2053208" cy="1687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sp>
        <p:nvSpPr>
          <p:cNvPr id="8" name="Rectangle 7">
            <a:extLst>
              <a:ext uri="{FF2B5EF4-FFF2-40B4-BE49-F238E27FC236}">
                <a16:creationId xmlns:a16="http://schemas.microsoft.com/office/drawing/2014/main" id="{269B0E6D-5A9B-4ACE-8B45-D5B8245A5EE8}"/>
              </a:ext>
            </a:extLst>
          </p:cNvPr>
          <p:cNvSpPr/>
          <p:nvPr/>
        </p:nvSpPr>
        <p:spPr>
          <a:xfrm>
            <a:off x="815292" y="4289138"/>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2</a:t>
            </a:r>
          </a:p>
        </p:txBody>
      </p:sp>
      <p:sp>
        <p:nvSpPr>
          <p:cNvPr id="10" name="Rectangle 9">
            <a:extLst>
              <a:ext uri="{FF2B5EF4-FFF2-40B4-BE49-F238E27FC236}">
                <a16:creationId xmlns:a16="http://schemas.microsoft.com/office/drawing/2014/main" id="{A8EEC699-F99D-4979-97F2-E7942AC18F11}"/>
              </a:ext>
            </a:extLst>
          </p:cNvPr>
          <p:cNvSpPr/>
          <p:nvPr/>
        </p:nvSpPr>
        <p:spPr>
          <a:xfrm>
            <a:off x="815292" y="4870376"/>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3</a:t>
            </a:r>
          </a:p>
        </p:txBody>
      </p:sp>
      <p:sp>
        <p:nvSpPr>
          <p:cNvPr id="12" name="Arrow: Right 11">
            <a:extLst>
              <a:ext uri="{FF2B5EF4-FFF2-40B4-BE49-F238E27FC236}">
                <a16:creationId xmlns:a16="http://schemas.microsoft.com/office/drawing/2014/main" id="{9FBDD164-F62D-4511-AFC9-ED5E8B572EC7}"/>
              </a:ext>
            </a:extLst>
          </p:cNvPr>
          <p:cNvSpPr/>
          <p:nvPr/>
        </p:nvSpPr>
        <p:spPr>
          <a:xfrm>
            <a:off x="2388102" y="3907786"/>
            <a:ext cx="2448272" cy="26825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702A6104-0B25-4460-837C-0285D664E84B}"/>
              </a:ext>
            </a:extLst>
          </p:cNvPr>
          <p:cNvSpPr/>
          <p:nvPr/>
        </p:nvSpPr>
        <p:spPr>
          <a:xfrm>
            <a:off x="2388102" y="4440530"/>
            <a:ext cx="2448272" cy="268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E61B84E-18D8-47F5-BAD4-5F6A3C0D435B}"/>
              </a:ext>
            </a:extLst>
          </p:cNvPr>
          <p:cNvSpPr/>
          <p:nvPr/>
        </p:nvSpPr>
        <p:spPr>
          <a:xfrm>
            <a:off x="2388102" y="4931728"/>
            <a:ext cx="2448272" cy="26825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5C0F0668-403F-4590-A149-BD59BE5009D0}"/>
              </a:ext>
            </a:extLst>
          </p:cNvPr>
          <p:cNvCxnSpPr>
            <a:cxnSpLocks/>
          </p:cNvCxnSpPr>
          <p:nvPr/>
        </p:nvCxnSpPr>
        <p:spPr>
          <a:xfrm>
            <a:off x="5628462" y="3766217"/>
            <a:ext cx="432048" cy="34276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987EFF2-4846-4A36-B400-502357952C53}"/>
              </a:ext>
            </a:extLst>
          </p:cNvPr>
          <p:cNvCxnSpPr>
            <a:cxnSpLocks/>
          </p:cNvCxnSpPr>
          <p:nvPr/>
        </p:nvCxnSpPr>
        <p:spPr>
          <a:xfrm>
            <a:off x="6060510" y="4293686"/>
            <a:ext cx="0" cy="561943"/>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3F717EB-FEC7-4E97-9181-4CD3B11CD169}"/>
              </a:ext>
            </a:extLst>
          </p:cNvPr>
          <p:cNvCxnSpPr>
            <a:cxnSpLocks/>
          </p:cNvCxnSpPr>
          <p:nvPr/>
        </p:nvCxnSpPr>
        <p:spPr>
          <a:xfrm flipH="1">
            <a:off x="5628462" y="4841432"/>
            <a:ext cx="360040" cy="5330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3BC9FC9-D413-4FD8-A454-BD3712E10DFA}"/>
              </a:ext>
            </a:extLst>
          </p:cNvPr>
          <p:cNvCxnSpPr>
            <a:cxnSpLocks/>
          </p:cNvCxnSpPr>
          <p:nvPr/>
        </p:nvCxnSpPr>
        <p:spPr>
          <a:xfrm flipH="1" flipV="1">
            <a:off x="5124581" y="4931728"/>
            <a:ext cx="431356" cy="442704"/>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FE119CB-4314-42CE-AAF4-BA8C0338F849}"/>
              </a:ext>
            </a:extLst>
          </p:cNvPr>
          <p:cNvCxnSpPr>
            <a:cxnSpLocks/>
          </p:cNvCxnSpPr>
          <p:nvPr/>
        </p:nvCxnSpPr>
        <p:spPr>
          <a:xfrm flipH="1" flipV="1">
            <a:off x="5065094" y="4228425"/>
            <a:ext cx="36004" cy="61300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6EE905C-C13B-411C-A6D0-8522C1242050}"/>
              </a:ext>
            </a:extLst>
          </p:cNvPr>
          <p:cNvCxnSpPr>
            <a:cxnSpLocks/>
          </p:cNvCxnSpPr>
          <p:nvPr/>
        </p:nvCxnSpPr>
        <p:spPr>
          <a:xfrm flipV="1">
            <a:off x="5112927" y="3746491"/>
            <a:ext cx="395694" cy="395142"/>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38197D52-7D1D-4D90-AF67-7A28261EE883}"/>
              </a:ext>
            </a:extLst>
          </p:cNvPr>
          <p:cNvSpPr/>
          <p:nvPr/>
        </p:nvSpPr>
        <p:spPr>
          <a:xfrm>
            <a:off x="755576" y="6237312"/>
            <a:ext cx="7931224" cy="119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7AD47B9-A5B8-4A0F-BE48-74FA7BE4E35E}"/>
              </a:ext>
            </a:extLst>
          </p:cNvPr>
          <p:cNvSpPr/>
          <p:nvPr/>
        </p:nvSpPr>
        <p:spPr>
          <a:xfrm>
            <a:off x="755576" y="5718765"/>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A72F5D4-2290-446C-B446-D5BEBB0D8363}"/>
              </a:ext>
            </a:extLst>
          </p:cNvPr>
          <p:cNvSpPr/>
          <p:nvPr/>
        </p:nvSpPr>
        <p:spPr>
          <a:xfrm>
            <a:off x="971600" y="5718765"/>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87CEF4-6692-4EC7-AF54-B50B0E8417C3}"/>
              </a:ext>
            </a:extLst>
          </p:cNvPr>
          <p:cNvSpPr/>
          <p:nvPr/>
        </p:nvSpPr>
        <p:spPr>
          <a:xfrm>
            <a:off x="1187624" y="5733256"/>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09432F1-1B61-44BA-AE92-E55869185048}"/>
              </a:ext>
            </a:extLst>
          </p:cNvPr>
          <p:cNvSpPr/>
          <p:nvPr/>
        </p:nvSpPr>
        <p:spPr>
          <a:xfrm>
            <a:off x="1403648" y="5733256"/>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F13B541-4C97-4570-8DEA-6E152EE971F4}"/>
              </a:ext>
            </a:extLst>
          </p:cNvPr>
          <p:cNvSpPr/>
          <p:nvPr/>
        </p:nvSpPr>
        <p:spPr>
          <a:xfrm>
            <a:off x="1619672" y="5733256"/>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0BC1865-4F8B-4FC8-8ABC-2BE642881FA8}"/>
              </a:ext>
            </a:extLst>
          </p:cNvPr>
          <p:cNvSpPr/>
          <p:nvPr/>
        </p:nvSpPr>
        <p:spPr>
          <a:xfrm>
            <a:off x="1835696" y="5733256"/>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D9BB761-790A-4160-B86D-68379E319A61}"/>
              </a:ext>
            </a:extLst>
          </p:cNvPr>
          <p:cNvSpPr/>
          <p:nvPr/>
        </p:nvSpPr>
        <p:spPr>
          <a:xfrm>
            <a:off x="2051720" y="5733256"/>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6A0DDEF-28C0-4B5F-BBCD-18CA1DC52626}"/>
              </a:ext>
            </a:extLst>
          </p:cNvPr>
          <p:cNvSpPr/>
          <p:nvPr/>
        </p:nvSpPr>
        <p:spPr>
          <a:xfrm>
            <a:off x="2277722" y="5733256"/>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4EEE290-A632-4DE3-8341-F271EB920F2F}"/>
              </a:ext>
            </a:extLst>
          </p:cNvPr>
          <p:cNvSpPr/>
          <p:nvPr/>
        </p:nvSpPr>
        <p:spPr>
          <a:xfrm>
            <a:off x="2483768" y="5733256"/>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35FB1A2-F8BC-4CAC-A5FE-71046D01D6CB}"/>
              </a:ext>
            </a:extLst>
          </p:cNvPr>
          <p:cNvSpPr/>
          <p:nvPr/>
        </p:nvSpPr>
        <p:spPr>
          <a:xfrm>
            <a:off x="2699792" y="5733256"/>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93250EA-CA75-4806-9D52-A3B5A0414212}"/>
              </a:ext>
            </a:extLst>
          </p:cNvPr>
          <p:cNvSpPr/>
          <p:nvPr/>
        </p:nvSpPr>
        <p:spPr>
          <a:xfrm>
            <a:off x="2915816"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3388E1F-F9BC-40DD-BE6F-E58373F32940}"/>
              </a:ext>
            </a:extLst>
          </p:cNvPr>
          <p:cNvSpPr/>
          <p:nvPr/>
        </p:nvSpPr>
        <p:spPr>
          <a:xfrm>
            <a:off x="3131840"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1406492-E3B0-45EC-956B-49E57F35B75D}"/>
              </a:ext>
            </a:extLst>
          </p:cNvPr>
          <p:cNvSpPr/>
          <p:nvPr/>
        </p:nvSpPr>
        <p:spPr>
          <a:xfrm>
            <a:off x="3347864"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DD84E02-1663-4549-8FBE-1C9514A12999}"/>
              </a:ext>
            </a:extLst>
          </p:cNvPr>
          <p:cNvSpPr/>
          <p:nvPr/>
        </p:nvSpPr>
        <p:spPr>
          <a:xfrm>
            <a:off x="3563888"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88F9C60-5D72-40AC-A4BE-198E2370F64D}"/>
              </a:ext>
            </a:extLst>
          </p:cNvPr>
          <p:cNvSpPr/>
          <p:nvPr/>
        </p:nvSpPr>
        <p:spPr>
          <a:xfrm>
            <a:off x="3779912"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43D9128-2BD2-4AAF-97F5-CF8F00820EF4}"/>
              </a:ext>
            </a:extLst>
          </p:cNvPr>
          <p:cNvSpPr/>
          <p:nvPr/>
        </p:nvSpPr>
        <p:spPr>
          <a:xfrm>
            <a:off x="4005914"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B8D1ED9-75F0-4A08-8180-385BAD6EA5B7}"/>
              </a:ext>
            </a:extLst>
          </p:cNvPr>
          <p:cNvSpPr/>
          <p:nvPr/>
        </p:nvSpPr>
        <p:spPr>
          <a:xfrm>
            <a:off x="4211960" y="5733256"/>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9A4014C-574D-4E04-8141-D5A9879DC2CB}"/>
              </a:ext>
            </a:extLst>
          </p:cNvPr>
          <p:cNvSpPr/>
          <p:nvPr/>
        </p:nvSpPr>
        <p:spPr>
          <a:xfrm>
            <a:off x="4427984" y="5733256"/>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9DAE121-727C-4332-B1BD-AC6C02DC724F}"/>
              </a:ext>
            </a:extLst>
          </p:cNvPr>
          <p:cNvSpPr/>
          <p:nvPr/>
        </p:nvSpPr>
        <p:spPr>
          <a:xfrm>
            <a:off x="4644008"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7034279-F222-43B6-A0EC-AC05919092CC}"/>
              </a:ext>
            </a:extLst>
          </p:cNvPr>
          <p:cNvSpPr/>
          <p:nvPr/>
        </p:nvSpPr>
        <p:spPr>
          <a:xfrm>
            <a:off x="4860032"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F5B86E0-BE10-4DDF-B5B0-5BBEC04243CC}"/>
              </a:ext>
            </a:extLst>
          </p:cNvPr>
          <p:cNvSpPr/>
          <p:nvPr/>
        </p:nvSpPr>
        <p:spPr>
          <a:xfrm>
            <a:off x="5076056"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4D120E9-9270-4FA0-8630-1136D6C6CF68}"/>
              </a:ext>
            </a:extLst>
          </p:cNvPr>
          <p:cNvSpPr/>
          <p:nvPr/>
        </p:nvSpPr>
        <p:spPr>
          <a:xfrm>
            <a:off x="5292080"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79A32BA-062B-4D94-8519-ABBF15D9FEAA}"/>
              </a:ext>
            </a:extLst>
          </p:cNvPr>
          <p:cNvSpPr/>
          <p:nvPr/>
        </p:nvSpPr>
        <p:spPr>
          <a:xfrm>
            <a:off x="5508104"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FC4464D-982F-4C71-A2E9-897115A19F39}"/>
              </a:ext>
            </a:extLst>
          </p:cNvPr>
          <p:cNvSpPr/>
          <p:nvPr/>
        </p:nvSpPr>
        <p:spPr>
          <a:xfrm>
            <a:off x="5734106"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A3C6AE3-3BD1-4B64-A794-2BDD195AE63D}"/>
              </a:ext>
            </a:extLst>
          </p:cNvPr>
          <p:cNvSpPr/>
          <p:nvPr/>
        </p:nvSpPr>
        <p:spPr>
          <a:xfrm>
            <a:off x="5940152" y="5733256"/>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AB17822-AD82-4A1F-A7E0-4C853ABA67EE}"/>
              </a:ext>
            </a:extLst>
          </p:cNvPr>
          <p:cNvSpPr/>
          <p:nvPr/>
        </p:nvSpPr>
        <p:spPr>
          <a:xfrm>
            <a:off x="6156176" y="5733256"/>
            <a:ext cx="156308" cy="47030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E745582-9786-469F-A017-ABC55D11E90D}"/>
              </a:ext>
            </a:extLst>
          </p:cNvPr>
          <p:cNvSpPr/>
          <p:nvPr/>
        </p:nvSpPr>
        <p:spPr>
          <a:xfrm>
            <a:off x="6372200"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5089B4-9547-41BA-851F-9612CE21DEAC}"/>
              </a:ext>
            </a:extLst>
          </p:cNvPr>
          <p:cNvSpPr/>
          <p:nvPr/>
        </p:nvSpPr>
        <p:spPr>
          <a:xfrm>
            <a:off x="6588224"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977D3AA-9FD3-43DB-9244-0EAAD38155E3}"/>
              </a:ext>
            </a:extLst>
          </p:cNvPr>
          <p:cNvSpPr/>
          <p:nvPr/>
        </p:nvSpPr>
        <p:spPr>
          <a:xfrm>
            <a:off x="6804248"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3CDDC26-9600-497A-ABE6-511208165249}"/>
              </a:ext>
            </a:extLst>
          </p:cNvPr>
          <p:cNvSpPr/>
          <p:nvPr/>
        </p:nvSpPr>
        <p:spPr>
          <a:xfrm>
            <a:off x="7020272"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99F21DE4-6C94-4B2D-B10C-4FEBCC98A46C}"/>
              </a:ext>
            </a:extLst>
          </p:cNvPr>
          <p:cNvSpPr/>
          <p:nvPr/>
        </p:nvSpPr>
        <p:spPr>
          <a:xfrm>
            <a:off x="7236296" y="5747747"/>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31EBE5B-C2B0-4C53-919C-48B7F2812873}"/>
              </a:ext>
            </a:extLst>
          </p:cNvPr>
          <p:cNvSpPr/>
          <p:nvPr/>
        </p:nvSpPr>
        <p:spPr>
          <a:xfrm>
            <a:off x="7462298" y="5747747"/>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1E55FF3-3131-4818-A6C1-C2FD26F35B71}"/>
              </a:ext>
            </a:extLst>
          </p:cNvPr>
          <p:cNvSpPr/>
          <p:nvPr/>
        </p:nvSpPr>
        <p:spPr>
          <a:xfrm>
            <a:off x="7668344" y="5733256"/>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1E4B32D3-6846-43CD-933D-3036DF693F1F}"/>
              </a:ext>
            </a:extLst>
          </p:cNvPr>
          <p:cNvSpPr/>
          <p:nvPr/>
        </p:nvSpPr>
        <p:spPr>
          <a:xfrm>
            <a:off x="7862098" y="5733256"/>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64D6A231-7FCB-46F7-889A-0E96BF4A490F}"/>
              </a:ext>
            </a:extLst>
          </p:cNvPr>
          <p:cNvSpPr/>
          <p:nvPr/>
        </p:nvSpPr>
        <p:spPr>
          <a:xfrm>
            <a:off x="8078122" y="5733256"/>
            <a:ext cx="156308" cy="470309"/>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6CE1DA-EEF1-422E-904C-91068751D663}"/>
              </a:ext>
            </a:extLst>
          </p:cNvPr>
          <p:cNvSpPr/>
          <p:nvPr/>
        </p:nvSpPr>
        <p:spPr>
          <a:xfrm>
            <a:off x="8304124" y="5733256"/>
            <a:ext cx="156308" cy="470309"/>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15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 Thread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14903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1152</Words>
  <Application>Microsoft Office PowerPoint</Application>
  <PresentationFormat>On-screen Show (4:3)</PresentationFormat>
  <Paragraphs>200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佈景主題</vt:lpstr>
      <vt:lpstr>2 Parallel Programming</vt:lpstr>
      <vt:lpstr>2 Parallel Programming</vt:lpstr>
      <vt:lpstr>2.1 Process</vt:lpstr>
      <vt:lpstr>2.1 Process</vt:lpstr>
      <vt:lpstr>2.2 Context</vt:lpstr>
      <vt:lpstr>2.2 Context</vt:lpstr>
      <vt:lpstr>2.2 Context</vt:lpstr>
      <vt:lpstr>2.2 Context</vt:lpstr>
      <vt:lpstr>2.3 Thread</vt:lpstr>
      <vt:lpstr>2.3 Thread</vt:lpstr>
      <vt:lpstr>2.4 Parallel Processing</vt:lpstr>
      <vt:lpstr>2.4 Parallel Processing</vt:lpstr>
      <vt:lpstr>2.5 Parallel Task</vt:lpstr>
      <vt:lpstr>2.5 Parallel Task</vt:lpstr>
      <vt:lpstr>2.5 Parallel Task</vt:lpstr>
      <vt:lpstr>2.5 Parallel Task</vt:lpstr>
      <vt:lpstr>2.6 Data Level Parallelism</vt:lpstr>
      <vt:lpstr>2.6 Data Level Parallelism</vt:lpstr>
      <vt:lpstr>2.7 Parallelism vs. Concurrency</vt:lpstr>
      <vt:lpstr>2.7 Parallelism vs. Concurrency</vt:lpstr>
      <vt:lpstr>2.7 Parallelism vs. Concurrency</vt:lpstr>
      <vt:lpstr>2.7 Parallelism vs. Concurrency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428</cp:revision>
  <dcterms:created xsi:type="dcterms:W3CDTF">2018-09-28T16:40:41Z</dcterms:created>
  <dcterms:modified xsi:type="dcterms:W3CDTF">2020-08-25T03:00:52Z</dcterms:modified>
</cp:coreProperties>
</file>