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3" r:id="rId3"/>
    <p:sldId id="270" r:id="rId4"/>
    <p:sldId id="265" r:id="rId5"/>
    <p:sldId id="272" r:id="rId6"/>
    <p:sldId id="264" r:id="rId7"/>
    <p:sldId id="273" r:id="rId8"/>
    <p:sldId id="267" r:id="rId9"/>
    <p:sldId id="271" r:id="rId10"/>
    <p:sldId id="266" r:id="rId11"/>
    <p:sldId id="268" r:id="rId12"/>
    <p:sldId id="275" r:id="rId13"/>
    <p:sldId id="276" r:id="rId14"/>
    <p:sldId id="277" r:id="rId15"/>
    <p:sldId id="278" r:id="rId16"/>
    <p:sldId id="279" r:id="rId17"/>
    <p:sldId id="280" r:id="rId18"/>
    <p:sldId id="281" r:id="rId19"/>
    <p:sldId id="283" r:id="rId20"/>
    <p:sldId id="282" r:id="rId21"/>
    <p:sldId id="274" r:id="rId22"/>
    <p:sldId id="269" r:id="rId23"/>
    <p:sldId id="259" r:id="rId2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2" autoAdjust="0"/>
    <p:restoredTop sz="96806" autoAdjust="0"/>
  </p:normalViewPr>
  <p:slideViewPr>
    <p:cSldViewPr>
      <p:cViewPr>
        <p:scale>
          <a:sx n="98" d="100"/>
          <a:sy n="98" d="100"/>
        </p:scale>
        <p:origin x="-7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2020/8/11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2020/8/11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2020/8/11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2020/8/11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2020/8/11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2020/8/11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2020/8/11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2020/8/11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2020/8/11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2020/8/11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2020/8/11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2020/8/11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2020/8/11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TA5ty7pEo5k&amp;list=PL3_YUnRN3Uhh5vywsT75JbQsB8eBpwm1y" TargetMode="External"/><Relationship Id="rId2" Type="http://schemas.openxmlformats.org/officeDocument/2006/relationships/hyperlink" Target="https://www.youtube.com/watch?v=MBdyxWyKBKI"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TA5ty7pEo5k&amp;list=PL3_YUnRN3Uhh5vywsT75JbQsB8eBpwm1y" TargetMode="External"/><Relationship Id="rId2" Type="http://schemas.openxmlformats.org/officeDocument/2006/relationships/hyperlink" Target="https://www.youtube.com/watch?v=MBdyxWyKBKI"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TA5ty7pEo5k&amp;list=PL3_YUnRN3Uhh5vywsT75JbQsB8eBpwm1y" TargetMode="External"/><Relationship Id="rId2" Type="http://schemas.openxmlformats.org/officeDocument/2006/relationships/hyperlink" Target="https://www.youtube.com/watch?v=MBdyxWyKBKI"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TA5ty7pEo5k&amp;list=PL3_YUnRN3Uhh5vywsT75JbQsB8eBpwm1y" TargetMode="External"/><Relationship Id="rId2" Type="http://schemas.openxmlformats.org/officeDocument/2006/relationships/hyperlink" Target="https://www.youtube.com/watch?v=MBdyxWyKBKI"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TA5ty7pEo5k&amp;list=PL3_YUnRN3Uhh5vywsT75JbQsB8eBpwm1y" TargetMode="External"/><Relationship Id="rId2" Type="http://schemas.openxmlformats.org/officeDocument/2006/relationships/hyperlink" Target="https://www.youtube.com/watch?v=MBdyxWyKBKI"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TA5ty7pEo5k&amp;list=PL3_YUnRN3Uhh5vywsT75JbQsB8eBpwm1y" TargetMode="External"/><Relationship Id="rId2" Type="http://schemas.openxmlformats.org/officeDocument/2006/relationships/hyperlink" Target="https://www.youtube.com/watch?v=MBdyxWyKBKI"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TA5ty7pEo5k&amp;list=PL3_YUnRN3Uhh5vywsT75JbQsB8eBpwm1y" TargetMode="External"/><Relationship Id="rId2" Type="http://schemas.openxmlformats.org/officeDocument/2006/relationships/hyperlink" Target="https://www.youtube.com/watch?v=MBdyxWyKBKI"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TA5ty7pEo5k&amp;list=PL3_YUnRN3Uhh5vywsT75JbQsB8eBpwm1y" TargetMode="External"/><Relationship Id="rId2" Type="http://schemas.openxmlformats.org/officeDocument/2006/relationships/hyperlink" Target="https://www.youtube.com/watch?v=MBdyxWyKBKI"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TA5ty7pEo5k&amp;list=PL3_YUnRN3Uhh5vywsT75JbQsB8eBpwm1y"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TA5ty7pEo5k&amp;list=PL3_YUnRN3Uhh5vywsT75JbQsB8eBpwm1y"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TA5ty7pEo5k&amp;list=PL3_YUnRN3Uhh5vywsT75JbQsB8eBpwm1y"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TA5ty7pEo5k&amp;list=PL3_YUnRN3Uhh5vywsT75JbQsB8eBpwm1y" TargetMode="External"/><Relationship Id="rId2" Type="http://schemas.openxmlformats.org/officeDocument/2006/relationships/hyperlink" Target="https://www.youtube.com/watch?v=MBdyxWyKBKI" TargetMode="Externa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TA5ty7pEo5k&amp;list=PL3_YUnRN3Uhh5vywsT75JbQsB8eBpwm1y" TargetMode="External"/><Relationship Id="rId2" Type="http://schemas.openxmlformats.org/officeDocument/2006/relationships/hyperlink" Target="https://www.postgresql.org/download/"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TA5ty7pEo5k&amp;list=PL3_YUnRN3Uhh5vywsT75JbQsB8eBpwm1y"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TA5ty7pEo5k&amp;list=PL3_YUnRN3Uhh5vywsT75JbQsB8eBpwm1y"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TA5ty7pEo5k&amp;list=PL3_YUnRN3Uhh5vywsT75JbQsB8eBpwm1y"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 ASP.NET Core and Angular</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 Install ASP.NET Core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720081"/>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Install .NET Core</a:t>
            </a:r>
          </a:p>
          <a:p>
            <a:pPr marL="465138" indent="-465138" algn="l">
              <a:buClr>
                <a:srgbClr val="0070C0"/>
              </a:buClr>
              <a:buFont typeface="Wingdings" pitchFamily="2" charset="2"/>
              <a:buChar char="u"/>
            </a:pPr>
            <a:r>
              <a:rPr lang="en-US" sz="1800" dirty="0">
                <a:hlinkClick r:id="rId2"/>
              </a:rPr>
              <a:t>https://www.youtube.com/watch?v=MBdyxWyKBKI</a:t>
            </a:r>
            <a:endParaRPr lang="en-US" sz="1800"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https://www.youtube.com/watch?v=TA5ty7pEo5k&amp;list=PL3_YUnRN3Uhh5vywsT75JbQsB8eBpwm1y</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D9F02494-7025-4E2E-B208-7B8E89528BFC}"/>
              </a:ext>
            </a:extLst>
          </p:cNvPr>
          <p:cNvPicPr>
            <a:picLocks noChangeAspect="1"/>
          </p:cNvPicPr>
          <p:nvPr/>
        </p:nvPicPr>
        <p:blipFill>
          <a:blip r:embed="rId4"/>
          <a:stretch>
            <a:fillRect/>
          </a:stretch>
        </p:blipFill>
        <p:spPr>
          <a:xfrm>
            <a:off x="2339752" y="2113924"/>
            <a:ext cx="4845853" cy="4541589"/>
          </a:xfrm>
          <a:prstGeom prst="rect">
            <a:avLst/>
          </a:prstGeom>
          <a:ln>
            <a:solidFill>
              <a:srgbClr val="C00000"/>
            </a:solidFill>
          </a:ln>
        </p:spPr>
      </p:pic>
    </p:spTree>
    <p:extLst>
      <p:ext uri="{BB962C8B-B14F-4D97-AF65-F5344CB8AC3E}">
        <p14:creationId xmlns:p14="http://schemas.microsoft.com/office/powerpoint/2010/main" val="31879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 Install ASP.NET Core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08113"/>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Install .NET Core</a:t>
            </a:r>
          </a:p>
          <a:p>
            <a:pPr marL="465138" indent="-465138" algn="l">
              <a:buClr>
                <a:srgbClr val="0070C0"/>
              </a:buClr>
              <a:buFont typeface="Wingdings" pitchFamily="2" charset="2"/>
              <a:buChar char="u"/>
            </a:pPr>
            <a:r>
              <a:rPr lang="en-US" sz="1800" dirty="0">
                <a:hlinkClick r:id="rId2"/>
              </a:rPr>
              <a:t>https://www.youtube.com/watch?v=MBdyxWyKBKI</a:t>
            </a:r>
            <a:endParaRPr lang="en-US" sz="1800" dirty="0">
              <a:solidFill>
                <a:schemeClr val="tx1"/>
              </a:solidFill>
            </a:endParaRPr>
          </a:p>
          <a:p>
            <a:pPr marL="465138" indent="-465138" algn="l">
              <a:buClr>
                <a:srgbClr val="0070C0"/>
              </a:buClr>
              <a:buFont typeface="Wingdings" pitchFamily="2" charset="2"/>
              <a:buChar char="u"/>
            </a:pPr>
            <a:r>
              <a:rPr lang="en-US" sz="1800" dirty="0">
                <a:solidFill>
                  <a:schemeClr val="tx1"/>
                </a:solidFill>
              </a:rPr>
              <a:t>Select Advanced .NET Core 3.1.</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https://www.youtube.com/watch?v=TA5ty7pEo5k&amp;list=PL3_YUnRN3Uhh5vywsT75JbQsB8eBpwm1y</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11</a:t>
            </a:fld>
            <a:endParaRPr lang="zh-TW" altLang="en-US"/>
          </a:p>
        </p:txBody>
      </p:sp>
      <p:pic>
        <p:nvPicPr>
          <p:cNvPr id="8" name="Picture 7">
            <a:extLst>
              <a:ext uri="{FF2B5EF4-FFF2-40B4-BE49-F238E27FC236}">
                <a16:creationId xmlns:a16="http://schemas.microsoft.com/office/drawing/2014/main" id="{E1F0B9A8-CA20-45CB-B788-08E80F150A3F}"/>
              </a:ext>
            </a:extLst>
          </p:cNvPr>
          <p:cNvPicPr>
            <a:picLocks noChangeAspect="1"/>
          </p:cNvPicPr>
          <p:nvPr/>
        </p:nvPicPr>
        <p:blipFill>
          <a:blip r:embed="rId4"/>
          <a:stretch>
            <a:fillRect/>
          </a:stretch>
        </p:blipFill>
        <p:spPr>
          <a:xfrm>
            <a:off x="953852" y="2492896"/>
            <a:ext cx="7236296" cy="3452539"/>
          </a:xfrm>
          <a:prstGeom prst="rect">
            <a:avLst/>
          </a:prstGeom>
          <a:ln>
            <a:solidFill>
              <a:srgbClr val="C00000"/>
            </a:solidFill>
          </a:ln>
        </p:spPr>
      </p:pic>
    </p:spTree>
    <p:extLst>
      <p:ext uri="{BB962C8B-B14F-4D97-AF65-F5344CB8AC3E}">
        <p14:creationId xmlns:p14="http://schemas.microsoft.com/office/powerpoint/2010/main" val="3107757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 Install ASP.NET Core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08113"/>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Install .NET Core</a:t>
            </a:r>
          </a:p>
          <a:p>
            <a:pPr marL="465138" indent="-465138" algn="l">
              <a:buClr>
                <a:srgbClr val="0070C0"/>
              </a:buClr>
              <a:buFont typeface="Wingdings" pitchFamily="2" charset="2"/>
              <a:buChar char="u"/>
            </a:pPr>
            <a:r>
              <a:rPr lang="en-US" sz="1800" dirty="0">
                <a:hlinkClick r:id="rId2"/>
              </a:rPr>
              <a:t>https://www.youtube.com/watch?v=MBdyxWyKBKI</a:t>
            </a:r>
            <a:endParaRPr lang="en-US" sz="1800" dirty="0">
              <a:solidFill>
                <a:schemeClr val="tx1"/>
              </a:solidFill>
            </a:endParaRPr>
          </a:p>
          <a:p>
            <a:pPr marL="465138" indent="-465138" algn="l">
              <a:buClr>
                <a:srgbClr val="0070C0"/>
              </a:buClr>
              <a:buFont typeface="Wingdings" pitchFamily="2" charset="2"/>
              <a:buChar char="u"/>
            </a:pPr>
            <a:r>
              <a:rPr lang="en-US" sz="1800" dirty="0">
                <a:solidFill>
                  <a:schemeClr val="tx1"/>
                </a:solidFill>
              </a:rPr>
              <a:t>Select .NET Core 3.1 (Recommended).</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https://www.youtube.com/watch?v=TA5ty7pEo5k&amp;list=PL3_YUnRN3Uhh5vywsT75JbQsB8eBpwm1y</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ABBF8ABC-1C7E-45B0-8768-0C534B363E1B}"/>
              </a:ext>
            </a:extLst>
          </p:cNvPr>
          <p:cNvPicPr>
            <a:picLocks noChangeAspect="1"/>
          </p:cNvPicPr>
          <p:nvPr/>
        </p:nvPicPr>
        <p:blipFill>
          <a:blip r:embed="rId4"/>
          <a:stretch>
            <a:fillRect/>
          </a:stretch>
        </p:blipFill>
        <p:spPr>
          <a:xfrm>
            <a:off x="1763688" y="2425972"/>
            <a:ext cx="6228184" cy="4057684"/>
          </a:xfrm>
          <a:prstGeom prst="rect">
            <a:avLst/>
          </a:prstGeom>
          <a:ln>
            <a:solidFill>
              <a:srgbClr val="C00000"/>
            </a:solidFill>
          </a:ln>
        </p:spPr>
      </p:pic>
    </p:spTree>
    <p:extLst>
      <p:ext uri="{BB962C8B-B14F-4D97-AF65-F5344CB8AC3E}">
        <p14:creationId xmlns:p14="http://schemas.microsoft.com/office/powerpoint/2010/main" val="2818220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 Install ASP.NET Core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08113"/>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Install .NET Core</a:t>
            </a:r>
          </a:p>
          <a:p>
            <a:pPr marL="465138" indent="-465138" algn="l">
              <a:buClr>
                <a:srgbClr val="0070C0"/>
              </a:buClr>
              <a:buFont typeface="Wingdings" pitchFamily="2" charset="2"/>
              <a:buChar char="u"/>
            </a:pPr>
            <a:r>
              <a:rPr lang="en-US" sz="1800" dirty="0">
                <a:hlinkClick r:id="rId2"/>
              </a:rPr>
              <a:t>https://www.youtube.com/watch?v=MBdyxWyKBKI</a:t>
            </a:r>
            <a:endParaRPr lang="en-US" sz="1800" dirty="0">
              <a:solidFill>
                <a:schemeClr val="tx1"/>
              </a:solidFill>
            </a:endParaRPr>
          </a:p>
          <a:p>
            <a:pPr marL="465138" indent="-465138" algn="l">
              <a:buClr>
                <a:srgbClr val="0070C0"/>
              </a:buClr>
              <a:buFont typeface="Wingdings" pitchFamily="2" charset="2"/>
              <a:buChar char="u"/>
            </a:pPr>
            <a:r>
              <a:rPr lang="en-US" sz="1800" dirty="0">
                <a:solidFill>
                  <a:schemeClr val="tx1"/>
                </a:solidFill>
              </a:rPr>
              <a:t>Select Windows (64 bits).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https://www.youtube.com/watch?v=TA5ty7pEo5k&amp;list=PL3_YUnRN3Uhh5vywsT75JbQsB8eBpwm1y</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DD172DF0-B0A5-4965-9AE2-D2528B213641}"/>
              </a:ext>
            </a:extLst>
          </p:cNvPr>
          <p:cNvPicPr>
            <a:picLocks noChangeAspect="1"/>
          </p:cNvPicPr>
          <p:nvPr/>
        </p:nvPicPr>
        <p:blipFill>
          <a:blip r:embed="rId4"/>
          <a:stretch>
            <a:fillRect/>
          </a:stretch>
        </p:blipFill>
        <p:spPr>
          <a:xfrm>
            <a:off x="2200818" y="2397515"/>
            <a:ext cx="5419182" cy="4319395"/>
          </a:xfrm>
          <a:prstGeom prst="rect">
            <a:avLst/>
          </a:prstGeom>
          <a:ln>
            <a:solidFill>
              <a:srgbClr val="C00000"/>
            </a:solidFill>
          </a:ln>
        </p:spPr>
      </p:pic>
    </p:spTree>
    <p:extLst>
      <p:ext uri="{BB962C8B-B14F-4D97-AF65-F5344CB8AC3E}">
        <p14:creationId xmlns:p14="http://schemas.microsoft.com/office/powerpoint/2010/main" val="2210863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 Install ASP.NET Core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08113"/>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Install .NET Core</a:t>
            </a:r>
          </a:p>
          <a:p>
            <a:pPr marL="465138" indent="-465138" algn="l">
              <a:buClr>
                <a:srgbClr val="0070C0"/>
              </a:buClr>
              <a:buFont typeface="Wingdings" pitchFamily="2" charset="2"/>
              <a:buChar char="u"/>
            </a:pPr>
            <a:r>
              <a:rPr lang="en-US" sz="1800" dirty="0">
                <a:hlinkClick r:id="rId2"/>
              </a:rPr>
              <a:t>https://www.youtube.com/watch?v=MBdyxWyKBKI</a:t>
            </a:r>
            <a:endParaRPr lang="en-US" sz="1800" dirty="0">
              <a:solidFill>
                <a:schemeClr val="tx1"/>
              </a:solidFill>
            </a:endParaRPr>
          </a:p>
          <a:p>
            <a:pPr marL="465138" indent="-465138" algn="l">
              <a:buClr>
                <a:srgbClr val="0070C0"/>
              </a:buClr>
              <a:buFont typeface="Wingdings" pitchFamily="2" charset="2"/>
              <a:buChar char="u"/>
            </a:pPr>
            <a:r>
              <a:rPr lang="en-US" sz="1800" dirty="0">
                <a:solidFill>
                  <a:schemeClr val="tx1"/>
                </a:solidFill>
              </a:rPr>
              <a:t>SDK development environment on Windows.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https://www.youtube.com/watch?v=TA5ty7pEo5k&amp;list=PL3_YUnRN3Uhh5vywsT75JbQsB8eBpwm1y</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1D18C875-7974-4B95-ABAC-6EE16C012236}"/>
              </a:ext>
            </a:extLst>
          </p:cNvPr>
          <p:cNvPicPr>
            <a:picLocks noChangeAspect="1"/>
          </p:cNvPicPr>
          <p:nvPr/>
        </p:nvPicPr>
        <p:blipFill>
          <a:blip r:embed="rId4"/>
          <a:stretch>
            <a:fillRect/>
          </a:stretch>
        </p:blipFill>
        <p:spPr>
          <a:xfrm>
            <a:off x="1787860" y="2308992"/>
            <a:ext cx="5568280" cy="4127477"/>
          </a:xfrm>
          <a:prstGeom prst="rect">
            <a:avLst/>
          </a:prstGeom>
          <a:ln>
            <a:solidFill>
              <a:srgbClr val="C00000"/>
            </a:solidFill>
          </a:ln>
        </p:spPr>
      </p:pic>
    </p:spTree>
    <p:extLst>
      <p:ext uri="{BB962C8B-B14F-4D97-AF65-F5344CB8AC3E}">
        <p14:creationId xmlns:p14="http://schemas.microsoft.com/office/powerpoint/2010/main" val="274939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 Install ASP.NET Core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368153"/>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Install .NET Core</a:t>
            </a:r>
          </a:p>
          <a:p>
            <a:pPr marL="465138" indent="-465138" algn="l">
              <a:buClr>
                <a:srgbClr val="0070C0"/>
              </a:buClr>
              <a:buFont typeface="Wingdings" pitchFamily="2" charset="2"/>
              <a:buChar char="u"/>
            </a:pPr>
            <a:r>
              <a:rPr lang="en-US" sz="1800" dirty="0">
                <a:hlinkClick r:id="rId2"/>
              </a:rPr>
              <a:t>https://www.youtube.com/watch?v=MBdyxWyKBKI</a:t>
            </a:r>
            <a:endParaRPr lang="en-US" sz="1800" dirty="0">
              <a:solidFill>
                <a:schemeClr val="tx1"/>
              </a:solidFill>
            </a:endParaRPr>
          </a:p>
          <a:p>
            <a:pPr marL="465138" indent="-465138" algn="l">
              <a:buClr>
                <a:srgbClr val="0070C0"/>
              </a:buClr>
              <a:buFont typeface="Wingdings" pitchFamily="2" charset="2"/>
              <a:buChar char="u"/>
            </a:pPr>
            <a:r>
              <a:rPr lang="en-US" sz="1800" dirty="0">
                <a:solidFill>
                  <a:schemeClr val="tx1"/>
                </a:solidFill>
              </a:rPr>
              <a:t>Open Command Prompt</a:t>
            </a:r>
          </a:p>
          <a:p>
            <a:pPr marL="465138" indent="-465138" algn="l">
              <a:buClr>
                <a:srgbClr val="0070C0"/>
              </a:buClr>
              <a:buFont typeface="Wingdings" pitchFamily="2" charset="2"/>
              <a:buChar char="u"/>
            </a:pPr>
            <a:r>
              <a:rPr lang="en-US" sz="1800" dirty="0">
                <a:solidFill>
                  <a:schemeClr val="tx1"/>
                </a:solidFill>
              </a:rPr>
              <a:t>&gt; dotnet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https://www.youtube.com/watch?v=TA5ty7pEo5k&amp;list=PL3_YUnRN3Uhh5vywsT75JbQsB8eBpwm1y</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15</a:t>
            </a:fld>
            <a:endParaRPr lang="zh-TW" altLang="en-US"/>
          </a:p>
        </p:txBody>
      </p:sp>
      <p:pic>
        <p:nvPicPr>
          <p:cNvPr id="10" name="Picture 9">
            <a:extLst>
              <a:ext uri="{FF2B5EF4-FFF2-40B4-BE49-F238E27FC236}">
                <a16:creationId xmlns:a16="http://schemas.microsoft.com/office/drawing/2014/main" id="{1393993D-F7D3-4A7D-B99F-AA2E02A1302A}"/>
              </a:ext>
            </a:extLst>
          </p:cNvPr>
          <p:cNvPicPr>
            <a:picLocks noChangeAspect="1"/>
          </p:cNvPicPr>
          <p:nvPr/>
        </p:nvPicPr>
        <p:blipFill>
          <a:blip r:embed="rId4"/>
          <a:stretch>
            <a:fillRect/>
          </a:stretch>
        </p:blipFill>
        <p:spPr>
          <a:xfrm>
            <a:off x="2771800" y="2786012"/>
            <a:ext cx="4048125" cy="3114675"/>
          </a:xfrm>
          <a:prstGeom prst="rect">
            <a:avLst/>
          </a:prstGeom>
          <a:ln>
            <a:solidFill>
              <a:srgbClr val="C00000"/>
            </a:solidFill>
          </a:ln>
        </p:spPr>
      </p:pic>
    </p:spTree>
    <p:extLst>
      <p:ext uri="{BB962C8B-B14F-4D97-AF65-F5344CB8AC3E}">
        <p14:creationId xmlns:p14="http://schemas.microsoft.com/office/powerpoint/2010/main" val="2009122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 Install ASP.NET Core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728193"/>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Install .NET Core</a:t>
            </a:r>
          </a:p>
          <a:p>
            <a:pPr marL="465138" indent="-465138" algn="l">
              <a:buClr>
                <a:srgbClr val="0070C0"/>
              </a:buClr>
              <a:buFont typeface="Wingdings" pitchFamily="2" charset="2"/>
              <a:buChar char="u"/>
            </a:pPr>
            <a:r>
              <a:rPr lang="en-US" sz="1800" dirty="0">
                <a:hlinkClick r:id="rId2"/>
              </a:rPr>
              <a:t>https://www.youtube.com/watch?v=MBdyxWyKBKI</a:t>
            </a:r>
            <a:endParaRPr lang="en-US" sz="1800" dirty="0">
              <a:solidFill>
                <a:schemeClr val="tx1"/>
              </a:solidFill>
            </a:endParaRPr>
          </a:p>
          <a:p>
            <a:pPr marL="465138" indent="-465138" algn="l">
              <a:buClr>
                <a:srgbClr val="0070C0"/>
              </a:buClr>
              <a:buFont typeface="Wingdings" pitchFamily="2" charset="2"/>
              <a:buChar char="u"/>
            </a:pPr>
            <a:r>
              <a:rPr lang="en-US" sz="1800" dirty="0">
                <a:solidFill>
                  <a:schemeClr val="tx1"/>
                </a:solidFill>
              </a:rPr>
              <a:t>Open Command Prompt</a:t>
            </a:r>
          </a:p>
          <a:p>
            <a:pPr marL="465138" indent="-465138" algn="l">
              <a:buClr>
                <a:srgbClr val="0070C0"/>
              </a:buClr>
              <a:buFont typeface="Wingdings" pitchFamily="2" charset="2"/>
              <a:buChar char="u"/>
            </a:pPr>
            <a:r>
              <a:rPr lang="en-US" sz="1800" dirty="0">
                <a:solidFill>
                  <a:schemeClr val="tx1"/>
                </a:solidFill>
              </a:rPr>
              <a:t>&gt; cd </a:t>
            </a:r>
            <a:r>
              <a:rPr lang="en-US" sz="1800" dirty="0" err="1">
                <a:solidFill>
                  <a:schemeClr val="tx1"/>
                </a:solidFill>
              </a:rPr>
              <a:t>dir</a:t>
            </a:r>
            <a:endParaRPr lang="en-US" sz="1800" dirty="0">
              <a:solidFill>
                <a:schemeClr val="tx1"/>
              </a:solidFill>
            </a:endParaRPr>
          </a:p>
          <a:p>
            <a:pPr marL="465138" indent="-465138" algn="l">
              <a:buClr>
                <a:srgbClr val="0070C0"/>
              </a:buClr>
              <a:buFont typeface="Wingdings" pitchFamily="2" charset="2"/>
              <a:buChar char="u"/>
            </a:pPr>
            <a:r>
              <a:rPr lang="en-US" sz="1800" dirty="0">
                <a:solidFill>
                  <a:schemeClr val="tx1"/>
                </a:solidFill>
              </a:rPr>
              <a:t>&gt; </a:t>
            </a:r>
            <a:r>
              <a:rPr lang="en-US" sz="1800" dirty="0" err="1">
                <a:solidFill>
                  <a:schemeClr val="tx1"/>
                </a:solidFill>
              </a:rPr>
              <a:t>donet</a:t>
            </a:r>
            <a:r>
              <a:rPr lang="en-US" sz="1800" dirty="0">
                <a:solidFill>
                  <a:schemeClr val="tx1"/>
                </a:solidFill>
              </a:rPr>
              <a:t> new webapp -o </a:t>
            </a:r>
            <a:r>
              <a:rPr lang="en-US" sz="1800" dirty="0" err="1">
                <a:solidFill>
                  <a:schemeClr val="tx1"/>
                </a:solidFill>
              </a:rPr>
              <a:t>dotapp</a:t>
            </a:r>
            <a:endParaRPr lang="en-US" sz="1800"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https://www.youtube.com/watch?v=TA5ty7pEo5k&amp;list=PL3_YUnRN3Uhh5vywsT75JbQsB8eBpwm1y</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8F668807-3AE6-437E-ABE0-7A9575233459}"/>
              </a:ext>
            </a:extLst>
          </p:cNvPr>
          <p:cNvPicPr>
            <a:picLocks noChangeAspect="1"/>
          </p:cNvPicPr>
          <p:nvPr/>
        </p:nvPicPr>
        <p:blipFill>
          <a:blip r:embed="rId4"/>
          <a:stretch>
            <a:fillRect/>
          </a:stretch>
        </p:blipFill>
        <p:spPr>
          <a:xfrm>
            <a:off x="1892305" y="3095252"/>
            <a:ext cx="5503405" cy="3508350"/>
          </a:xfrm>
          <a:prstGeom prst="rect">
            <a:avLst/>
          </a:prstGeom>
          <a:ln>
            <a:solidFill>
              <a:srgbClr val="C00000"/>
            </a:solidFill>
          </a:ln>
        </p:spPr>
      </p:pic>
    </p:spTree>
    <p:extLst>
      <p:ext uri="{BB962C8B-B14F-4D97-AF65-F5344CB8AC3E}">
        <p14:creationId xmlns:p14="http://schemas.microsoft.com/office/powerpoint/2010/main" val="3424257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 Install ASP.NET Core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80121"/>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Install .NET Core</a:t>
            </a:r>
          </a:p>
          <a:p>
            <a:pPr marL="465138" indent="-465138" algn="l">
              <a:buClr>
                <a:srgbClr val="0070C0"/>
              </a:buClr>
              <a:buFont typeface="Wingdings" pitchFamily="2" charset="2"/>
              <a:buChar char="u"/>
            </a:pPr>
            <a:r>
              <a:rPr lang="en-US" sz="1800" dirty="0">
                <a:hlinkClick r:id="rId2"/>
              </a:rPr>
              <a:t>https://www.youtube.com/watch?v=MBdyxWyKBKI</a:t>
            </a:r>
            <a:endParaRPr lang="en-US" sz="1800" dirty="0">
              <a:solidFill>
                <a:schemeClr val="tx1"/>
              </a:solidFill>
            </a:endParaRPr>
          </a:p>
          <a:p>
            <a:pPr marL="465138" indent="-465138" algn="l">
              <a:buClr>
                <a:srgbClr val="0070C0"/>
              </a:buClr>
              <a:buFont typeface="Wingdings" pitchFamily="2" charset="2"/>
              <a:buChar char="u"/>
            </a:pPr>
            <a:r>
              <a:rPr lang="en-US" sz="1800" dirty="0">
                <a:solidFill>
                  <a:schemeClr val="tx1"/>
                </a:solidFill>
              </a:rPr>
              <a:t>Explore </a:t>
            </a:r>
            <a:r>
              <a:rPr lang="en-US" sz="1800" dirty="0" err="1">
                <a:solidFill>
                  <a:schemeClr val="tx1"/>
                </a:solidFill>
              </a:rPr>
              <a:t>dotapp</a:t>
            </a:r>
            <a:endParaRPr lang="en-US" sz="1800"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https://www.youtube.com/watch?v=TA5ty7pEo5k&amp;list=PL3_YUnRN3Uhh5vywsT75JbQsB8eBpwm1y</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17</a:t>
            </a:fld>
            <a:endParaRPr lang="zh-TW" altLang="en-US"/>
          </a:p>
        </p:txBody>
      </p:sp>
      <p:pic>
        <p:nvPicPr>
          <p:cNvPr id="8" name="Picture 7">
            <a:extLst>
              <a:ext uri="{FF2B5EF4-FFF2-40B4-BE49-F238E27FC236}">
                <a16:creationId xmlns:a16="http://schemas.microsoft.com/office/drawing/2014/main" id="{F219A5A2-0B49-47A3-B810-94DFED451646}"/>
              </a:ext>
            </a:extLst>
          </p:cNvPr>
          <p:cNvPicPr>
            <a:picLocks noChangeAspect="1"/>
          </p:cNvPicPr>
          <p:nvPr/>
        </p:nvPicPr>
        <p:blipFill>
          <a:blip r:embed="rId4"/>
          <a:stretch>
            <a:fillRect/>
          </a:stretch>
        </p:blipFill>
        <p:spPr>
          <a:xfrm>
            <a:off x="1115616" y="2641103"/>
            <a:ext cx="7343775" cy="2486025"/>
          </a:xfrm>
          <a:prstGeom prst="rect">
            <a:avLst/>
          </a:prstGeom>
          <a:ln>
            <a:solidFill>
              <a:srgbClr val="C00000"/>
            </a:solidFill>
          </a:ln>
        </p:spPr>
      </p:pic>
    </p:spTree>
    <p:extLst>
      <p:ext uri="{BB962C8B-B14F-4D97-AF65-F5344CB8AC3E}">
        <p14:creationId xmlns:p14="http://schemas.microsoft.com/office/powerpoint/2010/main" val="2427919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 Install ASP.NET Core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454657"/>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Install .NET Core</a:t>
            </a:r>
          </a:p>
          <a:p>
            <a:pPr marL="465138" indent="-465138" algn="l">
              <a:buClr>
                <a:srgbClr val="0070C0"/>
              </a:buClr>
              <a:buFont typeface="Wingdings" pitchFamily="2" charset="2"/>
              <a:buChar char="u"/>
            </a:pPr>
            <a:r>
              <a:rPr lang="en-US" sz="1800" dirty="0">
                <a:solidFill>
                  <a:schemeClr val="tx1"/>
                </a:solidFill>
              </a:rPr>
              <a:t>&gt; cd </a:t>
            </a:r>
            <a:r>
              <a:rPr lang="en-US" sz="1800" dirty="0" err="1">
                <a:solidFill>
                  <a:schemeClr val="tx1"/>
                </a:solidFill>
              </a:rPr>
              <a:t>dotapp</a:t>
            </a:r>
            <a:endParaRPr lang="en-US" sz="1800" dirty="0">
              <a:solidFill>
                <a:schemeClr val="tx1"/>
              </a:solidFill>
            </a:endParaRPr>
          </a:p>
          <a:p>
            <a:pPr marL="465138" indent="-465138" algn="l">
              <a:buClr>
                <a:srgbClr val="0070C0"/>
              </a:buClr>
              <a:buFont typeface="Wingdings" pitchFamily="2" charset="2"/>
              <a:buChar char="u"/>
            </a:pPr>
            <a:r>
              <a:rPr lang="en-US" sz="1800" dirty="0">
                <a:solidFill>
                  <a:schemeClr val="tx1"/>
                </a:solidFill>
              </a:rPr>
              <a:t>&gt; </a:t>
            </a:r>
            <a:r>
              <a:rPr lang="en-US" sz="1800" dirty="0" err="1">
                <a:solidFill>
                  <a:schemeClr val="tx1"/>
                </a:solidFill>
              </a:rPr>
              <a:t>donet</a:t>
            </a:r>
            <a:r>
              <a:rPr lang="en-US" sz="1800" dirty="0">
                <a:solidFill>
                  <a:schemeClr val="tx1"/>
                </a:solidFill>
              </a:rPr>
              <a:t> run</a:t>
            </a:r>
          </a:p>
          <a:p>
            <a:pPr marL="465138" indent="-465138" algn="l">
              <a:buClr>
                <a:srgbClr val="0070C0"/>
              </a:buClr>
              <a:buFont typeface="Wingdings" pitchFamily="2" charset="2"/>
              <a:buChar char="u"/>
            </a:pPr>
            <a:r>
              <a:rPr lang="en-US" sz="1800" dirty="0">
                <a:solidFill>
                  <a:schemeClr val="tx1"/>
                </a:solidFill>
              </a:rPr>
              <a:t>&gt; http for </a:t>
            </a:r>
            <a:r>
              <a:rPr lang="en-US" sz="1800" dirty="0" err="1">
                <a:solidFill>
                  <a:schemeClr val="tx1"/>
                </a:solidFill>
              </a:rPr>
              <a:t>portnumber</a:t>
            </a:r>
            <a:r>
              <a:rPr lang="en-US" sz="1800" dirty="0">
                <a:solidFill>
                  <a:schemeClr val="tx1"/>
                </a:solidFill>
              </a:rPr>
              <a:t> 5000</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https://www.youtube.com/watch?v=TA5ty7pEo5k&amp;list=PL3_YUnRN3Uhh5vywsT75JbQsB8eBpwm1y</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3E9D6E7A-1E06-4500-ACE2-E1C5557ABF54}"/>
              </a:ext>
            </a:extLst>
          </p:cNvPr>
          <p:cNvPicPr>
            <a:picLocks noChangeAspect="1"/>
          </p:cNvPicPr>
          <p:nvPr/>
        </p:nvPicPr>
        <p:blipFill>
          <a:blip r:embed="rId3"/>
          <a:stretch>
            <a:fillRect/>
          </a:stretch>
        </p:blipFill>
        <p:spPr>
          <a:xfrm>
            <a:off x="1763688" y="3441948"/>
            <a:ext cx="4104456" cy="1454657"/>
          </a:xfrm>
          <a:prstGeom prst="rect">
            <a:avLst/>
          </a:prstGeom>
          <a:ln>
            <a:solidFill>
              <a:srgbClr val="C00000"/>
            </a:solidFill>
          </a:ln>
        </p:spPr>
      </p:pic>
    </p:spTree>
    <p:extLst>
      <p:ext uri="{BB962C8B-B14F-4D97-AF65-F5344CB8AC3E}">
        <p14:creationId xmlns:p14="http://schemas.microsoft.com/office/powerpoint/2010/main" val="2128225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 Install ASP.NET Core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656184"/>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Install .NET Core</a:t>
            </a:r>
          </a:p>
          <a:p>
            <a:pPr marL="465138" indent="-465138" algn="l">
              <a:buClr>
                <a:srgbClr val="0070C0"/>
              </a:buClr>
              <a:buFont typeface="Wingdings" pitchFamily="2" charset="2"/>
              <a:buChar char="u"/>
            </a:pPr>
            <a:r>
              <a:rPr lang="en-US" sz="1800" dirty="0">
                <a:solidFill>
                  <a:schemeClr val="tx1"/>
                </a:solidFill>
              </a:rPr>
              <a:t>Open the chrome or Firefox</a:t>
            </a:r>
          </a:p>
          <a:p>
            <a:pPr marL="465138" indent="-465138" algn="l">
              <a:buClr>
                <a:srgbClr val="0070C0"/>
              </a:buClr>
              <a:buFont typeface="Wingdings" pitchFamily="2" charset="2"/>
              <a:buChar char="u"/>
            </a:pPr>
            <a:r>
              <a:rPr lang="en-US" sz="1800" dirty="0">
                <a:solidFill>
                  <a:schemeClr val="tx1"/>
                </a:solidFill>
              </a:rPr>
              <a:t>&gt; localhost:5000</a:t>
            </a:r>
          </a:p>
          <a:p>
            <a:pPr marL="465138" indent="-465138" algn="l">
              <a:buClr>
                <a:srgbClr val="0070C0"/>
              </a:buClr>
              <a:buFont typeface="Wingdings" pitchFamily="2" charset="2"/>
              <a:buChar char="u"/>
            </a:pPr>
            <a:r>
              <a:rPr lang="en-US" sz="1800" dirty="0">
                <a:solidFill>
                  <a:schemeClr val="tx1"/>
                </a:solidFill>
              </a:rPr>
              <a:t>Note: There is Error: NET:ERR_CERT_AUTHORITY_INVALID</a:t>
            </a:r>
          </a:p>
          <a:p>
            <a:pPr marL="465138" indent="-465138" algn="l">
              <a:buClr>
                <a:srgbClr val="0070C0"/>
              </a:buClr>
              <a:buFont typeface="Wingdings" pitchFamily="2" charset="2"/>
              <a:buChar char="u"/>
            </a:pPr>
            <a:r>
              <a:rPr lang="en-US" sz="1800" dirty="0">
                <a:solidFill>
                  <a:schemeClr val="tx1"/>
                </a:solidFill>
              </a:rPr>
              <a:t>Click “Advanced” and then “Click Unsafe” mode. The error goes away.</a:t>
            </a:r>
          </a:p>
          <a:p>
            <a:pPr marL="465138" indent="-465138" algn="l">
              <a:buClr>
                <a:srgbClr val="0070C0"/>
              </a:buClr>
              <a:buFont typeface="Wingdings" pitchFamily="2" charset="2"/>
              <a:buChar char="u"/>
            </a:pPr>
            <a:endParaRPr lang="en-US" sz="1800"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https://www.youtube.com/watch?v=TA5ty7pEo5k&amp;list=PL3_YUnRN3Uhh5vywsT75JbQsB8eBpwm1y</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19</a:t>
            </a:fld>
            <a:endParaRPr lang="zh-TW" altLang="en-US"/>
          </a:p>
        </p:txBody>
      </p:sp>
      <p:pic>
        <p:nvPicPr>
          <p:cNvPr id="9" name="Picture 8">
            <a:extLst>
              <a:ext uri="{FF2B5EF4-FFF2-40B4-BE49-F238E27FC236}">
                <a16:creationId xmlns:a16="http://schemas.microsoft.com/office/drawing/2014/main" id="{DA7564F4-0BDB-4BD0-A26F-0EB91B42C919}"/>
              </a:ext>
            </a:extLst>
          </p:cNvPr>
          <p:cNvPicPr>
            <a:picLocks noChangeAspect="1"/>
          </p:cNvPicPr>
          <p:nvPr/>
        </p:nvPicPr>
        <p:blipFill>
          <a:blip r:embed="rId3"/>
          <a:stretch>
            <a:fillRect/>
          </a:stretch>
        </p:blipFill>
        <p:spPr>
          <a:xfrm>
            <a:off x="1907704" y="3037878"/>
            <a:ext cx="5654128" cy="3650134"/>
          </a:xfrm>
          <a:prstGeom prst="rect">
            <a:avLst/>
          </a:prstGeom>
          <a:ln>
            <a:solidFill>
              <a:srgbClr val="C00000"/>
            </a:solidFill>
          </a:ln>
        </p:spPr>
      </p:pic>
    </p:spTree>
    <p:extLst>
      <p:ext uri="{BB962C8B-B14F-4D97-AF65-F5344CB8AC3E}">
        <p14:creationId xmlns:p14="http://schemas.microsoft.com/office/powerpoint/2010/main" val="3589259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 ASP.NET Core and Angular</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829621"/>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ASP.NET Core and Angular</a:t>
            </a:r>
          </a:p>
          <a:p>
            <a:pPr marL="465138" indent="-465138" algn="l">
              <a:buClr>
                <a:srgbClr val="0070C0"/>
              </a:buClr>
              <a:buFont typeface="Wingdings" pitchFamily="2" charset="2"/>
              <a:buChar char="u"/>
            </a:pPr>
            <a:r>
              <a:rPr lang="en-US" sz="1800" dirty="0">
                <a:solidFill>
                  <a:schemeClr val="tx1"/>
                </a:solidFill>
              </a:rPr>
              <a:t>ASP (Active Server Pages) is a development framework for building web pages.</a:t>
            </a:r>
          </a:p>
          <a:p>
            <a:pPr marL="465138" indent="-465138" algn="l">
              <a:buClr>
                <a:srgbClr val="0070C0"/>
              </a:buClr>
              <a:buFont typeface="Wingdings" pitchFamily="2" charset="2"/>
              <a:buChar char="u"/>
            </a:pPr>
            <a:r>
              <a:rPr lang="en-US" sz="1800" dirty="0">
                <a:solidFill>
                  <a:schemeClr val="tx1"/>
                </a:solidFill>
              </a:rPr>
              <a:t>We build Business Intelligence Dashboard application by ASP.NET Core 2.0 MVC with PostgreSQL and Angular.</a:t>
            </a:r>
          </a:p>
          <a:p>
            <a:pPr marL="465138" indent="-465138" algn="l">
              <a:buClr>
                <a:srgbClr val="0070C0"/>
              </a:buClr>
              <a:buFont typeface="Wingdings" pitchFamily="2" charset="2"/>
              <a:buChar char="u"/>
            </a:pPr>
            <a:r>
              <a:rPr lang="en-US" sz="1800" dirty="0">
                <a:solidFill>
                  <a:schemeClr val="tx1"/>
                </a:solidFill>
              </a:rPr>
              <a:t>We have three components in our SPA.</a:t>
            </a:r>
          </a:p>
          <a:p>
            <a:pPr marL="465138" indent="-465138" algn="l">
              <a:buClr>
                <a:srgbClr val="0070C0"/>
              </a:buClr>
              <a:buFont typeface="+mj-lt"/>
              <a:buAutoNum type="arabicPeriod"/>
            </a:pPr>
            <a:r>
              <a:rPr lang="en-US" sz="1800" dirty="0">
                <a:solidFill>
                  <a:schemeClr val="tx1"/>
                </a:solidFill>
              </a:rPr>
              <a:t>We use chart.js to display the chart. We have bar chart, donut (pie) chart, and line chart.</a:t>
            </a:r>
          </a:p>
          <a:p>
            <a:pPr marL="465138" indent="-465138" algn="l">
              <a:buClr>
                <a:srgbClr val="0070C0"/>
              </a:buClr>
              <a:buFont typeface="+mj-lt"/>
              <a:buAutoNum type="arabicPeriod"/>
            </a:pPr>
            <a:r>
              <a:rPr lang="en-US" sz="1800" dirty="0">
                <a:solidFill>
                  <a:schemeClr val="tx1"/>
                </a:solidFill>
              </a:rPr>
              <a:t>We have page for displaying the row/columns.</a:t>
            </a:r>
          </a:p>
          <a:p>
            <a:pPr marL="465138" indent="-465138" algn="l">
              <a:buClr>
                <a:srgbClr val="0070C0"/>
              </a:buClr>
              <a:buFont typeface="+mj-lt"/>
              <a:buAutoNum type="arabicPeriod"/>
            </a:pPr>
            <a:r>
              <a:rPr lang="en-US" sz="1800" dirty="0">
                <a:solidFill>
                  <a:schemeClr val="tx1"/>
                </a:solidFill>
              </a:rPr>
              <a:t>We have page for system health for different types of mock servers at your organization. We have web server, analysis server, and mail server. These server objects are just represented in our database. This gives the front end users for particular server is online or offline. You send message to each server to see it is online or off line.</a:t>
            </a:r>
          </a:p>
          <a:p>
            <a:pPr marL="465138" indent="-465138" algn="l">
              <a:buClr>
                <a:srgbClr val="0070C0"/>
              </a:buClr>
              <a:buFont typeface="Wingdings" pitchFamily="2" charset="2"/>
              <a:buChar char="u"/>
            </a:pPr>
            <a:r>
              <a:rPr lang="en-US" sz="1800" dirty="0">
                <a:solidFill>
                  <a:schemeClr val="tx1"/>
                </a:solidFill>
              </a:rPr>
              <a:t>The backend API is actually running on another port here locally. Request and response with JSON format. The backend is .NET 2.0 and Postgres. You can run SQL database server.</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https://www.youtube.com/watch?v=TA5ty7pEo5k&amp;list=PL3_YUnRN3Uhh5vywsT75JbQsB8eBpwm1y</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88686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 Install ASP.NET Core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368153"/>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Install .NET Core</a:t>
            </a:r>
          </a:p>
          <a:p>
            <a:pPr marL="465138" indent="-465138" algn="l">
              <a:buClr>
                <a:srgbClr val="0070C0"/>
              </a:buClr>
              <a:buFont typeface="Wingdings" pitchFamily="2" charset="2"/>
              <a:buChar char="u"/>
            </a:pPr>
            <a:r>
              <a:rPr lang="en-US" sz="1800" dirty="0">
                <a:hlinkClick r:id="rId2"/>
              </a:rPr>
              <a:t>https://www.youtube.com/watch?v=MBdyxWyKBKI</a:t>
            </a:r>
            <a:endParaRPr lang="en-US" sz="1800" dirty="0">
              <a:solidFill>
                <a:schemeClr val="tx1"/>
              </a:solidFill>
            </a:endParaRPr>
          </a:p>
          <a:p>
            <a:pPr marL="465138" indent="-465138" algn="l">
              <a:buClr>
                <a:srgbClr val="0070C0"/>
              </a:buClr>
              <a:buFont typeface="Wingdings" pitchFamily="2" charset="2"/>
              <a:buChar char="u"/>
            </a:pPr>
            <a:r>
              <a:rPr lang="en-US" sz="1800" dirty="0">
                <a:solidFill>
                  <a:schemeClr val="tx1"/>
                </a:solidFill>
              </a:rPr>
              <a:t>Click “Advanced” and then click “Unsafe” (Firefox and Chrome works the same way).</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https://www.youtube.com/watch?v=TA5ty7pEo5k&amp;list=PL3_YUnRN3Uhh5vywsT75JbQsB8eBpwm1y</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20</a:t>
            </a:fld>
            <a:endParaRPr lang="zh-TW" altLang="en-US"/>
          </a:p>
        </p:txBody>
      </p:sp>
      <p:pic>
        <p:nvPicPr>
          <p:cNvPr id="8" name="Picture 7">
            <a:extLst>
              <a:ext uri="{FF2B5EF4-FFF2-40B4-BE49-F238E27FC236}">
                <a16:creationId xmlns:a16="http://schemas.microsoft.com/office/drawing/2014/main" id="{BFA4D5F4-DA7A-43D2-8031-D44B8137EA92}"/>
              </a:ext>
            </a:extLst>
          </p:cNvPr>
          <p:cNvPicPr>
            <a:picLocks noChangeAspect="1"/>
          </p:cNvPicPr>
          <p:nvPr/>
        </p:nvPicPr>
        <p:blipFill>
          <a:blip r:embed="rId4"/>
          <a:stretch>
            <a:fillRect/>
          </a:stretch>
        </p:blipFill>
        <p:spPr>
          <a:xfrm>
            <a:off x="2312345" y="2873920"/>
            <a:ext cx="4475407" cy="3664867"/>
          </a:xfrm>
          <a:prstGeom prst="rect">
            <a:avLst/>
          </a:prstGeom>
          <a:ln>
            <a:solidFill>
              <a:srgbClr val="C00000"/>
            </a:solidFill>
          </a:ln>
        </p:spPr>
      </p:pic>
    </p:spTree>
    <p:extLst>
      <p:ext uri="{BB962C8B-B14F-4D97-AF65-F5344CB8AC3E}">
        <p14:creationId xmlns:p14="http://schemas.microsoft.com/office/powerpoint/2010/main" val="1093064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1.5 Install </a:t>
            </a:r>
            <a:r>
              <a:rPr lang="en-US" altLang="zh-TW" sz="4800" b="1" dirty="0" err="1">
                <a:solidFill>
                  <a:srgbClr val="FFFF00"/>
                </a:solidFill>
              </a:rPr>
              <a:t>Postgre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extLst>
      <p:ext uri="{BB962C8B-B14F-4D97-AF65-F5344CB8AC3E}">
        <p14:creationId xmlns:p14="http://schemas.microsoft.com/office/powerpoint/2010/main" val="2296170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1.5 Install </a:t>
            </a:r>
            <a:r>
              <a:rPr lang="en-US" altLang="zh-TW" sz="4400" b="1" dirty="0" err="1">
                <a:solidFill>
                  <a:srgbClr val="FFFF00"/>
                </a:solidFill>
              </a:rPr>
              <a:t>Postgre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368153"/>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PostgreSQL</a:t>
            </a:r>
          </a:p>
          <a:p>
            <a:pPr marL="465138" indent="-465138" algn="l">
              <a:buClr>
                <a:srgbClr val="0070C0"/>
              </a:buClr>
              <a:buFont typeface="Wingdings" pitchFamily="2" charset="2"/>
              <a:buChar char="u"/>
            </a:pPr>
            <a:r>
              <a:rPr lang="en-US" sz="1800" dirty="0">
                <a:hlinkClick r:id="rId2"/>
              </a:rPr>
              <a:t>https://www.postgresql.org/download/</a:t>
            </a:r>
            <a:endParaRPr lang="en-US" sz="1800" dirty="0"/>
          </a:p>
          <a:p>
            <a:pPr marL="465138" indent="-465138" algn="l">
              <a:buClr>
                <a:srgbClr val="0070C0"/>
              </a:buClr>
              <a:buFont typeface="Wingdings" pitchFamily="2" charset="2"/>
              <a:buChar char="u"/>
            </a:pPr>
            <a:r>
              <a:rPr lang="en-US" sz="1800" dirty="0" err="1">
                <a:solidFill>
                  <a:schemeClr val="tx1"/>
                </a:solidFill>
              </a:rPr>
              <a:t>Postgre</a:t>
            </a:r>
            <a:r>
              <a:rPr lang="en-US" sz="1800" dirty="0">
                <a:solidFill>
                  <a:schemeClr val="tx1"/>
                </a:solidFill>
              </a:rPr>
              <a:t> also give you PG admin for front end application. That give you setup users and query our tables.</a:t>
            </a:r>
          </a:p>
          <a:p>
            <a:pPr marL="465138" indent="-465138" algn="l">
              <a:buClr>
                <a:srgbClr val="0070C0"/>
              </a:buClr>
              <a:buFont typeface="Wingdings" pitchFamily="2" charset="2"/>
              <a:buChar char="u"/>
            </a:pPr>
            <a:endParaRPr lang="en-US" sz="1800"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https://www.youtube.com/watch?v=TA5ty7pEo5k&amp;list=PL3_YUnRN3Uhh5vywsT75JbQsB8eBpwm1y</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22</a:t>
            </a:fld>
            <a:endParaRPr lang="zh-TW" altLang="en-US"/>
          </a:p>
        </p:txBody>
      </p:sp>
    </p:spTree>
    <p:extLst>
      <p:ext uri="{BB962C8B-B14F-4D97-AF65-F5344CB8AC3E}">
        <p14:creationId xmlns:p14="http://schemas.microsoft.com/office/powerpoint/2010/main" val="2557618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2020/8/11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1.1 Install NodeJS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extLst>
      <p:ext uri="{BB962C8B-B14F-4D97-AF65-F5344CB8AC3E}">
        <p14:creationId xmlns:p14="http://schemas.microsoft.com/office/powerpoint/2010/main" val="856472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1.1 Install NodeJS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368152"/>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Install Node JS</a:t>
            </a:r>
          </a:p>
          <a:p>
            <a:pPr marL="465138" indent="-465138" algn="l">
              <a:buClr>
                <a:srgbClr val="0070C0"/>
              </a:buClr>
              <a:buFont typeface="Wingdings" pitchFamily="2" charset="2"/>
              <a:buChar char="u"/>
            </a:pPr>
            <a:r>
              <a:rPr lang="en-US" sz="1800" dirty="0">
                <a:solidFill>
                  <a:schemeClr val="tx1"/>
                </a:solidFill>
              </a:rPr>
              <a:t>We use Windows in this discussion.</a:t>
            </a:r>
          </a:p>
          <a:p>
            <a:pPr marL="465138" indent="-465138" algn="l">
              <a:buClr>
                <a:srgbClr val="0070C0"/>
              </a:buClr>
              <a:buFont typeface="Wingdings" pitchFamily="2" charset="2"/>
              <a:buChar char="u"/>
            </a:pPr>
            <a:r>
              <a:rPr lang="en-US" sz="1800" dirty="0">
                <a:solidFill>
                  <a:schemeClr val="tx1"/>
                </a:solidFill>
              </a:rPr>
              <a:t>This node JS is for Angular. The node JS come with NPM (Node Package Manager).</a:t>
            </a:r>
          </a:p>
          <a:p>
            <a:pPr marL="465138" indent="-465138" algn="l">
              <a:buClr>
                <a:srgbClr val="0070C0"/>
              </a:buClr>
              <a:buFont typeface="Wingdings" pitchFamily="2" charset="2"/>
              <a:buChar char="u"/>
            </a:pPr>
            <a:r>
              <a:rPr lang="en-US" sz="1800" dirty="0">
                <a:solidFill>
                  <a:schemeClr val="tx1"/>
                </a:solidFill>
              </a:rPr>
              <a:t>The type script is also come with </a:t>
            </a:r>
            <a:r>
              <a:rPr lang="en-US" sz="1800" dirty="0" err="1">
                <a:solidFill>
                  <a:schemeClr val="tx1"/>
                </a:solidFill>
              </a:rPr>
              <a:t>npm</a:t>
            </a:r>
            <a:r>
              <a:rPr lang="en-US" sz="1800" dirty="0">
                <a:solidFill>
                  <a:schemeClr val="tx1"/>
                </a:solidFill>
              </a:rPr>
              <a:t>.</a:t>
            </a:r>
          </a:p>
          <a:p>
            <a:pPr marL="465138" indent="-465138" algn="l">
              <a:buClr>
                <a:srgbClr val="0070C0"/>
              </a:buClr>
              <a:buFont typeface="Wingdings" pitchFamily="2" charset="2"/>
              <a:buChar char="u"/>
            </a:pPr>
            <a:endParaRPr lang="en-US" sz="1800"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https://www.youtube.com/watch?v=TA5ty7pEo5k&amp;list=PL3_YUnRN3Uhh5vywsT75JbQsB8eBpwm1y</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1385128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 Install Angular CLI</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extLst>
      <p:ext uri="{BB962C8B-B14F-4D97-AF65-F5344CB8AC3E}">
        <p14:creationId xmlns:p14="http://schemas.microsoft.com/office/powerpoint/2010/main" val="1955030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1.2 Install Angular CLI</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800200"/>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Install Angular CLI</a:t>
            </a:r>
          </a:p>
          <a:p>
            <a:pPr marL="465138" indent="-465138" algn="l">
              <a:buClr>
                <a:srgbClr val="0070C0"/>
              </a:buClr>
              <a:buFont typeface="Wingdings" pitchFamily="2" charset="2"/>
              <a:buChar char="u"/>
            </a:pPr>
            <a:r>
              <a:rPr lang="en-US" sz="1800" dirty="0">
                <a:solidFill>
                  <a:schemeClr val="tx1"/>
                </a:solidFill>
              </a:rPr>
              <a:t>&gt; </a:t>
            </a:r>
            <a:r>
              <a:rPr lang="en-US" sz="1800" dirty="0" err="1">
                <a:solidFill>
                  <a:schemeClr val="tx1"/>
                </a:solidFill>
              </a:rPr>
              <a:t>npm</a:t>
            </a:r>
            <a:r>
              <a:rPr lang="en-US" sz="1800" dirty="0">
                <a:solidFill>
                  <a:schemeClr val="tx1"/>
                </a:solidFill>
              </a:rPr>
              <a:t> install –g @angular/cli</a:t>
            </a:r>
          </a:p>
          <a:p>
            <a:pPr marL="465138" indent="-465138" algn="l">
              <a:buClr>
                <a:srgbClr val="0070C0"/>
              </a:buClr>
              <a:buFont typeface="Wingdings" pitchFamily="2" charset="2"/>
              <a:buChar char="u"/>
            </a:pPr>
            <a:r>
              <a:rPr lang="en-US" sz="1800" dirty="0">
                <a:solidFill>
                  <a:schemeClr val="tx1"/>
                </a:solidFill>
              </a:rPr>
              <a:t>&gt; ng new app</a:t>
            </a:r>
          </a:p>
          <a:p>
            <a:pPr marL="465138" indent="-465138" algn="l">
              <a:buClr>
                <a:srgbClr val="0070C0"/>
              </a:buClr>
              <a:buFont typeface="Wingdings" pitchFamily="2" charset="2"/>
              <a:buChar char="u"/>
            </a:pPr>
            <a:r>
              <a:rPr lang="en-US" sz="1800" dirty="0">
                <a:solidFill>
                  <a:schemeClr val="tx1"/>
                </a:solidFill>
              </a:rPr>
              <a:t>&gt; cd app</a:t>
            </a:r>
          </a:p>
          <a:p>
            <a:pPr marL="465138" indent="-465138" algn="l">
              <a:buClr>
                <a:srgbClr val="0070C0"/>
              </a:buClr>
              <a:buFont typeface="Wingdings" pitchFamily="2" charset="2"/>
              <a:buChar char="u"/>
            </a:pPr>
            <a:r>
              <a:rPr lang="en-US" sz="1800" dirty="0">
                <a:solidFill>
                  <a:schemeClr val="tx1"/>
                </a:solidFill>
              </a:rPr>
              <a:t>&gt; ng serve --open</a:t>
            </a:r>
          </a:p>
          <a:p>
            <a:pPr marL="465138" indent="-465138" algn="l">
              <a:buClr>
                <a:srgbClr val="0070C0"/>
              </a:buClr>
              <a:buFont typeface="Wingdings" pitchFamily="2" charset="2"/>
              <a:buChar char="u"/>
            </a:pPr>
            <a:endParaRPr lang="en-US" sz="1800"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https://www.youtube.com/watch?v=TA5ty7pEo5k&amp;list=PL3_YUnRN3Uhh5vywsT75JbQsB8eBpwm1y</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1978836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1.3 Install VS Code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extLst>
      <p:ext uri="{BB962C8B-B14F-4D97-AF65-F5344CB8AC3E}">
        <p14:creationId xmlns:p14="http://schemas.microsoft.com/office/powerpoint/2010/main" val="1246573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1.3 Install VS Code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VS Code for IDE</a:t>
            </a:r>
          </a:p>
          <a:p>
            <a:pPr marL="465138" indent="-465138" algn="l">
              <a:buClr>
                <a:srgbClr val="0070C0"/>
              </a:buClr>
              <a:buFont typeface="Wingdings" pitchFamily="2" charset="2"/>
              <a:buChar char="u"/>
            </a:pPr>
            <a:endParaRPr lang="en-US" sz="1800"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https://www.youtube.com/watch?v=TA5ty7pEo5k&amp;list=PL3_YUnRN3Uhh5vywsT75JbQsB8eBpwm1y</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40729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 Install ASP.NET Core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extLst>
      <p:ext uri="{BB962C8B-B14F-4D97-AF65-F5344CB8AC3E}">
        <p14:creationId xmlns:p14="http://schemas.microsoft.com/office/powerpoint/2010/main" val="287917508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1607</TotalTime>
  <Words>1031</Words>
  <Application>Microsoft Office PowerPoint</Application>
  <PresentationFormat>On-screen Show (4:3)</PresentationFormat>
  <Paragraphs>145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Wingdings</vt:lpstr>
      <vt:lpstr>Office 佈景主題</vt:lpstr>
      <vt:lpstr>1 ASP.NET Core and Angular</vt:lpstr>
      <vt:lpstr>1 ASP.NET Core and Angular</vt:lpstr>
      <vt:lpstr>1.1 Install NodeJS</vt:lpstr>
      <vt:lpstr>1.1 Install NodeJS</vt:lpstr>
      <vt:lpstr>1.2 Install Angular CLI</vt:lpstr>
      <vt:lpstr>1.2 Install Angular CLI</vt:lpstr>
      <vt:lpstr>1.3 Install VS Code</vt:lpstr>
      <vt:lpstr>1.3 Install VS Code</vt:lpstr>
      <vt:lpstr>1.4 Install ASP.NET Core</vt:lpstr>
      <vt:lpstr>1.4 Install ASP.NET Core</vt:lpstr>
      <vt:lpstr>1.4 Install ASP.NET Core</vt:lpstr>
      <vt:lpstr>1.4 Install ASP.NET Core</vt:lpstr>
      <vt:lpstr>1.4 Install ASP.NET Core</vt:lpstr>
      <vt:lpstr>1.4 Install ASP.NET Core</vt:lpstr>
      <vt:lpstr>1.4 Install ASP.NET Core</vt:lpstr>
      <vt:lpstr>1.4 Install ASP.NET Core</vt:lpstr>
      <vt:lpstr>1.4 Install ASP.NET Core</vt:lpstr>
      <vt:lpstr>1.4 Install ASP.NET Core</vt:lpstr>
      <vt:lpstr>1.4 Install ASP.NET Core</vt:lpstr>
      <vt:lpstr>1.4 Install ASP.NET Core</vt:lpstr>
      <vt:lpstr>1.5 Install Postgre</vt:lpstr>
      <vt:lpstr>1.5 Install Postgre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459</cp:revision>
  <dcterms:created xsi:type="dcterms:W3CDTF">2018-09-28T16:40:41Z</dcterms:created>
  <dcterms:modified xsi:type="dcterms:W3CDTF">2020-08-12T04:14:24Z</dcterms:modified>
</cp:coreProperties>
</file>