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64" r:id="rId4"/>
    <p:sldId id="265" r:id="rId5"/>
    <p:sldId id="272" r:id="rId6"/>
    <p:sldId id="273" r:id="rId7"/>
    <p:sldId id="274" r:id="rId8"/>
    <p:sldId id="266" r:id="rId9"/>
    <p:sldId id="267" r:id="rId10"/>
    <p:sldId id="269" r:id="rId11"/>
    <p:sldId id="275" r:id="rId12"/>
    <p:sldId id="270" r:id="rId13"/>
    <p:sldId id="277" r:id="rId14"/>
    <p:sldId id="276" r:id="rId15"/>
    <p:sldId id="268" r:id="rId16"/>
    <p:sldId id="271" r:id="rId17"/>
    <p:sldId id="278" r:id="rId18"/>
    <p:sldId id="279" r:id="rId19"/>
    <p:sldId id="280" r:id="rId20"/>
    <p:sldId id="281" r:id="rId21"/>
    <p:sldId id="282" r:id="rId22"/>
    <p:sldId id="283" r:id="rId23"/>
    <p:sldId id="284" r:id="rId24"/>
    <p:sldId id="285" r:id="rId25"/>
    <p:sldId id="286" r:id="rId26"/>
    <p:sldId id="287" r:id="rId27"/>
    <p:sldId id="259" r:id="rId2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55" d="100"/>
          <a:sy n="55" d="100"/>
        </p:scale>
        <p:origin x="1138" y="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2022/11/4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2022/11/4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2022/11/4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2022/11/4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2022/11/4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2022/11/4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2022/11/4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2022/11/4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rmf04ylI2K0&amp;list=PL2We04F3Y_43dAehLMT5GxJhtk3mJtkl5&amp;index=2"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Docker Introduction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7"/>
            <a:ext cx="8352928" cy="10136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Virtual Machine vs. Container:</a:t>
            </a:r>
          </a:p>
          <a:p>
            <a:pPr marL="342900" indent="-342900" algn="l">
              <a:buClr>
                <a:srgbClr val="0070C0"/>
              </a:buClr>
              <a:buSzPct val="80000"/>
              <a:buFont typeface="Wingdings" pitchFamily="2" charset="2"/>
              <a:buChar char="u"/>
            </a:pPr>
            <a:r>
              <a:rPr lang="en-US" altLang="zh-TW" sz="1800" b="1" dirty="0">
                <a:solidFill>
                  <a:schemeClr val="tx1"/>
                </a:solidFill>
              </a:rPr>
              <a:t>VM size is GB and take minutes to boot.</a:t>
            </a:r>
          </a:p>
          <a:p>
            <a:pPr marL="342900" indent="-342900" algn="l">
              <a:buClr>
                <a:srgbClr val="0070C0"/>
              </a:buClr>
              <a:buSzPct val="80000"/>
              <a:buFont typeface="Wingdings" pitchFamily="2" charset="2"/>
              <a:buChar char="u"/>
            </a:pPr>
            <a:r>
              <a:rPr lang="en-US" altLang="zh-TW" sz="1800" b="1" dirty="0">
                <a:solidFill>
                  <a:schemeClr val="tx1"/>
                </a:solidFill>
              </a:rPr>
              <a:t>Container is MB and take second to boot.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dirty="0"/>
          </a:p>
        </p:txBody>
      </p:sp>
      <p:sp>
        <p:nvSpPr>
          <p:cNvPr id="30" name="Rectangle 29">
            <a:extLst>
              <a:ext uri="{FF2B5EF4-FFF2-40B4-BE49-F238E27FC236}">
                <a16:creationId xmlns:a16="http://schemas.microsoft.com/office/drawing/2014/main" id="{AA8B9030-30FC-4DA8-BD87-85936D218B42}"/>
              </a:ext>
            </a:extLst>
          </p:cNvPr>
          <p:cNvSpPr/>
          <p:nvPr/>
        </p:nvSpPr>
        <p:spPr>
          <a:xfrm>
            <a:off x="537170" y="4727863"/>
            <a:ext cx="3888431" cy="283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Hardware, Infrastructure, cloud</a:t>
            </a:r>
          </a:p>
        </p:txBody>
      </p:sp>
      <p:sp>
        <p:nvSpPr>
          <p:cNvPr id="31" name="Rectangle 30">
            <a:extLst>
              <a:ext uri="{FF2B5EF4-FFF2-40B4-BE49-F238E27FC236}">
                <a16:creationId xmlns:a16="http://schemas.microsoft.com/office/drawing/2014/main" id="{7850EF0D-D546-44F4-9B14-13EB1C0ADF6D}"/>
              </a:ext>
            </a:extLst>
          </p:cNvPr>
          <p:cNvSpPr/>
          <p:nvPr/>
        </p:nvSpPr>
        <p:spPr>
          <a:xfrm>
            <a:off x="515053" y="5011095"/>
            <a:ext cx="1944216"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Virtual Machines</a:t>
            </a:r>
          </a:p>
        </p:txBody>
      </p:sp>
      <p:sp>
        <p:nvSpPr>
          <p:cNvPr id="33" name="Rectangle 32">
            <a:extLst>
              <a:ext uri="{FF2B5EF4-FFF2-40B4-BE49-F238E27FC236}">
                <a16:creationId xmlns:a16="http://schemas.microsoft.com/office/drawing/2014/main" id="{EC3904D8-2ED9-4304-BE5B-6E5222B92AB6}"/>
              </a:ext>
            </a:extLst>
          </p:cNvPr>
          <p:cNvSpPr/>
          <p:nvPr/>
        </p:nvSpPr>
        <p:spPr>
          <a:xfrm>
            <a:off x="4722661" y="4498950"/>
            <a:ext cx="1944216" cy="29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Containers</a:t>
            </a:r>
          </a:p>
        </p:txBody>
      </p:sp>
      <p:sp>
        <p:nvSpPr>
          <p:cNvPr id="36" name="Rectangle 35">
            <a:extLst>
              <a:ext uri="{FF2B5EF4-FFF2-40B4-BE49-F238E27FC236}">
                <a16:creationId xmlns:a16="http://schemas.microsoft.com/office/drawing/2014/main" id="{A330093B-5771-4FF0-9F8F-DBBA94C960E6}"/>
              </a:ext>
            </a:extLst>
          </p:cNvPr>
          <p:cNvSpPr/>
          <p:nvPr/>
        </p:nvSpPr>
        <p:spPr>
          <a:xfrm>
            <a:off x="524830" y="4396341"/>
            <a:ext cx="3888431" cy="2497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Host Operating System</a:t>
            </a:r>
          </a:p>
        </p:txBody>
      </p:sp>
      <p:sp>
        <p:nvSpPr>
          <p:cNvPr id="37" name="Rectangle 36">
            <a:extLst>
              <a:ext uri="{FF2B5EF4-FFF2-40B4-BE49-F238E27FC236}">
                <a16:creationId xmlns:a16="http://schemas.microsoft.com/office/drawing/2014/main" id="{80A7C462-8CB7-48C3-8DAD-444DAFDE01E4}"/>
              </a:ext>
            </a:extLst>
          </p:cNvPr>
          <p:cNvSpPr/>
          <p:nvPr/>
        </p:nvSpPr>
        <p:spPr>
          <a:xfrm>
            <a:off x="524830" y="4002983"/>
            <a:ext cx="3888432" cy="34161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Hypervisor</a:t>
            </a:r>
          </a:p>
        </p:txBody>
      </p:sp>
      <p:sp>
        <p:nvSpPr>
          <p:cNvPr id="40" name="Rectangle 39">
            <a:extLst>
              <a:ext uri="{FF2B5EF4-FFF2-40B4-BE49-F238E27FC236}">
                <a16:creationId xmlns:a16="http://schemas.microsoft.com/office/drawing/2014/main" id="{366578A8-AB5B-45CC-9A94-3AD6529F0EFC}"/>
              </a:ext>
            </a:extLst>
          </p:cNvPr>
          <p:cNvSpPr/>
          <p:nvPr/>
        </p:nvSpPr>
        <p:spPr>
          <a:xfrm>
            <a:off x="524830" y="3245961"/>
            <a:ext cx="1224135" cy="72545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Guest OS</a:t>
            </a:r>
          </a:p>
        </p:txBody>
      </p:sp>
      <p:sp>
        <p:nvSpPr>
          <p:cNvPr id="43" name="Rectangle 42">
            <a:extLst>
              <a:ext uri="{FF2B5EF4-FFF2-40B4-BE49-F238E27FC236}">
                <a16:creationId xmlns:a16="http://schemas.microsoft.com/office/drawing/2014/main" id="{A4AAA7A5-461E-436C-94B6-920A36B475FA}"/>
              </a:ext>
            </a:extLst>
          </p:cNvPr>
          <p:cNvSpPr/>
          <p:nvPr/>
        </p:nvSpPr>
        <p:spPr>
          <a:xfrm>
            <a:off x="524830" y="2869285"/>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46" name="Rectangle 45">
            <a:extLst>
              <a:ext uri="{FF2B5EF4-FFF2-40B4-BE49-F238E27FC236}">
                <a16:creationId xmlns:a16="http://schemas.microsoft.com/office/drawing/2014/main" id="{9E3F0C73-104E-4F1E-AA88-4A6837652C03}"/>
              </a:ext>
            </a:extLst>
          </p:cNvPr>
          <p:cNvSpPr/>
          <p:nvPr/>
        </p:nvSpPr>
        <p:spPr>
          <a:xfrm>
            <a:off x="524830" y="2509245"/>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1</a:t>
            </a:r>
          </a:p>
        </p:txBody>
      </p:sp>
      <p:sp>
        <p:nvSpPr>
          <p:cNvPr id="49" name="Rectangle 48">
            <a:extLst>
              <a:ext uri="{FF2B5EF4-FFF2-40B4-BE49-F238E27FC236}">
                <a16:creationId xmlns:a16="http://schemas.microsoft.com/office/drawing/2014/main" id="{19D8D0B6-7E1F-49D8-96EE-C7BAE8477ED6}"/>
              </a:ext>
            </a:extLst>
          </p:cNvPr>
          <p:cNvSpPr/>
          <p:nvPr/>
        </p:nvSpPr>
        <p:spPr>
          <a:xfrm>
            <a:off x="1856979" y="3243256"/>
            <a:ext cx="1224135" cy="7212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Guest OS</a:t>
            </a:r>
          </a:p>
        </p:txBody>
      </p:sp>
      <p:sp>
        <p:nvSpPr>
          <p:cNvPr id="50" name="Rectangle 49">
            <a:extLst>
              <a:ext uri="{FF2B5EF4-FFF2-40B4-BE49-F238E27FC236}">
                <a16:creationId xmlns:a16="http://schemas.microsoft.com/office/drawing/2014/main" id="{BD091885-5FA5-4B5B-8421-C40C065BF6B7}"/>
              </a:ext>
            </a:extLst>
          </p:cNvPr>
          <p:cNvSpPr/>
          <p:nvPr/>
        </p:nvSpPr>
        <p:spPr>
          <a:xfrm>
            <a:off x="1856979" y="2866579"/>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52" name="Rectangle 51">
            <a:extLst>
              <a:ext uri="{FF2B5EF4-FFF2-40B4-BE49-F238E27FC236}">
                <a16:creationId xmlns:a16="http://schemas.microsoft.com/office/drawing/2014/main" id="{C27D708C-F176-4122-88B6-F62364D26CA2}"/>
              </a:ext>
            </a:extLst>
          </p:cNvPr>
          <p:cNvSpPr/>
          <p:nvPr/>
        </p:nvSpPr>
        <p:spPr>
          <a:xfrm>
            <a:off x="1856979" y="2506539"/>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2</a:t>
            </a:r>
          </a:p>
        </p:txBody>
      </p:sp>
      <p:sp>
        <p:nvSpPr>
          <p:cNvPr id="55" name="Rectangle 54">
            <a:extLst>
              <a:ext uri="{FF2B5EF4-FFF2-40B4-BE49-F238E27FC236}">
                <a16:creationId xmlns:a16="http://schemas.microsoft.com/office/drawing/2014/main" id="{6A71FA8E-9001-461A-90B4-7CFE139C9E27}"/>
              </a:ext>
            </a:extLst>
          </p:cNvPr>
          <p:cNvSpPr/>
          <p:nvPr/>
        </p:nvSpPr>
        <p:spPr>
          <a:xfrm>
            <a:off x="3189127" y="3210895"/>
            <a:ext cx="1224135" cy="7535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Guest OS</a:t>
            </a:r>
          </a:p>
        </p:txBody>
      </p:sp>
      <p:sp>
        <p:nvSpPr>
          <p:cNvPr id="57" name="Rectangle 56">
            <a:extLst>
              <a:ext uri="{FF2B5EF4-FFF2-40B4-BE49-F238E27FC236}">
                <a16:creationId xmlns:a16="http://schemas.microsoft.com/office/drawing/2014/main" id="{A68D4CC7-8138-4901-B22E-D1BD5F2E3B38}"/>
              </a:ext>
            </a:extLst>
          </p:cNvPr>
          <p:cNvSpPr/>
          <p:nvPr/>
        </p:nvSpPr>
        <p:spPr>
          <a:xfrm>
            <a:off x="3189127" y="2852936"/>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58" name="Rectangle 57">
            <a:extLst>
              <a:ext uri="{FF2B5EF4-FFF2-40B4-BE49-F238E27FC236}">
                <a16:creationId xmlns:a16="http://schemas.microsoft.com/office/drawing/2014/main" id="{A168797A-3049-4FE7-950E-19E6F0B914AC}"/>
              </a:ext>
            </a:extLst>
          </p:cNvPr>
          <p:cNvSpPr/>
          <p:nvPr/>
        </p:nvSpPr>
        <p:spPr>
          <a:xfrm>
            <a:off x="3189127" y="2492896"/>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3</a:t>
            </a:r>
          </a:p>
        </p:txBody>
      </p:sp>
      <p:sp>
        <p:nvSpPr>
          <p:cNvPr id="59" name="Rectangle 58">
            <a:extLst>
              <a:ext uri="{FF2B5EF4-FFF2-40B4-BE49-F238E27FC236}">
                <a16:creationId xmlns:a16="http://schemas.microsoft.com/office/drawing/2014/main" id="{9274289A-0836-4275-A917-02763DDE0E3C}"/>
              </a:ext>
            </a:extLst>
          </p:cNvPr>
          <p:cNvSpPr/>
          <p:nvPr/>
        </p:nvSpPr>
        <p:spPr>
          <a:xfrm>
            <a:off x="4765018" y="4143994"/>
            <a:ext cx="3888431" cy="283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Hardware, Infrastructure, cloud</a:t>
            </a:r>
          </a:p>
        </p:txBody>
      </p:sp>
      <p:sp>
        <p:nvSpPr>
          <p:cNvPr id="60" name="Rectangle 59">
            <a:extLst>
              <a:ext uri="{FF2B5EF4-FFF2-40B4-BE49-F238E27FC236}">
                <a16:creationId xmlns:a16="http://schemas.microsoft.com/office/drawing/2014/main" id="{84EEBEFE-F341-4F70-9886-526DA82107D9}"/>
              </a:ext>
            </a:extLst>
          </p:cNvPr>
          <p:cNvSpPr/>
          <p:nvPr/>
        </p:nvSpPr>
        <p:spPr>
          <a:xfrm>
            <a:off x="4765018" y="3822235"/>
            <a:ext cx="3888431" cy="2497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Operating System</a:t>
            </a:r>
          </a:p>
        </p:txBody>
      </p:sp>
      <p:sp>
        <p:nvSpPr>
          <p:cNvPr id="61" name="Rectangle 60">
            <a:extLst>
              <a:ext uri="{FF2B5EF4-FFF2-40B4-BE49-F238E27FC236}">
                <a16:creationId xmlns:a16="http://schemas.microsoft.com/office/drawing/2014/main" id="{1D850A69-CE0A-42DC-A251-9590532B25A3}"/>
              </a:ext>
            </a:extLst>
          </p:cNvPr>
          <p:cNvSpPr/>
          <p:nvPr/>
        </p:nvSpPr>
        <p:spPr>
          <a:xfrm>
            <a:off x="4765018" y="3442344"/>
            <a:ext cx="3888432" cy="34161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Docker Engine</a:t>
            </a:r>
          </a:p>
        </p:txBody>
      </p:sp>
      <p:sp>
        <p:nvSpPr>
          <p:cNvPr id="62" name="Rectangle 61">
            <a:extLst>
              <a:ext uri="{FF2B5EF4-FFF2-40B4-BE49-F238E27FC236}">
                <a16:creationId xmlns:a16="http://schemas.microsoft.com/office/drawing/2014/main" id="{8E513BBF-4142-4B66-836C-006A72D48AC5}"/>
              </a:ext>
            </a:extLst>
          </p:cNvPr>
          <p:cNvSpPr/>
          <p:nvPr/>
        </p:nvSpPr>
        <p:spPr>
          <a:xfrm>
            <a:off x="4765018" y="3082304"/>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63" name="Rectangle 62">
            <a:extLst>
              <a:ext uri="{FF2B5EF4-FFF2-40B4-BE49-F238E27FC236}">
                <a16:creationId xmlns:a16="http://schemas.microsoft.com/office/drawing/2014/main" id="{20500AFF-2ABE-47EE-BDF3-A6FA71028CA5}"/>
              </a:ext>
            </a:extLst>
          </p:cNvPr>
          <p:cNvSpPr/>
          <p:nvPr/>
        </p:nvSpPr>
        <p:spPr>
          <a:xfrm>
            <a:off x="4765018" y="2722264"/>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1</a:t>
            </a:r>
          </a:p>
        </p:txBody>
      </p:sp>
      <p:sp>
        <p:nvSpPr>
          <p:cNvPr id="64" name="Rectangle 63">
            <a:extLst>
              <a:ext uri="{FF2B5EF4-FFF2-40B4-BE49-F238E27FC236}">
                <a16:creationId xmlns:a16="http://schemas.microsoft.com/office/drawing/2014/main" id="{4599510D-7B17-4ABC-952D-EDC58C0ABDF5}"/>
              </a:ext>
            </a:extLst>
          </p:cNvPr>
          <p:cNvSpPr/>
          <p:nvPr/>
        </p:nvSpPr>
        <p:spPr>
          <a:xfrm>
            <a:off x="6097167" y="3079598"/>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65" name="Rectangle 64">
            <a:extLst>
              <a:ext uri="{FF2B5EF4-FFF2-40B4-BE49-F238E27FC236}">
                <a16:creationId xmlns:a16="http://schemas.microsoft.com/office/drawing/2014/main" id="{616A190F-422D-4DA3-B422-8761A910F48E}"/>
              </a:ext>
            </a:extLst>
          </p:cNvPr>
          <p:cNvSpPr/>
          <p:nvPr/>
        </p:nvSpPr>
        <p:spPr>
          <a:xfrm>
            <a:off x="6097167" y="2719558"/>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2</a:t>
            </a:r>
          </a:p>
        </p:txBody>
      </p:sp>
      <p:sp>
        <p:nvSpPr>
          <p:cNvPr id="66" name="Rectangle 65">
            <a:extLst>
              <a:ext uri="{FF2B5EF4-FFF2-40B4-BE49-F238E27FC236}">
                <a16:creationId xmlns:a16="http://schemas.microsoft.com/office/drawing/2014/main" id="{4E419A3D-B28B-4E15-A2A5-8DE8D6105728}"/>
              </a:ext>
            </a:extLst>
          </p:cNvPr>
          <p:cNvSpPr/>
          <p:nvPr/>
        </p:nvSpPr>
        <p:spPr>
          <a:xfrm>
            <a:off x="7429315" y="3065955"/>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67" name="Rectangle 66">
            <a:extLst>
              <a:ext uri="{FF2B5EF4-FFF2-40B4-BE49-F238E27FC236}">
                <a16:creationId xmlns:a16="http://schemas.microsoft.com/office/drawing/2014/main" id="{EDBB20FF-6B6A-420A-B383-90DEB351BE7A}"/>
              </a:ext>
            </a:extLst>
          </p:cNvPr>
          <p:cNvSpPr/>
          <p:nvPr/>
        </p:nvSpPr>
        <p:spPr>
          <a:xfrm>
            <a:off x="7429315" y="2705915"/>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3</a:t>
            </a:r>
          </a:p>
        </p:txBody>
      </p:sp>
      <p:sp>
        <p:nvSpPr>
          <p:cNvPr id="68" name="副標題 2">
            <a:extLst>
              <a:ext uri="{FF2B5EF4-FFF2-40B4-BE49-F238E27FC236}">
                <a16:creationId xmlns:a16="http://schemas.microsoft.com/office/drawing/2014/main" id="{99B0D654-4880-4BF6-851E-A13208686468}"/>
              </a:ext>
            </a:extLst>
          </p:cNvPr>
          <p:cNvSpPr txBox="1">
            <a:spLocks/>
          </p:cNvSpPr>
          <p:nvPr/>
        </p:nvSpPr>
        <p:spPr>
          <a:xfrm>
            <a:off x="481344" y="5457452"/>
            <a:ext cx="3944257" cy="95039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400" b="1" dirty="0">
                <a:solidFill>
                  <a:schemeClr val="tx1"/>
                </a:solidFill>
              </a:rPr>
              <a:t>Virtual machine include the application, the necessary binaries and libraries, and an entire guest operating system, all of which can be tens of GBs</a:t>
            </a:r>
          </a:p>
        </p:txBody>
      </p:sp>
      <p:sp>
        <p:nvSpPr>
          <p:cNvPr id="69" name="副標題 2">
            <a:extLst>
              <a:ext uri="{FF2B5EF4-FFF2-40B4-BE49-F238E27FC236}">
                <a16:creationId xmlns:a16="http://schemas.microsoft.com/office/drawing/2014/main" id="{ABD8E188-2BC5-4FF0-89FC-475A51DCC7A1}"/>
              </a:ext>
            </a:extLst>
          </p:cNvPr>
          <p:cNvSpPr txBox="1">
            <a:spLocks/>
          </p:cNvSpPr>
          <p:nvPr/>
        </p:nvSpPr>
        <p:spPr>
          <a:xfrm>
            <a:off x="4718401" y="4810106"/>
            <a:ext cx="4189276" cy="16048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400" b="1" dirty="0">
                <a:solidFill>
                  <a:schemeClr val="tx1"/>
                </a:solidFill>
              </a:rPr>
              <a:t>Containers include the application, all of its dependencies, the share the kernel with other containers, running as isolated processes in user space on the host operating system. </a:t>
            </a:r>
          </a:p>
          <a:p>
            <a:pPr marL="342900" indent="-342900" algn="l">
              <a:buClr>
                <a:srgbClr val="0070C0"/>
              </a:buClr>
              <a:buSzPct val="80000"/>
              <a:buFont typeface="Wingdings" pitchFamily="2" charset="2"/>
              <a:buChar char="u"/>
            </a:pPr>
            <a:r>
              <a:rPr lang="en-US" altLang="zh-TW" sz="1400" b="1" dirty="0">
                <a:solidFill>
                  <a:schemeClr val="tx1"/>
                </a:solidFill>
              </a:rPr>
              <a:t>Docker containers are not tied to any infrastructures. They run on any processors, computers, or any clouds.</a:t>
            </a:r>
          </a:p>
        </p:txBody>
      </p:sp>
    </p:spTree>
    <p:extLst>
      <p:ext uri="{BB962C8B-B14F-4D97-AF65-F5344CB8AC3E}">
        <p14:creationId xmlns:p14="http://schemas.microsoft.com/office/powerpoint/2010/main" val="336857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2.2 What is Container?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396318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2.2 What is Container?</a:t>
            </a:r>
            <a:endParaRPr lang="zh-TW" altLang="en-US" b="1" dirty="0">
              <a:solidFill>
                <a:srgbClr val="FFFF00"/>
              </a:solidFill>
            </a:endParaRPr>
          </a:p>
        </p:txBody>
      </p:sp>
      <p:sp>
        <p:nvSpPr>
          <p:cNvPr id="3" name="副標題 2"/>
          <p:cNvSpPr>
            <a:spLocks noGrp="1"/>
          </p:cNvSpPr>
          <p:nvPr>
            <p:ph type="subTitle" idx="1"/>
          </p:nvPr>
        </p:nvSpPr>
        <p:spPr>
          <a:xfrm>
            <a:off x="611560" y="1340768"/>
            <a:ext cx="7848872" cy="4760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What is container?</a:t>
            </a:r>
          </a:p>
          <a:p>
            <a:pPr algn="l">
              <a:buClr>
                <a:srgbClr val="0070C0"/>
              </a:buClr>
              <a:buSzPct val="80000"/>
            </a:pP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dirty="0"/>
          </a:p>
        </p:txBody>
      </p:sp>
      <p:pic>
        <p:nvPicPr>
          <p:cNvPr id="8" name="Picture 7">
            <a:extLst>
              <a:ext uri="{FF2B5EF4-FFF2-40B4-BE49-F238E27FC236}">
                <a16:creationId xmlns:a16="http://schemas.microsoft.com/office/drawing/2014/main" id="{4258E606-F3D7-379B-BE45-57922E88B5D0}"/>
              </a:ext>
            </a:extLst>
          </p:cNvPr>
          <p:cNvPicPr>
            <a:picLocks noChangeAspect="1"/>
          </p:cNvPicPr>
          <p:nvPr/>
        </p:nvPicPr>
        <p:blipFill>
          <a:blip r:embed="rId3"/>
          <a:stretch>
            <a:fillRect/>
          </a:stretch>
        </p:blipFill>
        <p:spPr>
          <a:xfrm>
            <a:off x="3071812" y="2922923"/>
            <a:ext cx="3743325" cy="3057525"/>
          </a:xfrm>
          <a:prstGeom prst="rect">
            <a:avLst/>
          </a:prstGeom>
          <a:ln>
            <a:solidFill>
              <a:srgbClr val="C00000"/>
            </a:solidFill>
          </a:ln>
        </p:spPr>
      </p:pic>
    </p:spTree>
    <p:extLst>
      <p:ext uri="{BB962C8B-B14F-4D97-AF65-F5344CB8AC3E}">
        <p14:creationId xmlns:p14="http://schemas.microsoft.com/office/powerpoint/2010/main" val="4275856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2.2 What is Container?</a:t>
            </a:r>
            <a:endParaRPr lang="zh-TW" altLang="en-US" b="1" dirty="0">
              <a:solidFill>
                <a:srgbClr val="FFFF00"/>
              </a:solidFill>
            </a:endParaRPr>
          </a:p>
        </p:txBody>
      </p:sp>
      <p:sp>
        <p:nvSpPr>
          <p:cNvPr id="3" name="副標題 2"/>
          <p:cNvSpPr>
            <a:spLocks noGrp="1"/>
          </p:cNvSpPr>
          <p:nvPr>
            <p:ph type="subTitle" idx="1"/>
          </p:nvPr>
        </p:nvSpPr>
        <p:spPr>
          <a:xfrm>
            <a:off x="611560" y="1340768"/>
            <a:ext cx="7848872" cy="936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What is container?</a:t>
            </a:r>
          </a:p>
          <a:p>
            <a:pPr marL="342900" indent="-342900" algn="l">
              <a:buClr>
                <a:srgbClr val="0070C0"/>
              </a:buClr>
              <a:buSzPct val="80000"/>
              <a:buFont typeface="Wingdings" pitchFamily="2" charset="2"/>
              <a:buChar char="u"/>
            </a:pPr>
            <a:r>
              <a:rPr lang="en-US" altLang="zh-TW" sz="1800" dirty="0">
                <a:solidFill>
                  <a:schemeClr val="tx1"/>
                </a:solidFill>
              </a:rPr>
              <a:t>Docker on window.</a:t>
            </a:r>
          </a:p>
          <a:p>
            <a:pPr marL="342900" indent="-342900" algn="l">
              <a:buClr>
                <a:srgbClr val="0070C0"/>
              </a:buClr>
              <a:buSzPct val="80000"/>
              <a:buFont typeface="Wingdings" pitchFamily="2" charset="2"/>
              <a:buChar char="u"/>
            </a:pPr>
            <a:r>
              <a:rPr lang="en-US" altLang="zh-TW" sz="1800" dirty="0">
                <a:solidFill>
                  <a:schemeClr val="tx1"/>
                </a:solidFill>
              </a:rPr>
              <a:t>Docker on Linux.</a:t>
            </a:r>
          </a:p>
          <a:p>
            <a:pPr algn="l">
              <a:buClr>
                <a:srgbClr val="0070C0"/>
              </a:buClr>
              <a:buSzPct val="80000"/>
            </a:pP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dirty="0"/>
          </a:p>
        </p:txBody>
      </p:sp>
      <p:pic>
        <p:nvPicPr>
          <p:cNvPr id="11" name="Picture 10">
            <a:extLst>
              <a:ext uri="{FF2B5EF4-FFF2-40B4-BE49-F238E27FC236}">
                <a16:creationId xmlns:a16="http://schemas.microsoft.com/office/drawing/2014/main" id="{65A12ECC-F7CF-A628-EC8D-D83061FE5D91}"/>
              </a:ext>
            </a:extLst>
          </p:cNvPr>
          <p:cNvPicPr>
            <a:picLocks noChangeAspect="1"/>
          </p:cNvPicPr>
          <p:nvPr/>
        </p:nvPicPr>
        <p:blipFill>
          <a:blip r:embed="rId3"/>
          <a:stretch>
            <a:fillRect/>
          </a:stretch>
        </p:blipFill>
        <p:spPr>
          <a:xfrm>
            <a:off x="1367127" y="2545307"/>
            <a:ext cx="6409746" cy="3627353"/>
          </a:xfrm>
          <a:prstGeom prst="rect">
            <a:avLst/>
          </a:prstGeom>
          <a:ln>
            <a:solidFill>
              <a:srgbClr val="C00000"/>
            </a:solidFill>
          </a:ln>
        </p:spPr>
      </p:pic>
    </p:spTree>
    <p:extLst>
      <p:ext uri="{BB962C8B-B14F-4D97-AF65-F5344CB8AC3E}">
        <p14:creationId xmlns:p14="http://schemas.microsoft.com/office/powerpoint/2010/main" val="405693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2.2 What is Container?</a:t>
            </a:r>
            <a:endParaRPr lang="zh-TW" altLang="en-US" b="1" dirty="0">
              <a:solidFill>
                <a:srgbClr val="FFFF00"/>
              </a:solidFill>
            </a:endParaRPr>
          </a:p>
        </p:txBody>
      </p:sp>
      <p:sp>
        <p:nvSpPr>
          <p:cNvPr id="3" name="副標題 2"/>
          <p:cNvSpPr>
            <a:spLocks noGrp="1"/>
          </p:cNvSpPr>
          <p:nvPr>
            <p:ph type="subTitle" idx="1"/>
          </p:nvPr>
        </p:nvSpPr>
        <p:spPr>
          <a:xfrm>
            <a:off x="611560" y="1340767"/>
            <a:ext cx="7848872" cy="24482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Docker command:</a:t>
            </a:r>
          </a:p>
          <a:p>
            <a:pPr marL="342900" indent="-342900" algn="l">
              <a:buClr>
                <a:srgbClr val="0070C0"/>
              </a:buClr>
              <a:buSzPct val="80000"/>
              <a:buFont typeface="Wingdings" pitchFamily="2" charset="2"/>
              <a:buChar char="u"/>
            </a:pPr>
            <a:r>
              <a:rPr lang="en-US" altLang="zh-TW" sz="1800" b="1" dirty="0">
                <a:solidFill>
                  <a:schemeClr val="tx1"/>
                </a:solidFill>
              </a:rPr>
              <a:t>&gt; docker run ansible</a:t>
            </a:r>
          </a:p>
          <a:p>
            <a:pPr marL="342900" indent="-342900" algn="l">
              <a:buClr>
                <a:srgbClr val="0070C0"/>
              </a:buClr>
              <a:buSzPct val="80000"/>
              <a:buFont typeface="Wingdings" pitchFamily="2" charset="2"/>
              <a:buChar char="u"/>
            </a:pPr>
            <a:r>
              <a:rPr lang="en-US" altLang="zh-TW" sz="1800" b="1" dirty="0">
                <a:solidFill>
                  <a:schemeClr val="tx1"/>
                </a:solidFill>
              </a:rPr>
              <a:t>&gt; docker run mongodb</a:t>
            </a:r>
          </a:p>
          <a:p>
            <a:pPr marL="342900" indent="-342900" algn="l">
              <a:buClr>
                <a:srgbClr val="0070C0"/>
              </a:buClr>
              <a:buSzPct val="80000"/>
              <a:buFont typeface="Wingdings" pitchFamily="2" charset="2"/>
              <a:buChar char="u"/>
            </a:pPr>
            <a:r>
              <a:rPr lang="en-US" altLang="zh-TW" sz="1800" b="1" dirty="0">
                <a:solidFill>
                  <a:schemeClr val="tx1"/>
                </a:solidFill>
              </a:rPr>
              <a:t>&gt; docker run redis</a:t>
            </a:r>
          </a:p>
          <a:p>
            <a:pPr marL="342900" indent="-342900" algn="l">
              <a:buClr>
                <a:srgbClr val="0070C0"/>
              </a:buClr>
              <a:buSzPct val="80000"/>
              <a:buFont typeface="Wingdings" pitchFamily="2" charset="2"/>
              <a:buChar char="u"/>
            </a:pPr>
            <a:r>
              <a:rPr lang="en-US" altLang="zh-TW" sz="1800" b="1" dirty="0">
                <a:solidFill>
                  <a:schemeClr val="tx1"/>
                </a:solidFill>
              </a:rPr>
              <a:t>&gt; docker urn nodejs</a:t>
            </a:r>
          </a:p>
          <a:p>
            <a:pPr marL="342900" indent="-342900" algn="l">
              <a:buClr>
                <a:srgbClr val="0070C0"/>
              </a:buClr>
              <a:buSzPct val="80000"/>
              <a:buFont typeface="Wingdings" pitchFamily="2" charset="2"/>
              <a:buChar char="u"/>
            </a:pPr>
            <a:r>
              <a:rPr lang="en-US" altLang="zh-TW" sz="1800" b="1" dirty="0">
                <a:solidFill>
                  <a:schemeClr val="tx1"/>
                </a:solidFill>
              </a:rPr>
              <a:t>&gt; docker urn nodejs</a:t>
            </a:r>
          </a:p>
          <a:p>
            <a:pPr marL="342900" indent="-342900" algn="l">
              <a:buClr>
                <a:srgbClr val="0070C0"/>
              </a:buClr>
              <a:buSzPct val="80000"/>
              <a:buFont typeface="Wingdings" pitchFamily="2" charset="2"/>
              <a:buChar char="u"/>
            </a:pPr>
            <a:r>
              <a:rPr lang="en-US" altLang="zh-TW" sz="1800" b="1" dirty="0">
                <a:solidFill>
                  <a:schemeClr val="tx1"/>
                </a:solidFill>
              </a:rPr>
              <a:t>&gt; docker urn nodejs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dirty="0"/>
          </a:p>
        </p:txBody>
      </p:sp>
    </p:spTree>
    <p:extLst>
      <p:ext uri="{BB962C8B-B14F-4D97-AF65-F5344CB8AC3E}">
        <p14:creationId xmlns:p14="http://schemas.microsoft.com/office/powerpoint/2010/main" val="4273145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2.2 What is Container?</a:t>
            </a:r>
            <a:endParaRPr lang="zh-TW" altLang="en-US" b="1" dirty="0">
              <a:solidFill>
                <a:srgbClr val="FFFF00"/>
              </a:solidFill>
            </a:endParaRPr>
          </a:p>
        </p:txBody>
      </p:sp>
      <p:sp>
        <p:nvSpPr>
          <p:cNvPr id="3" name="副標題 2"/>
          <p:cNvSpPr>
            <a:spLocks noGrp="1"/>
          </p:cNvSpPr>
          <p:nvPr>
            <p:ph type="subTitle" idx="1"/>
          </p:nvPr>
        </p:nvSpPr>
        <p:spPr>
          <a:xfrm>
            <a:off x="611560" y="1340767"/>
            <a:ext cx="7848872" cy="7920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vs Image</a:t>
            </a:r>
          </a:p>
          <a:p>
            <a:pPr marL="342900" indent="-342900" algn="l">
              <a:buClr>
                <a:srgbClr val="0070C0"/>
              </a:buClr>
              <a:buSzPct val="80000"/>
              <a:buFont typeface="Wingdings" pitchFamily="2" charset="2"/>
              <a:buChar char="u"/>
            </a:pPr>
            <a:r>
              <a:rPr lang="en-US" altLang="zh-TW" sz="1800" b="1" dirty="0">
                <a:solidFill>
                  <a:schemeClr val="tx1"/>
                </a:solidFill>
              </a:rPr>
              <a:t>Image can run as many as they want. Each time instantiate an instance.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dirty="0"/>
          </a:p>
        </p:txBody>
      </p:sp>
      <p:sp>
        <p:nvSpPr>
          <p:cNvPr id="12" name="Rectangle 11">
            <a:extLst>
              <a:ext uri="{FF2B5EF4-FFF2-40B4-BE49-F238E27FC236}">
                <a16:creationId xmlns:a16="http://schemas.microsoft.com/office/drawing/2014/main" id="{C138FBF5-4BA7-4E97-B579-69D10BFD4291}"/>
              </a:ext>
            </a:extLst>
          </p:cNvPr>
          <p:cNvSpPr/>
          <p:nvPr/>
        </p:nvSpPr>
        <p:spPr>
          <a:xfrm>
            <a:off x="1331640" y="3300482"/>
            <a:ext cx="1259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Image</a:t>
            </a:r>
          </a:p>
        </p:txBody>
      </p:sp>
      <p:sp>
        <p:nvSpPr>
          <p:cNvPr id="70" name="Rectangle 69">
            <a:extLst>
              <a:ext uri="{FF2B5EF4-FFF2-40B4-BE49-F238E27FC236}">
                <a16:creationId xmlns:a16="http://schemas.microsoft.com/office/drawing/2014/main" id="{BD029C71-CBDE-40BF-9381-BBDFA32B5B1D}"/>
              </a:ext>
            </a:extLst>
          </p:cNvPr>
          <p:cNvSpPr/>
          <p:nvPr/>
        </p:nvSpPr>
        <p:spPr>
          <a:xfrm>
            <a:off x="4932040" y="2652410"/>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Container 1</a:t>
            </a:r>
          </a:p>
        </p:txBody>
      </p:sp>
      <p:sp>
        <p:nvSpPr>
          <p:cNvPr id="71" name="Rectangle 70">
            <a:extLst>
              <a:ext uri="{FF2B5EF4-FFF2-40B4-BE49-F238E27FC236}">
                <a16:creationId xmlns:a16="http://schemas.microsoft.com/office/drawing/2014/main" id="{F5E56779-2AB4-4CF6-98F9-065C766FFB38}"/>
              </a:ext>
            </a:extLst>
          </p:cNvPr>
          <p:cNvSpPr/>
          <p:nvPr/>
        </p:nvSpPr>
        <p:spPr>
          <a:xfrm>
            <a:off x="4941747" y="3504017"/>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Container 2</a:t>
            </a:r>
          </a:p>
        </p:txBody>
      </p:sp>
      <p:sp>
        <p:nvSpPr>
          <p:cNvPr id="72" name="Rectangle 71">
            <a:extLst>
              <a:ext uri="{FF2B5EF4-FFF2-40B4-BE49-F238E27FC236}">
                <a16:creationId xmlns:a16="http://schemas.microsoft.com/office/drawing/2014/main" id="{8F435BC3-4C1A-40CB-8127-56B0F1A0BDAD}"/>
              </a:ext>
            </a:extLst>
          </p:cNvPr>
          <p:cNvSpPr/>
          <p:nvPr/>
        </p:nvSpPr>
        <p:spPr>
          <a:xfrm>
            <a:off x="4941747" y="4509120"/>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Container 3 </a:t>
            </a:r>
          </a:p>
        </p:txBody>
      </p:sp>
    </p:spTree>
    <p:extLst>
      <p:ext uri="{BB962C8B-B14F-4D97-AF65-F5344CB8AC3E}">
        <p14:creationId xmlns:p14="http://schemas.microsoft.com/office/powerpoint/2010/main" val="160369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2.2 What is Container?</a:t>
            </a:r>
            <a:endParaRPr lang="zh-TW" altLang="en-US" b="1" dirty="0">
              <a:solidFill>
                <a:srgbClr val="FFFF00"/>
              </a:solidFill>
            </a:endParaRPr>
          </a:p>
        </p:txBody>
      </p:sp>
      <p:sp>
        <p:nvSpPr>
          <p:cNvPr id="3" name="副標題 2"/>
          <p:cNvSpPr>
            <a:spLocks noGrp="1"/>
          </p:cNvSpPr>
          <p:nvPr>
            <p:ph type="subTitle" idx="1"/>
          </p:nvPr>
        </p:nvSpPr>
        <p:spPr>
          <a:xfrm>
            <a:off x="611560" y="1340767"/>
            <a:ext cx="7848872" cy="11081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vs Image</a:t>
            </a:r>
          </a:p>
          <a:p>
            <a:pPr marL="342900" indent="-342900" algn="l">
              <a:buClr>
                <a:srgbClr val="0070C0"/>
              </a:buClr>
              <a:buSzPct val="80000"/>
              <a:buFont typeface="Wingdings" pitchFamily="2" charset="2"/>
              <a:buChar char="u"/>
            </a:pPr>
            <a:r>
              <a:rPr lang="en-US" altLang="zh-TW" sz="1800" b="1" dirty="0">
                <a:solidFill>
                  <a:schemeClr val="tx1"/>
                </a:solidFill>
              </a:rPr>
              <a:t>Developer generates the image. </a:t>
            </a:r>
          </a:p>
          <a:p>
            <a:pPr marL="342900" indent="-342900" algn="l">
              <a:buClr>
                <a:srgbClr val="0070C0"/>
              </a:buClr>
              <a:buSzPct val="80000"/>
              <a:buFont typeface="Wingdings" pitchFamily="2" charset="2"/>
              <a:buChar char="u"/>
            </a:pPr>
            <a:r>
              <a:rPr lang="en-US" altLang="zh-TW" sz="1800" b="1" dirty="0">
                <a:solidFill>
                  <a:schemeClr val="tx1"/>
                </a:solidFill>
              </a:rPr>
              <a:t>The operation team can take the image and test  and deploy anywhere.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dirty="0"/>
          </a:p>
        </p:txBody>
      </p:sp>
      <p:sp>
        <p:nvSpPr>
          <p:cNvPr id="12" name="Rectangle 11">
            <a:extLst>
              <a:ext uri="{FF2B5EF4-FFF2-40B4-BE49-F238E27FC236}">
                <a16:creationId xmlns:a16="http://schemas.microsoft.com/office/drawing/2014/main" id="{C138FBF5-4BA7-4E97-B579-69D10BFD4291}"/>
              </a:ext>
            </a:extLst>
          </p:cNvPr>
          <p:cNvSpPr/>
          <p:nvPr/>
        </p:nvSpPr>
        <p:spPr>
          <a:xfrm>
            <a:off x="1961220" y="3865837"/>
            <a:ext cx="1259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Image</a:t>
            </a:r>
          </a:p>
        </p:txBody>
      </p:sp>
      <p:sp>
        <p:nvSpPr>
          <p:cNvPr id="11" name="Rectangle 10">
            <a:extLst>
              <a:ext uri="{FF2B5EF4-FFF2-40B4-BE49-F238E27FC236}">
                <a16:creationId xmlns:a16="http://schemas.microsoft.com/office/drawing/2014/main" id="{985BAFAF-CA10-45AE-B538-D736DC66F99A}"/>
              </a:ext>
            </a:extLst>
          </p:cNvPr>
          <p:cNvSpPr/>
          <p:nvPr/>
        </p:nvSpPr>
        <p:spPr>
          <a:xfrm>
            <a:off x="1961220" y="2876866"/>
            <a:ext cx="1259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a:p>
            <a:pPr algn="ctr"/>
            <a:r>
              <a:rPr lang="en-US" dirty="0"/>
              <a:t>Team</a:t>
            </a:r>
          </a:p>
        </p:txBody>
      </p:sp>
      <p:sp>
        <p:nvSpPr>
          <p:cNvPr id="13" name="Rectangle 12">
            <a:extLst>
              <a:ext uri="{FF2B5EF4-FFF2-40B4-BE49-F238E27FC236}">
                <a16:creationId xmlns:a16="http://schemas.microsoft.com/office/drawing/2014/main" id="{A3BE1FCF-2381-4E55-B66F-1EE6E4FA7852}"/>
              </a:ext>
            </a:extLst>
          </p:cNvPr>
          <p:cNvSpPr/>
          <p:nvPr/>
        </p:nvSpPr>
        <p:spPr>
          <a:xfrm>
            <a:off x="5945017" y="3937978"/>
            <a:ext cx="1259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Image</a:t>
            </a:r>
          </a:p>
        </p:txBody>
      </p:sp>
      <p:sp>
        <p:nvSpPr>
          <p:cNvPr id="7" name="Arrow: Right 6">
            <a:extLst>
              <a:ext uri="{FF2B5EF4-FFF2-40B4-BE49-F238E27FC236}">
                <a16:creationId xmlns:a16="http://schemas.microsoft.com/office/drawing/2014/main" id="{939475A6-856F-43C4-9BFE-87C44A1281BA}"/>
              </a:ext>
            </a:extLst>
          </p:cNvPr>
          <p:cNvSpPr/>
          <p:nvPr/>
        </p:nvSpPr>
        <p:spPr>
          <a:xfrm>
            <a:off x="3568754" y="4096739"/>
            <a:ext cx="2160240" cy="330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953C51-B95A-4FBB-9D9C-4F99413D45F6}"/>
              </a:ext>
            </a:extLst>
          </p:cNvPr>
          <p:cNvSpPr/>
          <p:nvPr/>
        </p:nvSpPr>
        <p:spPr>
          <a:xfrm>
            <a:off x="6018985" y="2858689"/>
            <a:ext cx="1259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 Team</a:t>
            </a:r>
          </a:p>
        </p:txBody>
      </p:sp>
    </p:spTree>
    <p:extLst>
      <p:ext uri="{BB962C8B-B14F-4D97-AF65-F5344CB8AC3E}">
        <p14:creationId xmlns:p14="http://schemas.microsoft.com/office/powerpoint/2010/main" val="818394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2.3 Container vs. Virtual Machine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137395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BB5D1D5-9245-DE72-C174-F1CA8812E107}"/>
              </a:ext>
            </a:extLst>
          </p:cNvPr>
          <p:cNvPicPr>
            <a:picLocks noChangeAspect="1"/>
          </p:cNvPicPr>
          <p:nvPr/>
        </p:nvPicPr>
        <p:blipFill>
          <a:blip r:embed="rId2"/>
          <a:stretch>
            <a:fillRect/>
          </a:stretch>
        </p:blipFill>
        <p:spPr>
          <a:xfrm>
            <a:off x="1524000" y="2563592"/>
            <a:ext cx="5716198" cy="399628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2.3 Container vs. Virtual Machine</a:t>
            </a:r>
            <a:endParaRPr lang="zh-TW" altLang="en-US" b="1" dirty="0">
              <a:solidFill>
                <a:srgbClr val="FFFF00"/>
              </a:solidFill>
            </a:endParaRPr>
          </a:p>
        </p:txBody>
      </p:sp>
      <p:sp>
        <p:nvSpPr>
          <p:cNvPr id="3" name="副標題 2"/>
          <p:cNvSpPr>
            <a:spLocks noGrp="1"/>
          </p:cNvSpPr>
          <p:nvPr>
            <p:ph type="subTitle" idx="1"/>
          </p:nvPr>
        </p:nvSpPr>
        <p:spPr>
          <a:xfrm>
            <a:off x="611560" y="1340767"/>
            <a:ext cx="7848872" cy="11081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vs. Virtual Machine</a:t>
            </a:r>
          </a:p>
          <a:p>
            <a:pPr marL="342900" indent="-342900" algn="l">
              <a:buClr>
                <a:srgbClr val="0070C0"/>
              </a:buClr>
              <a:buSzPct val="80000"/>
              <a:buFont typeface="Wingdings" pitchFamily="2" charset="2"/>
              <a:buChar char="u"/>
            </a:pPr>
            <a:r>
              <a:rPr lang="en-US" altLang="zh-TW" sz="1800" dirty="0">
                <a:solidFill>
                  <a:schemeClr val="tx1"/>
                </a:solidFill>
              </a:rPr>
              <a:t>Container on the right: Less isolation.</a:t>
            </a:r>
          </a:p>
          <a:p>
            <a:pPr marL="342900" indent="-342900" algn="l">
              <a:buClr>
                <a:srgbClr val="0070C0"/>
              </a:buClr>
              <a:buSzPct val="80000"/>
              <a:buFont typeface="Wingdings" pitchFamily="2" charset="2"/>
              <a:buChar char="u"/>
            </a:pPr>
            <a:r>
              <a:rPr lang="en-US" altLang="zh-TW" sz="1800" dirty="0">
                <a:solidFill>
                  <a:schemeClr val="tx1"/>
                </a:solidFill>
              </a:rPr>
              <a:t>Virtual Machine on the left</a:t>
            </a:r>
            <a:r>
              <a:rPr lang="en-US" altLang="zh-TW" sz="1800" b="1" i="1" dirty="0">
                <a:solidFill>
                  <a:schemeClr val="tx1"/>
                </a:solidFill>
              </a:rPr>
              <a:t>: </a:t>
            </a:r>
            <a:r>
              <a:rPr lang="en-US" altLang="zh-TW" sz="1800" dirty="0">
                <a:solidFill>
                  <a:schemeClr val="tx1"/>
                </a:solidFill>
              </a:rPr>
              <a:t>Take long time to run.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dirty="0"/>
          </a:p>
        </p:txBody>
      </p:sp>
      <p:sp>
        <p:nvSpPr>
          <p:cNvPr id="10" name="Rectangle 9">
            <a:extLst>
              <a:ext uri="{FF2B5EF4-FFF2-40B4-BE49-F238E27FC236}">
                <a16:creationId xmlns:a16="http://schemas.microsoft.com/office/drawing/2014/main" id="{BB962A31-4E58-7DAB-AD2C-04E20FD76185}"/>
              </a:ext>
            </a:extLst>
          </p:cNvPr>
          <p:cNvSpPr/>
          <p:nvPr/>
        </p:nvSpPr>
        <p:spPr>
          <a:xfrm>
            <a:off x="1524000" y="5445224"/>
            <a:ext cx="2687960"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1667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 How is it Done?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149756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Docker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0162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Docker Introduction</a:t>
            </a:r>
          </a:p>
          <a:p>
            <a:pPr marL="342900" indent="-342900" algn="l">
              <a:buClr>
                <a:srgbClr val="0070C0"/>
              </a:buClr>
              <a:buSzPct val="80000"/>
              <a:buFont typeface="Wingdings" pitchFamily="2" charset="2"/>
              <a:buChar char="u"/>
            </a:pPr>
            <a:r>
              <a:rPr lang="en-US" altLang="zh-TW" sz="1800" b="1" dirty="0">
                <a:solidFill>
                  <a:srgbClr val="C00000"/>
                </a:solidFill>
              </a:rPr>
              <a:t>Kubernetes of K8s</a:t>
            </a:r>
          </a:p>
          <a:p>
            <a:pPr marL="342900" indent="-342900" algn="l">
              <a:buClr>
                <a:srgbClr val="0070C0"/>
              </a:buClr>
              <a:buSzPct val="80000"/>
              <a:buFont typeface="Wingdings" pitchFamily="2" charset="2"/>
              <a:buChar char="u"/>
            </a:pPr>
            <a:r>
              <a:rPr lang="en-US" altLang="zh-TW" sz="1800" dirty="0">
                <a:solidFill>
                  <a:schemeClr val="tx1"/>
                </a:solidFill>
              </a:rPr>
              <a:t>Kubernetes is also known as K8s. It was built by Google on their experience running containers in production. </a:t>
            </a:r>
          </a:p>
          <a:p>
            <a:pPr marL="342900" indent="-342900" algn="l">
              <a:buClr>
                <a:srgbClr val="0070C0"/>
              </a:buClr>
              <a:buSzPct val="80000"/>
              <a:buFont typeface="Wingdings" pitchFamily="2" charset="2"/>
              <a:buChar char="u"/>
            </a:pPr>
            <a:r>
              <a:rPr lang="en-US" altLang="zh-TW" sz="1800" dirty="0">
                <a:solidFill>
                  <a:schemeClr val="tx1"/>
                </a:solidFill>
              </a:rPr>
              <a:t>It is an open-source project.</a:t>
            </a:r>
          </a:p>
          <a:p>
            <a:pPr marL="342900" indent="-342900" algn="l">
              <a:buClr>
                <a:srgbClr val="0070C0"/>
              </a:buClr>
              <a:buSzPct val="80000"/>
              <a:buFont typeface="Wingdings" pitchFamily="2" charset="2"/>
              <a:buChar char="u"/>
            </a:pPr>
            <a:r>
              <a:rPr lang="en-US" altLang="zh-TW" sz="1800" dirty="0">
                <a:solidFill>
                  <a:schemeClr val="tx1"/>
                </a:solidFill>
              </a:rPr>
              <a:t>One of the most popular container orchestration technologies.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8" name="Picture 7">
            <a:extLst>
              <a:ext uri="{FF2B5EF4-FFF2-40B4-BE49-F238E27FC236}">
                <a16:creationId xmlns:a16="http://schemas.microsoft.com/office/drawing/2014/main" id="{CD03D8A8-DA35-9AE4-1D94-6F31236441A2}"/>
              </a:ext>
            </a:extLst>
          </p:cNvPr>
          <p:cNvPicPr>
            <a:picLocks noChangeAspect="1"/>
          </p:cNvPicPr>
          <p:nvPr/>
        </p:nvPicPr>
        <p:blipFill>
          <a:blip r:embed="rId3"/>
          <a:stretch>
            <a:fillRect/>
          </a:stretch>
        </p:blipFill>
        <p:spPr>
          <a:xfrm>
            <a:off x="871537" y="3510286"/>
            <a:ext cx="7400925" cy="2486025"/>
          </a:xfrm>
          <a:prstGeom prst="rect">
            <a:avLst/>
          </a:prstGeom>
          <a:ln>
            <a:solidFill>
              <a:srgbClr val="C00000"/>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2.4 How is it Done?</a:t>
            </a:r>
            <a:endParaRPr lang="zh-TW" altLang="en-US" b="1" dirty="0">
              <a:solidFill>
                <a:srgbClr val="FFFF00"/>
              </a:solidFill>
            </a:endParaRPr>
          </a:p>
        </p:txBody>
      </p:sp>
      <p:sp>
        <p:nvSpPr>
          <p:cNvPr id="3" name="副標題 2"/>
          <p:cNvSpPr>
            <a:spLocks noGrp="1"/>
          </p:cNvSpPr>
          <p:nvPr>
            <p:ph type="subTitle" idx="1"/>
          </p:nvPr>
        </p:nvSpPr>
        <p:spPr>
          <a:xfrm>
            <a:off x="611560" y="1340767"/>
            <a:ext cx="7848872" cy="5040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How is it Done?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dirty="0"/>
          </a:p>
        </p:txBody>
      </p:sp>
      <p:pic>
        <p:nvPicPr>
          <p:cNvPr id="8" name="Picture 7">
            <a:extLst>
              <a:ext uri="{FF2B5EF4-FFF2-40B4-BE49-F238E27FC236}">
                <a16:creationId xmlns:a16="http://schemas.microsoft.com/office/drawing/2014/main" id="{8097B7FF-9139-294C-0077-EE36D95C74BD}"/>
              </a:ext>
            </a:extLst>
          </p:cNvPr>
          <p:cNvPicPr>
            <a:picLocks noChangeAspect="1"/>
          </p:cNvPicPr>
          <p:nvPr/>
        </p:nvPicPr>
        <p:blipFill>
          <a:blip r:embed="rId3"/>
          <a:stretch>
            <a:fillRect/>
          </a:stretch>
        </p:blipFill>
        <p:spPr>
          <a:xfrm>
            <a:off x="4380565" y="2217789"/>
            <a:ext cx="4032299" cy="3765596"/>
          </a:xfrm>
          <a:prstGeom prst="rect">
            <a:avLst/>
          </a:prstGeom>
          <a:ln>
            <a:solidFill>
              <a:srgbClr val="C00000"/>
            </a:solidFill>
          </a:ln>
        </p:spPr>
      </p:pic>
      <p:sp>
        <p:nvSpPr>
          <p:cNvPr id="9" name="TextBox 8">
            <a:extLst>
              <a:ext uri="{FF2B5EF4-FFF2-40B4-BE49-F238E27FC236}">
                <a16:creationId xmlns:a16="http://schemas.microsoft.com/office/drawing/2014/main" id="{63340224-50F5-F8A9-7838-E2587373DA9D}"/>
              </a:ext>
            </a:extLst>
          </p:cNvPr>
          <p:cNvSpPr txBox="1"/>
          <p:nvPr/>
        </p:nvSpPr>
        <p:spPr>
          <a:xfrm>
            <a:off x="611560" y="2492896"/>
            <a:ext cx="2952328" cy="1754326"/>
          </a:xfrm>
          <a:prstGeom prst="rect">
            <a:avLst/>
          </a:prstGeom>
          <a:solidFill>
            <a:srgbClr val="FFFF00"/>
          </a:solidFill>
          <a:ln>
            <a:solidFill>
              <a:srgbClr val="C00000"/>
            </a:solidFill>
          </a:ln>
        </p:spPr>
        <p:txBody>
          <a:bodyPr wrap="square" rtlCol="0">
            <a:spAutoFit/>
          </a:bodyPr>
          <a:lstStyle/>
          <a:p>
            <a:r>
              <a:rPr lang="en-US" dirty="0"/>
              <a:t>&gt; docker run ansible</a:t>
            </a:r>
          </a:p>
          <a:p>
            <a:r>
              <a:rPr lang="en-US" dirty="0"/>
              <a:t>&gt; docker run mongodb</a:t>
            </a:r>
          </a:p>
          <a:p>
            <a:r>
              <a:rPr lang="en-US" dirty="0"/>
              <a:t>&gt; docker run redis</a:t>
            </a:r>
          </a:p>
          <a:p>
            <a:r>
              <a:rPr lang="en-US" dirty="0"/>
              <a:t>&gt; docker run nodejs</a:t>
            </a:r>
          </a:p>
          <a:p>
            <a:r>
              <a:rPr lang="en-US" dirty="0"/>
              <a:t>&gt; docker run nodejs</a:t>
            </a:r>
          </a:p>
          <a:p>
            <a:r>
              <a:rPr lang="en-US" dirty="0"/>
              <a:t>&gt; docker run nodejs</a:t>
            </a:r>
          </a:p>
        </p:txBody>
      </p:sp>
    </p:spTree>
    <p:extLst>
      <p:ext uri="{BB962C8B-B14F-4D97-AF65-F5344CB8AC3E}">
        <p14:creationId xmlns:p14="http://schemas.microsoft.com/office/powerpoint/2010/main" val="3494410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2.5 Container vs Image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1209280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2.5 Container vs Image</a:t>
            </a:r>
            <a:endParaRPr lang="zh-TW" altLang="en-US" b="1" dirty="0">
              <a:solidFill>
                <a:srgbClr val="FFFF00"/>
              </a:solidFill>
            </a:endParaRPr>
          </a:p>
        </p:txBody>
      </p:sp>
      <p:sp>
        <p:nvSpPr>
          <p:cNvPr id="3" name="副標題 2"/>
          <p:cNvSpPr>
            <a:spLocks noGrp="1"/>
          </p:cNvSpPr>
          <p:nvPr>
            <p:ph type="subTitle" idx="1"/>
          </p:nvPr>
        </p:nvSpPr>
        <p:spPr>
          <a:xfrm>
            <a:off x="611560" y="1340767"/>
            <a:ext cx="7848872" cy="9520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vs Image</a:t>
            </a:r>
          </a:p>
          <a:p>
            <a:pPr marL="342900" indent="-342900" algn="l">
              <a:buClr>
                <a:srgbClr val="0070C0"/>
              </a:buClr>
              <a:buSzPct val="80000"/>
              <a:buFont typeface="Wingdings" pitchFamily="2" charset="2"/>
              <a:buChar char="u"/>
            </a:pPr>
            <a:r>
              <a:rPr lang="en-US" altLang="zh-TW" sz="1800" dirty="0">
                <a:solidFill>
                  <a:schemeClr val="tx1"/>
                </a:solidFill>
              </a:rPr>
              <a:t>Image is template</a:t>
            </a:r>
          </a:p>
          <a:p>
            <a:pPr marL="342900" indent="-342900" algn="l">
              <a:buClr>
                <a:srgbClr val="0070C0"/>
              </a:buClr>
              <a:buSzPct val="80000"/>
              <a:buFont typeface="Wingdings" pitchFamily="2" charset="2"/>
              <a:buChar char="u"/>
            </a:pPr>
            <a:r>
              <a:rPr lang="en-US" altLang="zh-TW" sz="1800" dirty="0">
                <a:solidFill>
                  <a:schemeClr val="tx1"/>
                </a:solidFill>
              </a:rPr>
              <a:t>Container is an instance.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dirty="0"/>
          </a:p>
        </p:txBody>
      </p:sp>
      <p:pic>
        <p:nvPicPr>
          <p:cNvPr id="12" name="Picture 11">
            <a:extLst>
              <a:ext uri="{FF2B5EF4-FFF2-40B4-BE49-F238E27FC236}">
                <a16:creationId xmlns:a16="http://schemas.microsoft.com/office/drawing/2014/main" id="{28479A00-FF68-05C4-2DC0-93D90575E116}"/>
              </a:ext>
            </a:extLst>
          </p:cNvPr>
          <p:cNvPicPr>
            <a:picLocks noChangeAspect="1"/>
          </p:cNvPicPr>
          <p:nvPr/>
        </p:nvPicPr>
        <p:blipFill>
          <a:blip r:embed="rId3"/>
          <a:stretch>
            <a:fillRect/>
          </a:stretch>
        </p:blipFill>
        <p:spPr>
          <a:xfrm>
            <a:off x="1766887" y="2508844"/>
            <a:ext cx="5610225" cy="3800475"/>
          </a:xfrm>
          <a:prstGeom prst="rect">
            <a:avLst/>
          </a:prstGeom>
          <a:ln>
            <a:solidFill>
              <a:srgbClr val="C00000"/>
            </a:solidFill>
          </a:ln>
        </p:spPr>
      </p:pic>
    </p:spTree>
    <p:extLst>
      <p:ext uri="{BB962C8B-B14F-4D97-AF65-F5344CB8AC3E}">
        <p14:creationId xmlns:p14="http://schemas.microsoft.com/office/powerpoint/2010/main" val="4103510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 Container Advantage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423972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 Container Advantage</a:t>
            </a:r>
            <a:endParaRPr lang="zh-TW" altLang="en-US" b="1" dirty="0">
              <a:solidFill>
                <a:srgbClr val="FFFF00"/>
              </a:solidFill>
            </a:endParaRPr>
          </a:p>
        </p:txBody>
      </p:sp>
      <p:sp>
        <p:nvSpPr>
          <p:cNvPr id="3" name="副標題 2"/>
          <p:cNvSpPr>
            <a:spLocks noGrp="1"/>
          </p:cNvSpPr>
          <p:nvPr>
            <p:ph type="subTitle" idx="1"/>
          </p:nvPr>
        </p:nvSpPr>
        <p:spPr>
          <a:xfrm>
            <a:off x="611560" y="1340767"/>
            <a:ext cx="7848872" cy="12784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Advantage </a:t>
            </a:r>
          </a:p>
          <a:p>
            <a:pPr marL="342900" indent="-342900" algn="l">
              <a:buClr>
                <a:srgbClr val="0070C0"/>
              </a:buClr>
              <a:buSzPct val="80000"/>
              <a:buFont typeface="Wingdings" pitchFamily="2" charset="2"/>
              <a:buChar char="u"/>
            </a:pPr>
            <a:r>
              <a:rPr lang="en-US" altLang="zh-TW" sz="1800" dirty="0">
                <a:solidFill>
                  <a:schemeClr val="tx1"/>
                </a:solidFill>
              </a:rPr>
              <a:t>The old way: developer give and app.war (Web Archive) and guide to the operators (users).</a:t>
            </a:r>
          </a:p>
          <a:p>
            <a:pPr marL="342900" indent="-342900" algn="l">
              <a:buClr>
                <a:srgbClr val="0070C0"/>
              </a:buClr>
              <a:buSzPct val="80000"/>
              <a:buFont typeface="Wingdings" pitchFamily="2" charset="2"/>
              <a:buChar char="u"/>
            </a:pPr>
            <a:r>
              <a:rPr lang="en-US" altLang="zh-TW" sz="1800" dirty="0">
                <a:solidFill>
                  <a:schemeClr val="tx1"/>
                </a:solidFill>
              </a:rPr>
              <a:t>The operations struggle to install and to solve all the issues.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dirty="0"/>
          </a:p>
        </p:txBody>
      </p:sp>
      <p:pic>
        <p:nvPicPr>
          <p:cNvPr id="10" name="Picture 9">
            <a:extLst>
              <a:ext uri="{FF2B5EF4-FFF2-40B4-BE49-F238E27FC236}">
                <a16:creationId xmlns:a16="http://schemas.microsoft.com/office/drawing/2014/main" id="{C6AA4C21-1DCC-234D-5A10-D5DD988B14B0}"/>
              </a:ext>
            </a:extLst>
          </p:cNvPr>
          <p:cNvPicPr>
            <a:picLocks noChangeAspect="1"/>
          </p:cNvPicPr>
          <p:nvPr/>
        </p:nvPicPr>
        <p:blipFill>
          <a:blip r:embed="rId3"/>
          <a:stretch>
            <a:fillRect/>
          </a:stretch>
        </p:blipFill>
        <p:spPr>
          <a:xfrm>
            <a:off x="1001431" y="2772821"/>
            <a:ext cx="7141137" cy="3458077"/>
          </a:xfrm>
          <a:prstGeom prst="rect">
            <a:avLst/>
          </a:prstGeom>
          <a:ln>
            <a:solidFill>
              <a:srgbClr val="C00000"/>
            </a:solidFill>
          </a:ln>
        </p:spPr>
      </p:pic>
    </p:spTree>
    <p:extLst>
      <p:ext uri="{BB962C8B-B14F-4D97-AF65-F5344CB8AC3E}">
        <p14:creationId xmlns:p14="http://schemas.microsoft.com/office/powerpoint/2010/main" val="188089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 Container Advantage</a:t>
            </a:r>
            <a:endParaRPr lang="zh-TW" altLang="en-US" b="1" dirty="0">
              <a:solidFill>
                <a:srgbClr val="FFFF00"/>
              </a:solidFill>
            </a:endParaRPr>
          </a:p>
        </p:txBody>
      </p:sp>
      <p:sp>
        <p:nvSpPr>
          <p:cNvPr id="3" name="副標題 2"/>
          <p:cNvSpPr>
            <a:spLocks noGrp="1"/>
          </p:cNvSpPr>
          <p:nvPr>
            <p:ph type="subTitle" idx="1"/>
          </p:nvPr>
        </p:nvSpPr>
        <p:spPr>
          <a:xfrm>
            <a:off x="611560" y="1340767"/>
            <a:ext cx="7848872" cy="9520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Advantage </a:t>
            </a:r>
          </a:p>
          <a:p>
            <a:pPr marL="342900" indent="-342900" algn="l">
              <a:buClr>
                <a:srgbClr val="0070C0"/>
              </a:buClr>
              <a:buSzPct val="80000"/>
              <a:buFont typeface="Wingdings" pitchFamily="2" charset="2"/>
              <a:buChar char="u"/>
            </a:pPr>
            <a:r>
              <a:rPr lang="en-US" altLang="zh-TW" sz="1800" dirty="0">
                <a:solidFill>
                  <a:schemeClr val="tx1"/>
                </a:solidFill>
              </a:rPr>
              <a:t>The new way: developer create app.war (Web Archive) and Dockerfile.</a:t>
            </a:r>
          </a:p>
          <a:p>
            <a:pPr marL="342900" indent="-342900" algn="l">
              <a:buClr>
                <a:srgbClr val="0070C0"/>
              </a:buClr>
              <a:buSzPct val="80000"/>
              <a:buFont typeface="Wingdings" pitchFamily="2" charset="2"/>
              <a:buChar char="u"/>
            </a:pPr>
            <a:r>
              <a:rPr lang="en-US" altLang="zh-TW" sz="1800" dirty="0">
                <a:solidFill>
                  <a:schemeClr val="tx1"/>
                </a:solidFill>
              </a:rPr>
              <a:t>App.war and Dockerfile are combined into an image file for the application.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dirty="0"/>
          </a:p>
        </p:txBody>
      </p:sp>
      <p:pic>
        <p:nvPicPr>
          <p:cNvPr id="11" name="Picture 10">
            <a:extLst>
              <a:ext uri="{FF2B5EF4-FFF2-40B4-BE49-F238E27FC236}">
                <a16:creationId xmlns:a16="http://schemas.microsoft.com/office/drawing/2014/main" id="{F9D4DFB2-0C89-42F2-0754-82054520B42E}"/>
              </a:ext>
            </a:extLst>
          </p:cNvPr>
          <p:cNvPicPr>
            <a:picLocks noChangeAspect="1"/>
          </p:cNvPicPr>
          <p:nvPr/>
        </p:nvPicPr>
        <p:blipFill>
          <a:blip r:embed="rId3"/>
          <a:stretch>
            <a:fillRect/>
          </a:stretch>
        </p:blipFill>
        <p:spPr>
          <a:xfrm>
            <a:off x="1316087" y="2765887"/>
            <a:ext cx="6511825" cy="3046236"/>
          </a:xfrm>
          <a:prstGeom prst="rect">
            <a:avLst/>
          </a:prstGeom>
          <a:ln>
            <a:solidFill>
              <a:srgbClr val="C00000"/>
            </a:solidFill>
          </a:ln>
        </p:spPr>
      </p:pic>
    </p:spTree>
    <p:extLst>
      <p:ext uri="{BB962C8B-B14F-4D97-AF65-F5344CB8AC3E}">
        <p14:creationId xmlns:p14="http://schemas.microsoft.com/office/powerpoint/2010/main" val="1979355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 Container Advantage</a:t>
            </a:r>
            <a:endParaRPr lang="zh-TW" altLang="en-US" b="1" dirty="0">
              <a:solidFill>
                <a:srgbClr val="FFFF00"/>
              </a:solidFill>
            </a:endParaRPr>
          </a:p>
        </p:txBody>
      </p:sp>
      <p:sp>
        <p:nvSpPr>
          <p:cNvPr id="3" name="副標題 2"/>
          <p:cNvSpPr>
            <a:spLocks noGrp="1"/>
          </p:cNvSpPr>
          <p:nvPr>
            <p:ph type="subTitle" idx="1"/>
          </p:nvPr>
        </p:nvSpPr>
        <p:spPr>
          <a:xfrm>
            <a:off x="611560" y="1340767"/>
            <a:ext cx="7848872" cy="9520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Advantage </a:t>
            </a:r>
          </a:p>
          <a:p>
            <a:pPr marL="342900" indent="-342900" algn="l">
              <a:buClr>
                <a:srgbClr val="0070C0"/>
              </a:buClr>
              <a:buSzPct val="80000"/>
              <a:buFont typeface="Wingdings" pitchFamily="2" charset="2"/>
              <a:buChar char="u"/>
            </a:pPr>
            <a:r>
              <a:rPr lang="en-US" altLang="zh-TW" sz="1800" dirty="0">
                <a:solidFill>
                  <a:schemeClr val="tx1"/>
                </a:solidFill>
              </a:rPr>
              <a:t>Any operator (user) can take the image and run without modifying or install anything.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dirty="0"/>
          </a:p>
        </p:txBody>
      </p:sp>
      <p:pic>
        <p:nvPicPr>
          <p:cNvPr id="8" name="Picture 7">
            <a:extLst>
              <a:ext uri="{FF2B5EF4-FFF2-40B4-BE49-F238E27FC236}">
                <a16:creationId xmlns:a16="http://schemas.microsoft.com/office/drawing/2014/main" id="{77CD3F83-3BA6-6E01-9FAF-3B6FE21367D8}"/>
              </a:ext>
            </a:extLst>
          </p:cNvPr>
          <p:cNvPicPr>
            <a:picLocks noChangeAspect="1"/>
          </p:cNvPicPr>
          <p:nvPr/>
        </p:nvPicPr>
        <p:blipFill>
          <a:blip r:embed="rId3"/>
          <a:stretch>
            <a:fillRect/>
          </a:stretch>
        </p:blipFill>
        <p:spPr>
          <a:xfrm>
            <a:off x="665381" y="2613025"/>
            <a:ext cx="7820025" cy="3743325"/>
          </a:xfrm>
          <a:prstGeom prst="rect">
            <a:avLst/>
          </a:prstGeom>
          <a:ln>
            <a:solidFill>
              <a:srgbClr val="C00000"/>
            </a:solidFill>
          </a:ln>
        </p:spPr>
      </p:pic>
    </p:spTree>
    <p:extLst>
      <p:ext uri="{BB962C8B-B14F-4D97-AF65-F5344CB8AC3E}">
        <p14:creationId xmlns:p14="http://schemas.microsoft.com/office/powerpoint/2010/main" val="2219176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 Container and Orchestration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276993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8"/>
            <a:ext cx="8352928" cy="11595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and Orchestration</a:t>
            </a:r>
          </a:p>
          <a:p>
            <a:pPr marL="342900" indent="-342900" algn="l">
              <a:buClr>
                <a:srgbClr val="0070C0"/>
              </a:buClr>
              <a:buSzPct val="80000"/>
              <a:buFont typeface="Wingdings" pitchFamily="2" charset="2"/>
              <a:buChar char="u"/>
            </a:pPr>
            <a:r>
              <a:rPr lang="en-US" altLang="zh-TW" sz="1800" dirty="0">
                <a:solidFill>
                  <a:schemeClr val="tx1"/>
                </a:solidFill>
              </a:rPr>
              <a:t>We discuss what is container.</a:t>
            </a:r>
          </a:p>
          <a:p>
            <a:pPr marL="342900" indent="-342900" algn="l">
              <a:buClr>
                <a:srgbClr val="0070C0"/>
              </a:buClr>
              <a:buSzPct val="80000"/>
              <a:buFont typeface="Wingdings" pitchFamily="2" charset="2"/>
              <a:buChar char="u"/>
            </a:pPr>
            <a:r>
              <a:rPr lang="en-US" altLang="zh-TW" sz="1800" dirty="0">
                <a:solidFill>
                  <a:schemeClr val="tx1"/>
                </a:solidFill>
              </a:rPr>
              <a:t>We discussed most popular container that is docker.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84CBE2A1-B982-F4DB-50AF-B37AB4C45D17}"/>
              </a:ext>
            </a:extLst>
          </p:cNvPr>
          <p:cNvPicPr>
            <a:picLocks noChangeAspect="1"/>
          </p:cNvPicPr>
          <p:nvPr/>
        </p:nvPicPr>
        <p:blipFill>
          <a:blip r:embed="rId3"/>
          <a:stretch>
            <a:fillRect/>
          </a:stretch>
        </p:blipFill>
        <p:spPr>
          <a:xfrm>
            <a:off x="833437" y="2759374"/>
            <a:ext cx="7477125" cy="1857375"/>
          </a:xfrm>
          <a:prstGeom prst="rect">
            <a:avLst/>
          </a:prstGeom>
          <a:ln>
            <a:solidFill>
              <a:srgbClr val="C00000"/>
            </a:solidFill>
          </a:ln>
        </p:spPr>
      </p:pic>
    </p:spTree>
    <p:extLst>
      <p:ext uri="{BB962C8B-B14F-4D97-AF65-F5344CB8AC3E}">
        <p14:creationId xmlns:p14="http://schemas.microsoft.com/office/powerpoint/2010/main" val="33693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8"/>
            <a:ext cx="8352928" cy="17281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and Orchestration</a:t>
            </a:r>
          </a:p>
          <a:p>
            <a:pPr marL="342900" indent="-342900" algn="l">
              <a:buClr>
                <a:srgbClr val="0070C0"/>
              </a:buClr>
              <a:buSzPct val="80000"/>
              <a:buFont typeface="Wingdings" pitchFamily="2" charset="2"/>
              <a:buChar char="u"/>
            </a:pPr>
            <a:r>
              <a:rPr lang="en-US" altLang="zh-TW" sz="1800" dirty="0">
                <a:solidFill>
                  <a:schemeClr val="tx1"/>
                </a:solidFill>
              </a:rPr>
              <a:t>Most popular container technology is Docker.</a:t>
            </a:r>
          </a:p>
          <a:p>
            <a:pPr marL="342900" indent="-342900" algn="l">
              <a:buClr>
                <a:srgbClr val="0070C0"/>
              </a:buClr>
              <a:buSzPct val="80000"/>
              <a:buFont typeface="Wingdings" pitchFamily="2" charset="2"/>
              <a:buChar char="u"/>
            </a:pPr>
            <a:r>
              <a:rPr lang="en-US" altLang="zh-TW" sz="1800" dirty="0">
                <a:solidFill>
                  <a:schemeClr val="tx1"/>
                </a:solidFill>
              </a:rPr>
              <a:t>Why do you need docker container?</a:t>
            </a:r>
          </a:p>
          <a:p>
            <a:pPr marL="342900" indent="-342900" algn="l">
              <a:buClr>
                <a:srgbClr val="0070C0"/>
              </a:buClr>
              <a:buSzPct val="80000"/>
              <a:buFont typeface="Wingdings" pitchFamily="2" charset="2"/>
              <a:buChar char="u"/>
            </a:pPr>
            <a:r>
              <a:rPr lang="en-US" altLang="zh-TW" sz="1800" dirty="0">
                <a:solidFill>
                  <a:schemeClr val="tx1"/>
                </a:solidFill>
              </a:rPr>
              <a:t>If we have web server using nodeJS, a database, such as, MongoDB, a messaging system like Radis, and Orchestration tool, like Ansible.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 name="Picture 9">
            <a:extLst>
              <a:ext uri="{FF2B5EF4-FFF2-40B4-BE49-F238E27FC236}">
                <a16:creationId xmlns:a16="http://schemas.microsoft.com/office/drawing/2014/main" id="{BF9F3E43-0C88-BBDF-C106-EA79EF4DD751}"/>
              </a:ext>
            </a:extLst>
          </p:cNvPr>
          <p:cNvPicPr>
            <a:picLocks noChangeAspect="1"/>
          </p:cNvPicPr>
          <p:nvPr/>
        </p:nvPicPr>
        <p:blipFill>
          <a:blip r:embed="rId3"/>
          <a:stretch>
            <a:fillRect/>
          </a:stretch>
        </p:blipFill>
        <p:spPr>
          <a:xfrm>
            <a:off x="3828802" y="3201132"/>
            <a:ext cx="5135686" cy="3337780"/>
          </a:xfrm>
          <a:prstGeom prst="rect">
            <a:avLst/>
          </a:prstGeom>
          <a:ln>
            <a:solidFill>
              <a:srgbClr val="C00000"/>
            </a:solidFill>
          </a:ln>
        </p:spPr>
      </p:pic>
      <p:pic>
        <p:nvPicPr>
          <p:cNvPr id="12" name="Picture 11">
            <a:extLst>
              <a:ext uri="{FF2B5EF4-FFF2-40B4-BE49-F238E27FC236}">
                <a16:creationId xmlns:a16="http://schemas.microsoft.com/office/drawing/2014/main" id="{7BFB4366-04BD-476C-5D74-1A1A41C3726A}"/>
              </a:ext>
            </a:extLst>
          </p:cNvPr>
          <p:cNvPicPr>
            <a:picLocks noChangeAspect="1"/>
          </p:cNvPicPr>
          <p:nvPr/>
        </p:nvPicPr>
        <p:blipFill>
          <a:blip r:embed="rId4"/>
          <a:stretch>
            <a:fillRect/>
          </a:stretch>
        </p:blipFill>
        <p:spPr>
          <a:xfrm>
            <a:off x="611560" y="3284984"/>
            <a:ext cx="2676525" cy="1457325"/>
          </a:xfrm>
          <a:prstGeom prst="rect">
            <a:avLst/>
          </a:prstGeom>
          <a:ln>
            <a:solidFill>
              <a:srgbClr val="C00000"/>
            </a:solidFill>
          </a:ln>
        </p:spPr>
      </p:pic>
    </p:spTree>
    <p:extLst>
      <p:ext uri="{BB962C8B-B14F-4D97-AF65-F5344CB8AC3E}">
        <p14:creationId xmlns:p14="http://schemas.microsoft.com/office/powerpoint/2010/main" val="88434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8"/>
            <a:ext cx="8352928" cy="20882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and Orchestration</a:t>
            </a:r>
          </a:p>
          <a:p>
            <a:pPr marL="342900" indent="-342900" algn="l">
              <a:buClr>
                <a:srgbClr val="0070C0"/>
              </a:buClr>
              <a:buSzPct val="80000"/>
              <a:buFont typeface="Wingdings" pitchFamily="2" charset="2"/>
              <a:buChar char="u"/>
            </a:pPr>
            <a:r>
              <a:rPr lang="en-US" altLang="zh-TW" sz="1800" dirty="0">
                <a:solidFill>
                  <a:schemeClr val="tx1"/>
                </a:solidFill>
              </a:rPr>
              <a:t>We have a lot of applications with all these different component.  </a:t>
            </a:r>
          </a:p>
          <a:p>
            <a:pPr marL="342900" indent="-342900" algn="l">
              <a:buClr>
                <a:srgbClr val="0070C0"/>
              </a:buClr>
              <a:buSzPct val="80000"/>
              <a:buFont typeface="Wingdings" pitchFamily="2" charset="2"/>
              <a:buChar char="u"/>
            </a:pPr>
            <a:r>
              <a:rPr lang="en-US" altLang="zh-TW" sz="1800" dirty="0">
                <a:solidFill>
                  <a:schemeClr val="tx1"/>
                </a:solidFill>
              </a:rPr>
              <a:t>We have a lot of issues developing this application with all these different components. </a:t>
            </a:r>
          </a:p>
          <a:p>
            <a:pPr marL="342900" indent="-342900" algn="l">
              <a:buClr>
                <a:srgbClr val="0070C0"/>
              </a:buClr>
              <a:buSzPct val="80000"/>
              <a:buFont typeface="Wingdings" pitchFamily="2" charset="2"/>
              <a:buChar char="u"/>
            </a:pPr>
            <a:r>
              <a:rPr lang="en-US" altLang="zh-TW" sz="1800" dirty="0">
                <a:solidFill>
                  <a:schemeClr val="tx1"/>
                </a:solidFill>
              </a:rPr>
              <a:t>First, there are compatibility with the underlying Operating System. We have to ensure that all these different services are compatible with the version of the Operating system.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8D0A806E-F681-779D-FCD3-19958428081E}"/>
              </a:ext>
            </a:extLst>
          </p:cNvPr>
          <p:cNvPicPr>
            <a:picLocks noChangeAspect="1"/>
          </p:cNvPicPr>
          <p:nvPr/>
        </p:nvPicPr>
        <p:blipFill>
          <a:blip r:embed="rId3"/>
          <a:stretch>
            <a:fillRect/>
          </a:stretch>
        </p:blipFill>
        <p:spPr>
          <a:xfrm>
            <a:off x="3467764" y="3529348"/>
            <a:ext cx="5135686" cy="3337780"/>
          </a:xfrm>
          <a:prstGeom prst="rect">
            <a:avLst/>
          </a:prstGeom>
          <a:ln>
            <a:solidFill>
              <a:srgbClr val="C00000"/>
            </a:solidFill>
          </a:ln>
        </p:spPr>
      </p:pic>
      <p:pic>
        <p:nvPicPr>
          <p:cNvPr id="9" name="Picture 8">
            <a:extLst>
              <a:ext uri="{FF2B5EF4-FFF2-40B4-BE49-F238E27FC236}">
                <a16:creationId xmlns:a16="http://schemas.microsoft.com/office/drawing/2014/main" id="{AEDA1199-26C0-68BC-935D-DB2A48D3C088}"/>
              </a:ext>
            </a:extLst>
          </p:cNvPr>
          <p:cNvPicPr>
            <a:picLocks noChangeAspect="1"/>
          </p:cNvPicPr>
          <p:nvPr/>
        </p:nvPicPr>
        <p:blipFill>
          <a:blip r:embed="rId4"/>
          <a:stretch>
            <a:fillRect/>
          </a:stretch>
        </p:blipFill>
        <p:spPr>
          <a:xfrm>
            <a:off x="431870" y="3645024"/>
            <a:ext cx="2676525" cy="1457325"/>
          </a:xfrm>
          <a:prstGeom prst="rect">
            <a:avLst/>
          </a:prstGeom>
          <a:ln>
            <a:solidFill>
              <a:srgbClr val="C00000"/>
            </a:solidFill>
          </a:ln>
        </p:spPr>
      </p:pic>
    </p:spTree>
    <p:extLst>
      <p:ext uri="{BB962C8B-B14F-4D97-AF65-F5344CB8AC3E}">
        <p14:creationId xmlns:p14="http://schemas.microsoft.com/office/powerpoint/2010/main" val="228661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8"/>
            <a:ext cx="8352928" cy="20882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and Orchestration</a:t>
            </a:r>
          </a:p>
          <a:p>
            <a:pPr marL="342900" indent="-342900" algn="l">
              <a:buClr>
                <a:srgbClr val="0070C0"/>
              </a:buClr>
              <a:buSzPct val="80000"/>
              <a:buFont typeface="Wingdings" pitchFamily="2" charset="2"/>
              <a:buChar char="u"/>
            </a:pPr>
            <a:r>
              <a:rPr lang="en-US" altLang="zh-TW" sz="1800" dirty="0">
                <a:solidFill>
                  <a:schemeClr val="tx1"/>
                </a:solidFill>
              </a:rPr>
              <a:t>Second, we must ensure the services of libraries and dependencies on the Operating system. One service depends on one version and another service depends on another version.</a:t>
            </a:r>
          </a:p>
          <a:p>
            <a:pPr marL="342900" indent="-342900" algn="l">
              <a:buClr>
                <a:srgbClr val="0070C0"/>
              </a:buClr>
              <a:buSzPct val="80000"/>
              <a:buFont typeface="Wingdings" pitchFamily="2" charset="2"/>
              <a:buChar char="u"/>
            </a:pPr>
            <a:r>
              <a:rPr lang="en-US" altLang="zh-TW" sz="1800" dirty="0">
                <a:solidFill>
                  <a:schemeClr val="tx1"/>
                </a:solidFill>
              </a:rPr>
              <a:t>The architecture of application changed over the time. We must upgrade to newer version. Every time, somethings changed, we must go through the same process of checking combability between these various components.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8D0A806E-F681-779D-FCD3-19958428081E}"/>
              </a:ext>
            </a:extLst>
          </p:cNvPr>
          <p:cNvPicPr>
            <a:picLocks noChangeAspect="1"/>
          </p:cNvPicPr>
          <p:nvPr/>
        </p:nvPicPr>
        <p:blipFill>
          <a:blip r:embed="rId3"/>
          <a:stretch>
            <a:fillRect/>
          </a:stretch>
        </p:blipFill>
        <p:spPr>
          <a:xfrm>
            <a:off x="3828802" y="3520220"/>
            <a:ext cx="5135686" cy="3337780"/>
          </a:xfrm>
          <a:prstGeom prst="rect">
            <a:avLst/>
          </a:prstGeom>
          <a:ln>
            <a:solidFill>
              <a:srgbClr val="C00000"/>
            </a:solidFill>
          </a:ln>
        </p:spPr>
      </p:pic>
      <p:pic>
        <p:nvPicPr>
          <p:cNvPr id="9" name="Picture 8">
            <a:extLst>
              <a:ext uri="{FF2B5EF4-FFF2-40B4-BE49-F238E27FC236}">
                <a16:creationId xmlns:a16="http://schemas.microsoft.com/office/drawing/2014/main" id="{7077AE8A-7B35-FC7B-2923-3EF0097A38BE}"/>
              </a:ext>
            </a:extLst>
          </p:cNvPr>
          <p:cNvPicPr>
            <a:picLocks noChangeAspect="1"/>
          </p:cNvPicPr>
          <p:nvPr/>
        </p:nvPicPr>
        <p:blipFill>
          <a:blip r:embed="rId4"/>
          <a:stretch>
            <a:fillRect/>
          </a:stretch>
        </p:blipFill>
        <p:spPr>
          <a:xfrm>
            <a:off x="643252" y="3645024"/>
            <a:ext cx="2676525" cy="1457325"/>
          </a:xfrm>
          <a:prstGeom prst="rect">
            <a:avLst/>
          </a:prstGeom>
          <a:ln>
            <a:solidFill>
              <a:srgbClr val="C00000"/>
            </a:solidFill>
          </a:ln>
        </p:spPr>
      </p:pic>
    </p:spTree>
    <p:extLst>
      <p:ext uri="{BB962C8B-B14F-4D97-AF65-F5344CB8AC3E}">
        <p14:creationId xmlns:p14="http://schemas.microsoft.com/office/powerpoint/2010/main" val="25347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and Orchestration</a:t>
            </a:r>
          </a:p>
          <a:p>
            <a:pPr marL="342900" indent="-342900" algn="l">
              <a:buClr>
                <a:srgbClr val="0070C0"/>
              </a:buClr>
              <a:buSzPct val="80000"/>
              <a:buFont typeface="Wingdings" pitchFamily="2" charset="2"/>
              <a:buChar char="u"/>
            </a:pPr>
            <a:r>
              <a:rPr lang="en-US" altLang="zh-TW" sz="1800" dirty="0">
                <a:solidFill>
                  <a:schemeClr val="tx1"/>
                </a:solidFill>
              </a:rPr>
              <a:t>This issue is usually referred as </a:t>
            </a:r>
            <a:r>
              <a:rPr lang="en-US" altLang="zh-TW" sz="1800" b="1" dirty="0">
                <a:solidFill>
                  <a:srgbClr val="C00000"/>
                </a:solidFill>
              </a:rPr>
              <a:t>Matrix from the Hell</a:t>
            </a:r>
            <a:r>
              <a:rPr lang="en-US" altLang="zh-TW"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dirty="0"/>
          </a:p>
        </p:txBody>
      </p:sp>
      <p:sp>
        <p:nvSpPr>
          <p:cNvPr id="7" name="Rectangle 6">
            <a:extLst>
              <a:ext uri="{FF2B5EF4-FFF2-40B4-BE49-F238E27FC236}">
                <a16:creationId xmlns:a16="http://schemas.microsoft.com/office/drawing/2014/main" id="{39619D9C-1F01-4FBD-A310-0451E1163673}"/>
              </a:ext>
            </a:extLst>
          </p:cNvPr>
          <p:cNvSpPr/>
          <p:nvPr/>
        </p:nvSpPr>
        <p:spPr>
          <a:xfrm>
            <a:off x="971600" y="2744638"/>
            <a:ext cx="161920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JS</a:t>
            </a:r>
          </a:p>
          <a:p>
            <a:pPr algn="ctr"/>
            <a:r>
              <a:rPr lang="en-US" dirty="0"/>
              <a:t>Express</a:t>
            </a:r>
          </a:p>
        </p:txBody>
      </p:sp>
      <p:sp>
        <p:nvSpPr>
          <p:cNvPr id="8" name="Rectangle 7">
            <a:extLst>
              <a:ext uri="{FF2B5EF4-FFF2-40B4-BE49-F238E27FC236}">
                <a16:creationId xmlns:a16="http://schemas.microsoft.com/office/drawing/2014/main" id="{D331283C-B785-44E2-8AC8-7C4C31A2A869}"/>
              </a:ext>
            </a:extLst>
          </p:cNvPr>
          <p:cNvSpPr/>
          <p:nvPr/>
        </p:nvSpPr>
        <p:spPr>
          <a:xfrm>
            <a:off x="2788568" y="2744638"/>
            <a:ext cx="149540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MongoDB</a:t>
            </a:r>
          </a:p>
        </p:txBody>
      </p:sp>
      <p:sp>
        <p:nvSpPr>
          <p:cNvPr id="9" name="Rectangle 8">
            <a:extLst>
              <a:ext uri="{FF2B5EF4-FFF2-40B4-BE49-F238E27FC236}">
                <a16:creationId xmlns:a16="http://schemas.microsoft.com/office/drawing/2014/main" id="{5C6A0510-8864-4A6E-AC49-A73809A8BAE9}"/>
              </a:ext>
            </a:extLst>
          </p:cNvPr>
          <p:cNvSpPr/>
          <p:nvPr/>
        </p:nvSpPr>
        <p:spPr>
          <a:xfrm>
            <a:off x="4572000" y="2744638"/>
            <a:ext cx="158417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Messaging</a:t>
            </a:r>
          </a:p>
        </p:txBody>
      </p:sp>
      <p:sp>
        <p:nvSpPr>
          <p:cNvPr id="10" name="Rectangle 9">
            <a:extLst>
              <a:ext uri="{FF2B5EF4-FFF2-40B4-BE49-F238E27FC236}">
                <a16:creationId xmlns:a16="http://schemas.microsoft.com/office/drawing/2014/main" id="{92D3AA20-6D02-4286-9036-939730A8E6FE}"/>
              </a:ext>
            </a:extLst>
          </p:cNvPr>
          <p:cNvSpPr/>
          <p:nvPr/>
        </p:nvSpPr>
        <p:spPr>
          <a:xfrm>
            <a:off x="6444208" y="2757126"/>
            <a:ext cx="158417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Orchestration</a:t>
            </a:r>
          </a:p>
        </p:txBody>
      </p:sp>
      <p:sp>
        <p:nvSpPr>
          <p:cNvPr id="11" name="Rectangle 10">
            <a:extLst>
              <a:ext uri="{FF2B5EF4-FFF2-40B4-BE49-F238E27FC236}">
                <a16:creationId xmlns:a16="http://schemas.microsoft.com/office/drawing/2014/main" id="{9A264961-DA3A-43B3-BBF2-ADA2A8A4EE45}"/>
              </a:ext>
            </a:extLst>
          </p:cNvPr>
          <p:cNvSpPr/>
          <p:nvPr/>
        </p:nvSpPr>
        <p:spPr>
          <a:xfrm>
            <a:off x="971600" y="4472831"/>
            <a:ext cx="3312368"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12" name="Rectangle 11">
            <a:extLst>
              <a:ext uri="{FF2B5EF4-FFF2-40B4-BE49-F238E27FC236}">
                <a16:creationId xmlns:a16="http://schemas.microsoft.com/office/drawing/2014/main" id="{06625FE5-B388-4C73-909F-2457D72FFEC3}"/>
              </a:ext>
            </a:extLst>
          </p:cNvPr>
          <p:cNvSpPr/>
          <p:nvPr/>
        </p:nvSpPr>
        <p:spPr>
          <a:xfrm>
            <a:off x="4588850" y="4471368"/>
            <a:ext cx="3439534"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Dependencies</a:t>
            </a:r>
          </a:p>
        </p:txBody>
      </p:sp>
      <p:sp>
        <p:nvSpPr>
          <p:cNvPr id="13" name="Rectangle 12">
            <a:extLst>
              <a:ext uri="{FF2B5EF4-FFF2-40B4-BE49-F238E27FC236}">
                <a16:creationId xmlns:a16="http://schemas.microsoft.com/office/drawing/2014/main" id="{5A8F549E-19A5-47DB-97CD-3612DE701AC0}"/>
              </a:ext>
            </a:extLst>
          </p:cNvPr>
          <p:cNvSpPr/>
          <p:nvPr/>
        </p:nvSpPr>
        <p:spPr>
          <a:xfrm>
            <a:off x="971600" y="5167933"/>
            <a:ext cx="7056784"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a:t>
            </a:r>
          </a:p>
        </p:txBody>
      </p:sp>
      <p:sp>
        <p:nvSpPr>
          <p:cNvPr id="14" name="Rectangle 13">
            <a:extLst>
              <a:ext uri="{FF2B5EF4-FFF2-40B4-BE49-F238E27FC236}">
                <a16:creationId xmlns:a16="http://schemas.microsoft.com/office/drawing/2014/main" id="{79CDE4B6-7156-43DE-B5F7-3F4D832CA5E1}"/>
              </a:ext>
            </a:extLst>
          </p:cNvPr>
          <p:cNvSpPr/>
          <p:nvPr/>
        </p:nvSpPr>
        <p:spPr>
          <a:xfrm>
            <a:off x="951900" y="5877273"/>
            <a:ext cx="7056784"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cxnSp>
        <p:nvCxnSpPr>
          <p:cNvPr id="16" name="Straight Arrow Connector 15">
            <a:extLst>
              <a:ext uri="{FF2B5EF4-FFF2-40B4-BE49-F238E27FC236}">
                <a16:creationId xmlns:a16="http://schemas.microsoft.com/office/drawing/2014/main" id="{B6A6F8C7-F5E6-45CA-B6B2-F7873EDFFB3D}"/>
              </a:ext>
            </a:extLst>
          </p:cNvPr>
          <p:cNvCxnSpPr>
            <a:stCxn id="8" idx="2"/>
            <a:endCxn id="12" idx="0"/>
          </p:cNvCxnSpPr>
          <p:nvPr/>
        </p:nvCxnSpPr>
        <p:spPr>
          <a:xfrm>
            <a:off x="3536268" y="3392710"/>
            <a:ext cx="2772349" cy="10786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B94759-08FC-4027-B44C-DFC30AF40D1C}"/>
              </a:ext>
            </a:extLst>
          </p:cNvPr>
          <p:cNvCxnSpPr>
            <a:stCxn id="8" idx="2"/>
            <a:endCxn id="11" idx="0"/>
          </p:cNvCxnSpPr>
          <p:nvPr/>
        </p:nvCxnSpPr>
        <p:spPr>
          <a:xfrm flipH="1">
            <a:off x="2627784" y="3392710"/>
            <a:ext cx="908484" cy="10801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B8ABC95-5158-4EE4-881A-08F8FAED5F95}"/>
              </a:ext>
            </a:extLst>
          </p:cNvPr>
          <p:cNvCxnSpPr>
            <a:stCxn id="7" idx="2"/>
            <a:endCxn id="11" idx="0"/>
          </p:cNvCxnSpPr>
          <p:nvPr/>
        </p:nvCxnSpPr>
        <p:spPr>
          <a:xfrm>
            <a:off x="1781200" y="3392710"/>
            <a:ext cx="846584" cy="10801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82CEBB6-1E30-40E0-9A5F-2DBD54F9F813}"/>
              </a:ext>
            </a:extLst>
          </p:cNvPr>
          <p:cNvCxnSpPr>
            <a:stCxn id="7" idx="2"/>
            <a:endCxn id="14" idx="0"/>
          </p:cNvCxnSpPr>
          <p:nvPr/>
        </p:nvCxnSpPr>
        <p:spPr>
          <a:xfrm>
            <a:off x="1781200" y="3392710"/>
            <a:ext cx="2699092" cy="24845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43A1970-3481-45AA-B556-D44F59CE4573}"/>
              </a:ext>
            </a:extLst>
          </p:cNvPr>
          <p:cNvCxnSpPr>
            <a:stCxn id="7" idx="2"/>
            <a:endCxn id="13" idx="0"/>
          </p:cNvCxnSpPr>
          <p:nvPr/>
        </p:nvCxnSpPr>
        <p:spPr>
          <a:xfrm>
            <a:off x="1781200" y="3392710"/>
            <a:ext cx="2718792" cy="17752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7E9707-654D-4EFE-A2E4-C091A365376A}"/>
              </a:ext>
            </a:extLst>
          </p:cNvPr>
          <p:cNvCxnSpPr>
            <a:stCxn id="7" idx="2"/>
            <a:endCxn id="12" idx="0"/>
          </p:cNvCxnSpPr>
          <p:nvPr/>
        </p:nvCxnSpPr>
        <p:spPr>
          <a:xfrm>
            <a:off x="1781200" y="3392710"/>
            <a:ext cx="4527417" cy="10786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87351A6-9607-4ED5-86C5-5008EB78735A}"/>
              </a:ext>
            </a:extLst>
          </p:cNvPr>
          <p:cNvCxnSpPr>
            <a:cxnSpLocks/>
            <a:stCxn id="8" idx="2"/>
            <a:endCxn id="13" idx="0"/>
          </p:cNvCxnSpPr>
          <p:nvPr/>
        </p:nvCxnSpPr>
        <p:spPr>
          <a:xfrm>
            <a:off x="3536268" y="3392710"/>
            <a:ext cx="963724" cy="17752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3B8FE22-763B-4D3D-B51E-1E409D4B8B28}"/>
              </a:ext>
            </a:extLst>
          </p:cNvPr>
          <p:cNvCxnSpPr>
            <a:cxnSpLocks/>
            <a:stCxn id="8" idx="2"/>
            <a:endCxn id="14" idx="0"/>
          </p:cNvCxnSpPr>
          <p:nvPr/>
        </p:nvCxnSpPr>
        <p:spPr>
          <a:xfrm>
            <a:off x="3536268" y="3392710"/>
            <a:ext cx="944024" cy="24845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9286D40-0D5E-4E71-A2DC-1FC06E3299CF}"/>
              </a:ext>
            </a:extLst>
          </p:cNvPr>
          <p:cNvCxnSpPr>
            <a:cxnSpLocks/>
            <a:stCxn id="9" idx="2"/>
            <a:endCxn id="12" idx="0"/>
          </p:cNvCxnSpPr>
          <p:nvPr/>
        </p:nvCxnSpPr>
        <p:spPr>
          <a:xfrm>
            <a:off x="5364088" y="3392710"/>
            <a:ext cx="944529" cy="10786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0AEF8D6-01CE-4FF2-B303-FB2102C81A19}"/>
              </a:ext>
            </a:extLst>
          </p:cNvPr>
          <p:cNvCxnSpPr>
            <a:cxnSpLocks/>
            <a:stCxn id="10" idx="2"/>
            <a:endCxn id="12" idx="0"/>
          </p:cNvCxnSpPr>
          <p:nvPr/>
        </p:nvCxnSpPr>
        <p:spPr>
          <a:xfrm flipH="1">
            <a:off x="6308617" y="3405198"/>
            <a:ext cx="927679" cy="10661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5F501D-D52C-4160-A043-1602D6FA0AC4}"/>
              </a:ext>
            </a:extLst>
          </p:cNvPr>
          <p:cNvCxnSpPr>
            <a:cxnSpLocks/>
            <a:stCxn id="10" idx="2"/>
            <a:endCxn id="13" idx="0"/>
          </p:cNvCxnSpPr>
          <p:nvPr/>
        </p:nvCxnSpPr>
        <p:spPr>
          <a:xfrm flipH="1">
            <a:off x="4499992" y="3405198"/>
            <a:ext cx="2736304" cy="176273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6E4E615-0B94-4EAC-B1EE-8E3104792A57}"/>
              </a:ext>
            </a:extLst>
          </p:cNvPr>
          <p:cNvCxnSpPr>
            <a:cxnSpLocks/>
            <a:stCxn id="9" idx="2"/>
            <a:endCxn id="13" idx="0"/>
          </p:cNvCxnSpPr>
          <p:nvPr/>
        </p:nvCxnSpPr>
        <p:spPr>
          <a:xfrm flipH="1">
            <a:off x="4499992" y="3392710"/>
            <a:ext cx="864096" cy="17752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BD8E4D0-F58A-49C6-9BAC-AFC967762703}"/>
              </a:ext>
            </a:extLst>
          </p:cNvPr>
          <p:cNvCxnSpPr>
            <a:cxnSpLocks/>
            <a:stCxn id="9" idx="2"/>
            <a:endCxn id="14" idx="0"/>
          </p:cNvCxnSpPr>
          <p:nvPr/>
        </p:nvCxnSpPr>
        <p:spPr>
          <a:xfrm flipH="1">
            <a:off x="4480292" y="3392710"/>
            <a:ext cx="883796" cy="24845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D348894-4541-49C7-B9EB-E0E2E4811CA4}"/>
              </a:ext>
            </a:extLst>
          </p:cNvPr>
          <p:cNvCxnSpPr>
            <a:cxnSpLocks/>
            <a:stCxn id="10" idx="2"/>
            <a:endCxn id="14" idx="0"/>
          </p:cNvCxnSpPr>
          <p:nvPr/>
        </p:nvCxnSpPr>
        <p:spPr>
          <a:xfrm flipH="1">
            <a:off x="4480292" y="3405198"/>
            <a:ext cx="2756004" cy="247207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30442A-6598-4B10-B52A-A57EA13D4030}"/>
              </a:ext>
            </a:extLst>
          </p:cNvPr>
          <p:cNvCxnSpPr>
            <a:cxnSpLocks/>
            <a:stCxn id="9" idx="2"/>
            <a:endCxn id="11" idx="0"/>
          </p:cNvCxnSpPr>
          <p:nvPr/>
        </p:nvCxnSpPr>
        <p:spPr>
          <a:xfrm flipH="1">
            <a:off x="2627784" y="3392710"/>
            <a:ext cx="2736304" cy="10801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F95FA7E-AF96-450D-93AB-9CCFF60EE310}"/>
              </a:ext>
            </a:extLst>
          </p:cNvPr>
          <p:cNvCxnSpPr>
            <a:cxnSpLocks/>
            <a:stCxn id="10" idx="2"/>
            <a:endCxn id="11" idx="0"/>
          </p:cNvCxnSpPr>
          <p:nvPr/>
        </p:nvCxnSpPr>
        <p:spPr>
          <a:xfrm flipH="1">
            <a:off x="2627784" y="3405198"/>
            <a:ext cx="4608512" cy="106763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55951F4E-14CC-433A-A120-EB2BF154FC7C}"/>
              </a:ext>
            </a:extLst>
          </p:cNvPr>
          <p:cNvSpPr/>
          <p:nvPr/>
        </p:nvSpPr>
        <p:spPr>
          <a:xfrm>
            <a:off x="3270224" y="3680807"/>
            <a:ext cx="2475892" cy="3599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Matrix from the Hell!!</a:t>
            </a:r>
          </a:p>
        </p:txBody>
      </p:sp>
    </p:spTree>
    <p:extLst>
      <p:ext uri="{BB962C8B-B14F-4D97-AF65-F5344CB8AC3E}">
        <p14:creationId xmlns:p14="http://schemas.microsoft.com/office/powerpoint/2010/main" val="368133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7"/>
            <a:ext cx="8352928" cy="13036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and Orchestration</a:t>
            </a:r>
          </a:p>
          <a:p>
            <a:pPr marL="342900" indent="-342900" algn="l">
              <a:buClr>
                <a:srgbClr val="0070C0"/>
              </a:buClr>
              <a:buSzPct val="80000"/>
              <a:buFont typeface="Wingdings" pitchFamily="2" charset="2"/>
              <a:buChar char="u"/>
            </a:pPr>
            <a:r>
              <a:rPr lang="en-US" altLang="zh-TW" sz="1800" dirty="0">
                <a:solidFill>
                  <a:schemeClr val="tx1"/>
                </a:solidFill>
              </a:rPr>
              <a:t>Docker is the solution to solve “Matrix from the Hell”.</a:t>
            </a:r>
          </a:p>
          <a:p>
            <a:pPr marL="342900" indent="-342900" algn="l">
              <a:buClr>
                <a:srgbClr val="0070C0"/>
              </a:buClr>
              <a:buSzPct val="80000"/>
              <a:buFont typeface="Wingdings" pitchFamily="2" charset="2"/>
              <a:buChar char="u"/>
            </a:pPr>
            <a:r>
              <a:rPr lang="en-US" altLang="zh-TW" sz="1800" dirty="0">
                <a:solidFill>
                  <a:schemeClr val="tx1"/>
                </a:solidFill>
              </a:rPr>
              <a:t>Containerize Application and run each service with its own dependencies in separate containers.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dirty="0"/>
          </a:p>
        </p:txBody>
      </p:sp>
      <p:sp>
        <p:nvSpPr>
          <p:cNvPr id="7" name="Rectangle 6">
            <a:extLst>
              <a:ext uri="{FF2B5EF4-FFF2-40B4-BE49-F238E27FC236}">
                <a16:creationId xmlns:a16="http://schemas.microsoft.com/office/drawing/2014/main" id="{39619D9C-1F01-4FBD-A310-0451E1163673}"/>
              </a:ext>
            </a:extLst>
          </p:cNvPr>
          <p:cNvSpPr/>
          <p:nvPr/>
        </p:nvSpPr>
        <p:spPr>
          <a:xfrm>
            <a:off x="1196813" y="3506951"/>
            <a:ext cx="1149073" cy="714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Web Server</a:t>
            </a:r>
          </a:p>
          <a:p>
            <a:pPr algn="ctr"/>
            <a:r>
              <a:rPr lang="en-US" sz="1400" dirty="0"/>
              <a:t>Node JS</a:t>
            </a:r>
          </a:p>
          <a:p>
            <a:pPr algn="ctr"/>
            <a:r>
              <a:rPr lang="en-US" sz="1400" dirty="0"/>
              <a:t>Express</a:t>
            </a:r>
          </a:p>
        </p:txBody>
      </p:sp>
      <p:sp>
        <p:nvSpPr>
          <p:cNvPr id="8" name="Rectangle 7">
            <a:extLst>
              <a:ext uri="{FF2B5EF4-FFF2-40B4-BE49-F238E27FC236}">
                <a16:creationId xmlns:a16="http://schemas.microsoft.com/office/drawing/2014/main" id="{D331283C-B785-44E2-8AC8-7C4C31A2A869}"/>
              </a:ext>
            </a:extLst>
          </p:cNvPr>
          <p:cNvSpPr/>
          <p:nvPr/>
        </p:nvSpPr>
        <p:spPr>
          <a:xfrm>
            <a:off x="2788568" y="3537299"/>
            <a:ext cx="149540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MongoDB</a:t>
            </a:r>
          </a:p>
        </p:txBody>
      </p:sp>
      <p:sp>
        <p:nvSpPr>
          <p:cNvPr id="9" name="Rectangle 8">
            <a:extLst>
              <a:ext uri="{FF2B5EF4-FFF2-40B4-BE49-F238E27FC236}">
                <a16:creationId xmlns:a16="http://schemas.microsoft.com/office/drawing/2014/main" id="{5C6A0510-8864-4A6E-AC49-A73809A8BAE9}"/>
              </a:ext>
            </a:extLst>
          </p:cNvPr>
          <p:cNvSpPr/>
          <p:nvPr/>
        </p:nvSpPr>
        <p:spPr>
          <a:xfrm>
            <a:off x="4636275" y="3537299"/>
            <a:ext cx="143813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Messaging</a:t>
            </a:r>
          </a:p>
        </p:txBody>
      </p:sp>
      <p:sp>
        <p:nvSpPr>
          <p:cNvPr id="10" name="Rectangle 9">
            <a:extLst>
              <a:ext uri="{FF2B5EF4-FFF2-40B4-BE49-F238E27FC236}">
                <a16:creationId xmlns:a16="http://schemas.microsoft.com/office/drawing/2014/main" id="{92D3AA20-6D02-4286-9036-939730A8E6FE}"/>
              </a:ext>
            </a:extLst>
          </p:cNvPr>
          <p:cNvSpPr/>
          <p:nvPr/>
        </p:nvSpPr>
        <p:spPr>
          <a:xfrm>
            <a:off x="6444208" y="3549787"/>
            <a:ext cx="1416739"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Orchestration</a:t>
            </a:r>
          </a:p>
        </p:txBody>
      </p:sp>
      <p:sp>
        <p:nvSpPr>
          <p:cNvPr id="11" name="Rectangle 10">
            <a:extLst>
              <a:ext uri="{FF2B5EF4-FFF2-40B4-BE49-F238E27FC236}">
                <a16:creationId xmlns:a16="http://schemas.microsoft.com/office/drawing/2014/main" id="{9A264961-DA3A-43B3-BBF2-ADA2A8A4EE45}"/>
              </a:ext>
            </a:extLst>
          </p:cNvPr>
          <p:cNvSpPr/>
          <p:nvPr/>
        </p:nvSpPr>
        <p:spPr>
          <a:xfrm>
            <a:off x="955101" y="4778135"/>
            <a:ext cx="7056784"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Docker</a:t>
            </a:r>
          </a:p>
        </p:txBody>
      </p:sp>
      <p:sp>
        <p:nvSpPr>
          <p:cNvPr id="13" name="Rectangle 12">
            <a:extLst>
              <a:ext uri="{FF2B5EF4-FFF2-40B4-BE49-F238E27FC236}">
                <a16:creationId xmlns:a16="http://schemas.microsoft.com/office/drawing/2014/main" id="{5A8F549E-19A5-47DB-97CD-3612DE701AC0}"/>
              </a:ext>
            </a:extLst>
          </p:cNvPr>
          <p:cNvSpPr/>
          <p:nvPr/>
        </p:nvSpPr>
        <p:spPr>
          <a:xfrm>
            <a:off x="951900" y="5327704"/>
            <a:ext cx="7056784"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Operating System</a:t>
            </a:r>
          </a:p>
        </p:txBody>
      </p:sp>
      <p:sp>
        <p:nvSpPr>
          <p:cNvPr id="14" name="Rectangle 13">
            <a:extLst>
              <a:ext uri="{FF2B5EF4-FFF2-40B4-BE49-F238E27FC236}">
                <a16:creationId xmlns:a16="http://schemas.microsoft.com/office/drawing/2014/main" id="{79CDE4B6-7156-43DE-B5F7-3F4D832CA5E1}"/>
              </a:ext>
            </a:extLst>
          </p:cNvPr>
          <p:cNvSpPr/>
          <p:nvPr/>
        </p:nvSpPr>
        <p:spPr>
          <a:xfrm>
            <a:off x="951900" y="5877273"/>
            <a:ext cx="7056784"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Hardware Infrastructure</a:t>
            </a:r>
          </a:p>
        </p:txBody>
      </p:sp>
      <p:sp>
        <p:nvSpPr>
          <p:cNvPr id="32" name="Rectangle 31">
            <a:extLst>
              <a:ext uri="{FF2B5EF4-FFF2-40B4-BE49-F238E27FC236}">
                <a16:creationId xmlns:a16="http://schemas.microsoft.com/office/drawing/2014/main" id="{27884DF8-C9ED-4888-B7B0-9FD5F28DFDC2}"/>
              </a:ext>
            </a:extLst>
          </p:cNvPr>
          <p:cNvSpPr/>
          <p:nvPr/>
        </p:nvSpPr>
        <p:spPr>
          <a:xfrm>
            <a:off x="1091021" y="4278255"/>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Libs</a:t>
            </a:r>
          </a:p>
        </p:txBody>
      </p:sp>
      <p:sp>
        <p:nvSpPr>
          <p:cNvPr id="34" name="Rectangle 33">
            <a:extLst>
              <a:ext uri="{FF2B5EF4-FFF2-40B4-BE49-F238E27FC236}">
                <a16:creationId xmlns:a16="http://schemas.microsoft.com/office/drawing/2014/main" id="{40CBBFA5-9B62-4F03-9089-42F52A1AFEE7}"/>
              </a:ext>
            </a:extLst>
          </p:cNvPr>
          <p:cNvSpPr/>
          <p:nvPr/>
        </p:nvSpPr>
        <p:spPr>
          <a:xfrm>
            <a:off x="1758791" y="4278255"/>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Deps</a:t>
            </a:r>
          </a:p>
        </p:txBody>
      </p:sp>
      <p:sp>
        <p:nvSpPr>
          <p:cNvPr id="15" name="Rectangle 14">
            <a:extLst>
              <a:ext uri="{FF2B5EF4-FFF2-40B4-BE49-F238E27FC236}">
                <a16:creationId xmlns:a16="http://schemas.microsoft.com/office/drawing/2014/main" id="{849010BE-A0D4-40A4-9439-2BAF77F8EF42}"/>
              </a:ext>
            </a:extLst>
          </p:cNvPr>
          <p:cNvSpPr/>
          <p:nvPr/>
        </p:nvSpPr>
        <p:spPr>
          <a:xfrm>
            <a:off x="1033530" y="3429000"/>
            <a:ext cx="1638900" cy="13036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Rectangle 34">
            <a:extLst>
              <a:ext uri="{FF2B5EF4-FFF2-40B4-BE49-F238E27FC236}">
                <a16:creationId xmlns:a16="http://schemas.microsoft.com/office/drawing/2014/main" id="{9A1A86C2-885B-4A85-AC81-0C3F4A624FC1}"/>
              </a:ext>
            </a:extLst>
          </p:cNvPr>
          <p:cNvSpPr/>
          <p:nvPr/>
        </p:nvSpPr>
        <p:spPr>
          <a:xfrm>
            <a:off x="3038377" y="3021558"/>
            <a:ext cx="995782"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a:t>
            </a:r>
          </a:p>
        </p:txBody>
      </p:sp>
      <p:sp>
        <p:nvSpPr>
          <p:cNvPr id="38" name="Rectangle 37">
            <a:extLst>
              <a:ext uri="{FF2B5EF4-FFF2-40B4-BE49-F238E27FC236}">
                <a16:creationId xmlns:a16="http://schemas.microsoft.com/office/drawing/2014/main" id="{5F93354E-92FA-4CF1-8969-76B225C79B75}"/>
              </a:ext>
            </a:extLst>
          </p:cNvPr>
          <p:cNvSpPr/>
          <p:nvPr/>
        </p:nvSpPr>
        <p:spPr>
          <a:xfrm>
            <a:off x="2805852" y="4240341"/>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Libs</a:t>
            </a:r>
          </a:p>
        </p:txBody>
      </p:sp>
      <p:sp>
        <p:nvSpPr>
          <p:cNvPr id="39" name="Rectangle 38">
            <a:extLst>
              <a:ext uri="{FF2B5EF4-FFF2-40B4-BE49-F238E27FC236}">
                <a16:creationId xmlns:a16="http://schemas.microsoft.com/office/drawing/2014/main" id="{9C74215C-837A-40CF-B827-143D50DC59AC}"/>
              </a:ext>
            </a:extLst>
          </p:cNvPr>
          <p:cNvSpPr/>
          <p:nvPr/>
        </p:nvSpPr>
        <p:spPr>
          <a:xfrm>
            <a:off x="3473622" y="4240341"/>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Deps</a:t>
            </a:r>
          </a:p>
        </p:txBody>
      </p:sp>
      <p:sp>
        <p:nvSpPr>
          <p:cNvPr id="41" name="Rectangle 40">
            <a:extLst>
              <a:ext uri="{FF2B5EF4-FFF2-40B4-BE49-F238E27FC236}">
                <a16:creationId xmlns:a16="http://schemas.microsoft.com/office/drawing/2014/main" id="{2DCE6D78-562C-4562-8B6B-9F94CA11D23A}"/>
              </a:ext>
            </a:extLst>
          </p:cNvPr>
          <p:cNvSpPr/>
          <p:nvPr/>
        </p:nvSpPr>
        <p:spPr>
          <a:xfrm>
            <a:off x="4686345" y="4212331"/>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Libs</a:t>
            </a:r>
          </a:p>
        </p:txBody>
      </p:sp>
      <p:sp>
        <p:nvSpPr>
          <p:cNvPr id="42" name="Rectangle 41">
            <a:extLst>
              <a:ext uri="{FF2B5EF4-FFF2-40B4-BE49-F238E27FC236}">
                <a16:creationId xmlns:a16="http://schemas.microsoft.com/office/drawing/2014/main" id="{DC5755CA-86CB-4237-947D-3384E80E7C1D}"/>
              </a:ext>
            </a:extLst>
          </p:cNvPr>
          <p:cNvSpPr/>
          <p:nvPr/>
        </p:nvSpPr>
        <p:spPr>
          <a:xfrm>
            <a:off x="5354115" y="4212331"/>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Deps</a:t>
            </a:r>
          </a:p>
        </p:txBody>
      </p:sp>
      <p:sp>
        <p:nvSpPr>
          <p:cNvPr id="44" name="Rectangle 43">
            <a:extLst>
              <a:ext uri="{FF2B5EF4-FFF2-40B4-BE49-F238E27FC236}">
                <a16:creationId xmlns:a16="http://schemas.microsoft.com/office/drawing/2014/main" id="{BA4C7661-5EC0-4BC6-9717-C095E8B63DF8}"/>
              </a:ext>
            </a:extLst>
          </p:cNvPr>
          <p:cNvSpPr/>
          <p:nvPr/>
        </p:nvSpPr>
        <p:spPr>
          <a:xfrm>
            <a:off x="6444208" y="4208284"/>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Libs</a:t>
            </a:r>
          </a:p>
        </p:txBody>
      </p:sp>
      <p:sp>
        <p:nvSpPr>
          <p:cNvPr id="45" name="Rectangle 44">
            <a:extLst>
              <a:ext uri="{FF2B5EF4-FFF2-40B4-BE49-F238E27FC236}">
                <a16:creationId xmlns:a16="http://schemas.microsoft.com/office/drawing/2014/main" id="{5D08B637-1290-4DF3-A05E-D79A66FB3B12}"/>
              </a:ext>
            </a:extLst>
          </p:cNvPr>
          <p:cNvSpPr/>
          <p:nvPr/>
        </p:nvSpPr>
        <p:spPr>
          <a:xfrm>
            <a:off x="7111978" y="4208284"/>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Deps</a:t>
            </a:r>
          </a:p>
        </p:txBody>
      </p:sp>
      <p:sp>
        <p:nvSpPr>
          <p:cNvPr id="47" name="Rectangle 46">
            <a:extLst>
              <a:ext uri="{FF2B5EF4-FFF2-40B4-BE49-F238E27FC236}">
                <a16:creationId xmlns:a16="http://schemas.microsoft.com/office/drawing/2014/main" id="{4D7B0460-39DE-42F2-94D3-74CD5607BD26}"/>
              </a:ext>
            </a:extLst>
          </p:cNvPr>
          <p:cNvSpPr/>
          <p:nvPr/>
        </p:nvSpPr>
        <p:spPr>
          <a:xfrm>
            <a:off x="2720901" y="3429000"/>
            <a:ext cx="1638900" cy="1232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Rectangle 47">
            <a:extLst>
              <a:ext uri="{FF2B5EF4-FFF2-40B4-BE49-F238E27FC236}">
                <a16:creationId xmlns:a16="http://schemas.microsoft.com/office/drawing/2014/main" id="{6DCFDFB5-8748-4AD4-B7E6-9CD048960C87}"/>
              </a:ext>
            </a:extLst>
          </p:cNvPr>
          <p:cNvSpPr/>
          <p:nvPr/>
        </p:nvSpPr>
        <p:spPr>
          <a:xfrm>
            <a:off x="4528834" y="3429001"/>
            <a:ext cx="1638900" cy="1232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1" name="Rectangle 50">
            <a:extLst>
              <a:ext uri="{FF2B5EF4-FFF2-40B4-BE49-F238E27FC236}">
                <a16:creationId xmlns:a16="http://schemas.microsoft.com/office/drawing/2014/main" id="{9C052BC9-CCDF-40B4-9011-0042491885FF}"/>
              </a:ext>
            </a:extLst>
          </p:cNvPr>
          <p:cNvSpPr/>
          <p:nvPr/>
        </p:nvSpPr>
        <p:spPr>
          <a:xfrm>
            <a:off x="6341743" y="3506951"/>
            <a:ext cx="1638900" cy="1154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Rectangle 52">
            <a:extLst>
              <a:ext uri="{FF2B5EF4-FFF2-40B4-BE49-F238E27FC236}">
                <a16:creationId xmlns:a16="http://schemas.microsoft.com/office/drawing/2014/main" id="{FEB45028-0262-419E-BABE-C5D87F2D4600}"/>
              </a:ext>
            </a:extLst>
          </p:cNvPr>
          <p:cNvSpPr/>
          <p:nvPr/>
        </p:nvSpPr>
        <p:spPr>
          <a:xfrm>
            <a:off x="1355089" y="3045447"/>
            <a:ext cx="995782"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a:t>
            </a:r>
          </a:p>
        </p:txBody>
      </p:sp>
      <p:sp>
        <p:nvSpPr>
          <p:cNvPr id="54" name="Rectangle 53">
            <a:extLst>
              <a:ext uri="{FF2B5EF4-FFF2-40B4-BE49-F238E27FC236}">
                <a16:creationId xmlns:a16="http://schemas.microsoft.com/office/drawing/2014/main" id="{B83D8563-D8FC-490E-8813-B477AD1D21F9}"/>
              </a:ext>
            </a:extLst>
          </p:cNvPr>
          <p:cNvSpPr/>
          <p:nvPr/>
        </p:nvSpPr>
        <p:spPr>
          <a:xfrm>
            <a:off x="6528546" y="3045447"/>
            <a:ext cx="995782"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a:t>
            </a:r>
          </a:p>
        </p:txBody>
      </p:sp>
      <p:sp>
        <p:nvSpPr>
          <p:cNvPr id="56" name="Rectangle 55">
            <a:extLst>
              <a:ext uri="{FF2B5EF4-FFF2-40B4-BE49-F238E27FC236}">
                <a16:creationId xmlns:a16="http://schemas.microsoft.com/office/drawing/2014/main" id="{A11FA745-080B-4487-A459-3C55543DE7EB}"/>
              </a:ext>
            </a:extLst>
          </p:cNvPr>
          <p:cNvSpPr/>
          <p:nvPr/>
        </p:nvSpPr>
        <p:spPr>
          <a:xfrm>
            <a:off x="4752518" y="3010418"/>
            <a:ext cx="995782"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a:t>
            </a:r>
          </a:p>
        </p:txBody>
      </p:sp>
    </p:spTree>
    <p:extLst>
      <p:ext uri="{BB962C8B-B14F-4D97-AF65-F5344CB8AC3E}">
        <p14:creationId xmlns:p14="http://schemas.microsoft.com/office/powerpoint/2010/main" val="209729583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1342</Words>
  <Application>Microsoft Office PowerPoint</Application>
  <PresentationFormat>On-screen Show (4:3)</PresentationFormat>
  <Paragraphs>231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Office 佈景主題</vt:lpstr>
      <vt:lpstr>2 Docker Introduction</vt:lpstr>
      <vt:lpstr>2 Docker Introduction</vt:lpstr>
      <vt:lpstr>2.1 Container and Orchestration</vt:lpstr>
      <vt:lpstr>2.1 Container and Orchestration</vt:lpstr>
      <vt:lpstr>2.1 Container and Orchestration</vt:lpstr>
      <vt:lpstr>2.1 Container and Orchestration</vt:lpstr>
      <vt:lpstr>2.1 Container and Orchestration</vt:lpstr>
      <vt:lpstr>2.1 Container and Orchestration</vt:lpstr>
      <vt:lpstr>2.1 Container and Orchestration</vt:lpstr>
      <vt:lpstr>2.1 Container and Orchestration</vt:lpstr>
      <vt:lpstr>2.2 What is Container?</vt:lpstr>
      <vt:lpstr>2.2 What is Container?</vt:lpstr>
      <vt:lpstr>2.2 What is Container?</vt:lpstr>
      <vt:lpstr>2.2 What is Container?</vt:lpstr>
      <vt:lpstr>2.2 What is Container?</vt:lpstr>
      <vt:lpstr>2.2 What is Container?</vt:lpstr>
      <vt:lpstr>2.3 Container vs. Virtual Machine</vt:lpstr>
      <vt:lpstr>2.3 Container vs. Virtual Machine</vt:lpstr>
      <vt:lpstr>2.4 How is it Done?</vt:lpstr>
      <vt:lpstr>2.4 How is it Done?</vt:lpstr>
      <vt:lpstr>2.5 Container vs Image</vt:lpstr>
      <vt:lpstr>2.5 Container vs Image</vt:lpstr>
      <vt:lpstr>2.6 Container Advantage</vt:lpstr>
      <vt:lpstr>2.6 Container Advantage</vt:lpstr>
      <vt:lpstr>2.6 Container Advantage</vt:lpstr>
      <vt:lpstr>2.6 Container Advantage</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294</cp:revision>
  <dcterms:created xsi:type="dcterms:W3CDTF">2018-09-28T16:40:41Z</dcterms:created>
  <dcterms:modified xsi:type="dcterms:W3CDTF">2022-11-04T21:01:35Z</dcterms:modified>
</cp:coreProperties>
</file>