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291" r:id="rId4"/>
    <p:sldId id="266" r:id="rId5"/>
    <p:sldId id="292" r:id="rId6"/>
    <p:sldId id="293" r:id="rId7"/>
    <p:sldId id="267" r:id="rId8"/>
    <p:sldId id="294" r:id="rId9"/>
    <p:sldId id="268" r:id="rId10"/>
    <p:sldId id="295" r:id="rId11"/>
    <p:sldId id="296" r:id="rId12"/>
    <p:sldId id="269" r:id="rId13"/>
    <p:sldId id="297" r:id="rId14"/>
    <p:sldId id="264" r:id="rId15"/>
    <p:sldId id="270" r:id="rId16"/>
    <p:sldId id="271" r:id="rId17"/>
    <p:sldId id="272" r:id="rId18"/>
    <p:sldId id="299" r:id="rId19"/>
    <p:sldId id="273" r:id="rId20"/>
    <p:sldId id="298" r:id="rId21"/>
    <p:sldId id="274" r:id="rId22"/>
    <p:sldId id="276" r:id="rId23"/>
    <p:sldId id="275" r:id="rId24"/>
    <p:sldId id="300" r:id="rId25"/>
    <p:sldId id="301" r:id="rId26"/>
    <p:sldId id="277" r:id="rId27"/>
    <p:sldId id="278" r:id="rId28"/>
    <p:sldId id="279" r:id="rId29"/>
    <p:sldId id="265" r:id="rId30"/>
    <p:sldId id="308" r:id="rId31"/>
    <p:sldId id="303" r:id="rId32"/>
    <p:sldId id="302" r:id="rId33"/>
    <p:sldId id="309" r:id="rId34"/>
    <p:sldId id="280" r:id="rId35"/>
    <p:sldId id="304" r:id="rId36"/>
    <p:sldId id="281" r:id="rId37"/>
    <p:sldId id="305" r:id="rId38"/>
    <p:sldId id="310" r:id="rId39"/>
    <p:sldId id="282" r:id="rId40"/>
    <p:sldId id="306" r:id="rId41"/>
    <p:sldId id="311" r:id="rId42"/>
    <p:sldId id="283" r:id="rId43"/>
    <p:sldId id="312" r:id="rId44"/>
    <p:sldId id="307" r:id="rId45"/>
    <p:sldId id="313" r:id="rId46"/>
    <p:sldId id="284" r:id="rId47"/>
    <p:sldId id="314" r:id="rId48"/>
    <p:sldId id="286" r:id="rId49"/>
    <p:sldId id="315" r:id="rId50"/>
    <p:sldId id="287" r:id="rId51"/>
    <p:sldId id="316" r:id="rId52"/>
    <p:sldId id="288" r:id="rId53"/>
    <p:sldId id="317" r:id="rId54"/>
    <p:sldId id="285" r:id="rId55"/>
    <p:sldId id="318" r:id="rId56"/>
    <p:sldId id="289" r:id="rId57"/>
    <p:sldId id="319" r:id="rId58"/>
    <p:sldId id="290" r:id="rId59"/>
    <p:sldId id="259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5" d="100"/>
          <a:sy n="55" d="100"/>
        </p:scale>
        <p:origin x="113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J4fODH6DXI&amp;list=PL2We04F3Y_43dAehLMT5GxJhtk3mJtkl5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Kubernetes Concept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Container Orchestration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7693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container orchestration solutions also provide for advanced networking between these containers across different hosts as well as load balancing user requests across different host.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They also provide support for sharing storage between host as well as support for configuration management and security within the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CE5B3-B241-9DC7-EED1-A48BEF5B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403265"/>
            <a:ext cx="4615234" cy="29530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779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Container Monitor Solution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Container Monitor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Monitor Solution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multiple container orchestration available today.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39587-DE5B-4428-9613-8858304A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08" y="2060848"/>
            <a:ext cx="1145774" cy="916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AC3B72-6502-4380-B557-0546B6CD685F}"/>
              </a:ext>
            </a:extLst>
          </p:cNvPr>
          <p:cNvSpPr/>
          <p:nvPr/>
        </p:nvSpPr>
        <p:spPr>
          <a:xfrm>
            <a:off x="827584" y="3055931"/>
            <a:ext cx="1763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Swarm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E7149-A3F0-41AE-A439-397BDC82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165" y="2060848"/>
            <a:ext cx="992526" cy="9448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1BBC74-B569-48AD-97A0-24F72DD5C202}"/>
              </a:ext>
            </a:extLst>
          </p:cNvPr>
          <p:cNvSpPr/>
          <p:nvPr/>
        </p:nvSpPr>
        <p:spPr>
          <a:xfrm>
            <a:off x="3131840" y="3049652"/>
            <a:ext cx="1403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C9D80-048E-48E5-AD33-3EC2F99BE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51" y="2238589"/>
            <a:ext cx="1536494" cy="7032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A61D-FEA7-4A96-AD9E-583D9B6B79D7}"/>
              </a:ext>
            </a:extLst>
          </p:cNvPr>
          <p:cNvSpPr/>
          <p:nvPr/>
        </p:nvSpPr>
        <p:spPr>
          <a:xfrm>
            <a:off x="5296151" y="3041546"/>
            <a:ext cx="1763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MESOS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81C689-3D3E-A7D1-029C-839A7F2F6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192" y="3985831"/>
            <a:ext cx="4812208" cy="20142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531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Container Monitor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06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Monitor Solution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Docker has Docker Swarm, Google has Kubernetes, and Apache has MESOS.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Docker Swarm is easy to setup and get started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Docker Swarm lacks some of advanced auto scaling features required for complex production grade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MESOS, on the other hand, is quite difficult to setup and get started but support many advanced features.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Kubernetes is among the most popular of all, a little bit difficult to set up and get started up but provides a lot of options to customize deployment and support for many different vendors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81C689-3D3E-A7D1-029C-839A7F2F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04" y="4522286"/>
            <a:ext cx="4812208" cy="20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8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Docker vs. Kubernetes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464B6-285A-47DC-A931-156FD4C3C92F}"/>
              </a:ext>
            </a:extLst>
          </p:cNvPr>
          <p:cNvSpPr/>
          <p:nvPr/>
        </p:nvSpPr>
        <p:spPr>
          <a:xfrm>
            <a:off x="468741" y="3717031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is now support on all public cloud service providers, like GCP (Google Cloud Platform), Azure, and AWS.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Kubernetes project is one of the top ranked projects on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Docker, you can run a single instance of application using docker CLI. By running docker run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DF8381-17D7-424C-9148-07D77F7E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5187619"/>
            <a:ext cx="646534" cy="3776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327892-A2B2-4E84-8EC3-B0355FC604A5}"/>
              </a:ext>
            </a:extLst>
          </p:cNvPr>
          <p:cNvSpPr/>
          <p:nvPr/>
        </p:nvSpPr>
        <p:spPr>
          <a:xfrm>
            <a:off x="756774" y="5589241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A486B2-8323-4C25-82E3-6A025EE8BAA8}"/>
              </a:ext>
            </a:extLst>
          </p:cNvPr>
          <p:cNvSpPr/>
          <p:nvPr/>
        </p:nvSpPr>
        <p:spPr>
          <a:xfrm>
            <a:off x="1153375" y="390807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3209AC4F-F572-47EC-B4B4-D7B6BBB506B8}"/>
              </a:ext>
            </a:extLst>
          </p:cNvPr>
          <p:cNvSpPr txBox="1">
            <a:spLocks/>
          </p:cNvSpPr>
          <p:nvPr/>
        </p:nvSpPr>
        <p:spPr>
          <a:xfrm>
            <a:off x="2340951" y="3717940"/>
            <a:ext cx="3527193" cy="10072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Which is great.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Running an application has never been so easy before.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77FE6-6113-13B2-1697-A35C0DA99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54" y="3260725"/>
            <a:ext cx="2676525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832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809652" cy="242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Kubernetes, using the Kubernetes CLI, known as kubeCtl (kube-Control), you can run a 1,000 instances of the same application with a single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kubectl run --replica=1000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E6A8A-C58D-4B60-BA0F-001F4E0C4DFB}"/>
              </a:ext>
            </a:extLst>
          </p:cNvPr>
          <p:cNvSpPr/>
          <p:nvPr/>
        </p:nvSpPr>
        <p:spPr>
          <a:xfrm>
            <a:off x="468741" y="395803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90EB4-4E51-41EC-ADB8-C5D32299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5428620"/>
            <a:ext cx="646534" cy="3776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D365EA-6344-4390-B9A2-557995889030}"/>
              </a:ext>
            </a:extLst>
          </p:cNvPr>
          <p:cNvSpPr/>
          <p:nvPr/>
        </p:nvSpPr>
        <p:spPr>
          <a:xfrm>
            <a:off x="756774" y="5830242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A415E-801F-4765-95C6-4656AFD2FC28}"/>
              </a:ext>
            </a:extLst>
          </p:cNvPr>
          <p:cNvSpPr/>
          <p:nvPr/>
        </p:nvSpPr>
        <p:spPr>
          <a:xfrm>
            <a:off x="1153375" y="414907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FD36B-5C0A-4DE2-9B24-35B4D26B36B9}"/>
              </a:ext>
            </a:extLst>
          </p:cNvPr>
          <p:cNvSpPr/>
          <p:nvPr/>
        </p:nvSpPr>
        <p:spPr>
          <a:xfrm>
            <a:off x="2714712" y="388442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366EF-638F-4FA0-A16A-0A3BFC886F2A}"/>
              </a:ext>
            </a:extLst>
          </p:cNvPr>
          <p:cNvSpPr/>
          <p:nvPr/>
        </p:nvSpPr>
        <p:spPr>
          <a:xfrm>
            <a:off x="3002745" y="575663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CA55E6-9338-4DCF-AEA7-8C553C891D25}"/>
              </a:ext>
            </a:extLst>
          </p:cNvPr>
          <p:cNvSpPr/>
          <p:nvPr/>
        </p:nvSpPr>
        <p:spPr>
          <a:xfrm>
            <a:off x="2843808" y="407547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EB025-F7D7-4E88-8AC9-28E058FFA318}"/>
              </a:ext>
            </a:extLst>
          </p:cNvPr>
          <p:cNvSpPr/>
          <p:nvPr/>
        </p:nvSpPr>
        <p:spPr>
          <a:xfrm>
            <a:off x="2521738" y="3764062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6CDF9-EE82-4CCC-B72F-02D0671F400A}"/>
              </a:ext>
            </a:extLst>
          </p:cNvPr>
          <p:cNvSpPr/>
          <p:nvPr/>
        </p:nvSpPr>
        <p:spPr>
          <a:xfrm>
            <a:off x="4796929" y="6225047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FE6D7F-9320-41BD-9A6B-E18024C3DC56}"/>
              </a:ext>
            </a:extLst>
          </p:cNvPr>
          <p:cNvSpPr/>
          <p:nvPr/>
        </p:nvSpPr>
        <p:spPr>
          <a:xfrm>
            <a:off x="3131840" y="407707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7DB02D-5917-4571-91F3-F1E7EA97DAEF}"/>
              </a:ext>
            </a:extLst>
          </p:cNvPr>
          <p:cNvSpPr/>
          <p:nvPr/>
        </p:nvSpPr>
        <p:spPr>
          <a:xfrm>
            <a:off x="3827893" y="407686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AFB595-8FEE-4FBA-848E-13A0845A8BAC}"/>
              </a:ext>
            </a:extLst>
          </p:cNvPr>
          <p:cNvSpPr/>
          <p:nvPr/>
        </p:nvSpPr>
        <p:spPr>
          <a:xfrm>
            <a:off x="3326593" y="400506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BE99C7-9240-4A91-BDE6-BAB096A0CDBE}"/>
              </a:ext>
            </a:extLst>
          </p:cNvPr>
          <p:cNvSpPr/>
          <p:nvPr/>
        </p:nvSpPr>
        <p:spPr>
          <a:xfrm>
            <a:off x="2843808" y="455454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39077D-36CA-4113-B8C4-F7E504C856D7}"/>
              </a:ext>
            </a:extLst>
          </p:cNvPr>
          <p:cNvSpPr/>
          <p:nvPr/>
        </p:nvSpPr>
        <p:spPr>
          <a:xfrm>
            <a:off x="3131840" y="455615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5C057A-6591-4615-A58D-13C4DB1A9C99}"/>
              </a:ext>
            </a:extLst>
          </p:cNvPr>
          <p:cNvSpPr/>
          <p:nvPr/>
        </p:nvSpPr>
        <p:spPr>
          <a:xfrm>
            <a:off x="3827893" y="455594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06C9E-C0AA-4099-9F25-3997110647F8}"/>
              </a:ext>
            </a:extLst>
          </p:cNvPr>
          <p:cNvSpPr/>
          <p:nvPr/>
        </p:nvSpPr>
        <p:spPr>
          <a:xfrm>
            <a:off x="3326593" y="448414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774C73-D258-400D-AAAC-F604302E2A1B}"/>
              </a:ext>
            </a:extLst>
          </p:cNvPr>
          <p:cNvSpPr/>
          <p:nvPr/>
        </p:nvSpPr>
        <p:spPr>
          <a:xfrm>
            <a:off x="2796807" y="425135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152AACA-AAE2-4FF0-BC0E-0FB67648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42" y="5380269"/>
            <a:ext cx="646534" cy="377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1CF2C9-2E1A-A031-1667-05AB6B4E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71" y="548680"/>
            <a:ext cx="4903516" cy="44631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A31724-8783-6F6F-79EC-9D6B94C18916}"/>
              </a:ext>
            </a:extLst>
          </p:cNvPr>
          <p:cNvSpPr/>
          <p:nvPr/>
        </p:nvSpPr>
        <p:spPr>
          <a:xfrm>
            <a:off x="4491862" y="1556792"/>
            <a:ext cx="368053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5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096344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Kubernetes can scale it up to 2,000.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another command,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kubectl run --replica=2000 my-web-server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49D47-7480-A481-D982-8ECFEFC09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491711"/>
            <a:ext cx="5344640" cy="48646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F1F7E-8255-C324-5440-0D0908751A1F}"/>
              </a:ext>
            </a:extLst>
          </p:cNvPr>
          <p:cNvSpPr/>
          <p:nvPr/>
        </p:nvSpPr>
        <p:spPr>
          <a:xfrm>
            <a:off x="3779912" y="2276872"/>
            <a:ext cx="42484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376748" cy="1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Kubernetes can scale it up to 2,000.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 another command,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kubectl run --replica=2000 my-web-server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0A9880-F45D-415B-9752-30741D2A4F6B}"/>
              </a:ext>
            </a:extLst>
          </p:cNvPr>
          <p:cNvSpPr/>
          <p:nvPr/>
        </p:nvSpPr>
        <p:spPr>
          <a:xfrm>
            <a:off x="468741" y="395803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505A5C-A58A-4E1E-82A1-841488A9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5428620"/>
            <a:ext cx="646534" cy="3776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92C55D2-5C0D-4E12-B669-A12333A8E98C}"/>
              </a:ext>
            </a:extLst>
          </p:cNvPr>
          <p:cNvSpPr/>
          <p:nvPr/>
        </p:nvSpPr>
        <p:spPr>
          <a:xfrm>
            <a:off x="756774" y="5830242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F9A464-8412-40E7-97FF-99498DB2CA79}"/>
              </a:ext>
            </a:extLst>
          </p:cNvPr>
          <p:cNvSpPr/>
          <p:nvPr/>
        </p:nvSpPr>
        <p:spPr>
          <a:xfrm>
            <a:off x="1153375" y="414907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1ECA4-71EE-41D4-B5E8-D7378F04F4F6}"/>
              </a:ext>
            </a:extLst>
          </p:cNvPr>
          <p:cNvSpPr/>
          <p:nvPr/>
        </p:nvSpPr>
        <p:spPr>
          <a:xfrm>
            <a:off x="2714712" y="388442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083E1C-1C05-437E-BEC7-3659C279D5B0}"/>
              </a:ext>
            </a:extLst>
          </p:cNvPr>
          <p:cNvSpPr/>
          <p:nvPr/>
        </p:nvSpPr>
        <p:spPr>
          <a:xfrm>
            <a:off x="3002745" y="575663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70916A-3C5E-4933-9F8A-75F8FD4212F0}"/>
              </a:ext>
            </a:extLst>
          </p:cNvPr>
          <p:cNvSpPr/>
          <p:nvPr/>
        </p:nvSpPr>
        <p:spPr>
          <a:xfrm>
            <a:off x="2843808" y="407547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7F4749-E641-4D46-B87E-75BDABF510B8}"/>
              </a:ext>
            </a:extLst>
          </p:cNvPr>
          <p:cNvSpPr/>
          <p:nvPr/>
        </p:nvSpPr>
        <p:spPr>
          <a:xfrm>
            <a:off x="2521738" y="3764062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35EC2-63EE-4226-9BCD-16D2D1A561CE}"/>
              </a:ext>
            </a:extLst>
          </p:cNvPr>
          <p:cNvSpPr/>
          <p:nvPr/>
        </p:nvSpPr>
        <p:spPr>
          <a:xfrm>
            <a:off x="4796929" y="6225047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B04A62-7E68-4B2A-AE47-AB2510EED1DF}"/>
              </a:ext>
            </a:extLst>
          </p:cNvPr>
          <p:cNvSpPr/>
          <p:nvPr/>
        </p:nvSpPr>
        <p:spPr>
          <a:xfrm>
            <a:off x="3131840" y="407707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CC7BD9-32A2-488C-92FA-B9E016607547}"/>
              </a:ext>
            </a:extLst>
          </p:cNvPr>
          <p:cNvSpPr/>
          <p:nvPr/>
        </p:nvSpPr>
        <p:spPr>
          <a:xfrm>
            <a:off x="3827893" y="407686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A0D623-EBE8-4DA0-998F-17F28C1C03CB}"/>
              </a:ext>
            </a:extLst>
          </p:cNvPr>
          <p:cNvSpPr/>
          <p:nvPr/>
        </p:nvSpPr>
        <p:spPr>
          <a:xfrm>
            <a:off x="3326593" y="400506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676EA9-7048-46DB-BCEF-6CEEA8BB8AA6}"/>
              </a:ext>
            </a:extLst>
          </p:cNvPr>
          <p:cNvSpPr/>
          <p:nvPr/>
        </p:nvSpPr>
        <p:spPr>
          <a:xfrm>
            <a:off x="2843808" y="455454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48753D-C0A4-49FE-BE96-73249EA000DC}"/>
              </a:ext>
            </a:extLst>
          </p:cNvPr>
          <p:cNvSpPr/>
          <p:nvPr/>
        </p:nvSpPr>
        <p:spPr>
          <a:xfrm>
            <a:off x="3131840" y="455615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6B6248-2CDB-4E4C-B9A1-795FFB2934B9}"/>
              </a:ext>
            </a:extLst>
          </p:cNvPr>
          <p:cNvSpPr/>
          <p:nvPr/>
        </p:nvSpPr>
        <p:spPr>
          <a:xfrm>
            <a:off x="3827893" y="455594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96964B-0883-48C9-8407-7C6C5ED2D7D5}"/>
              </a:ext>
            </a:extLst>
          </p:cNvPr>
          <p:cNvSpPr/>
          <p:nvPr/>
        </p:nvSpPr>
        <p:spPr>
          <a:xfrm>
            <a:off x="3326593" y="448414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F364CC-F3C4-48C5-8FA9-06E6D240EF72}"/>
              </a:ext>
            </a:extLst>
          </p:cNvPr>
          <p:cNvSpPr/>
          <p:nvPr/>
        </p:nvSpPr>
        <p:spPr>
          <a:xfrm>
            <a:off x="2796807" y="425135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2B648B-B5A6-4112-B59A-BB0CF97A8A03}"/>
              </a:ext>
            </a:extLst>
          </p:cNvPr>
          <p:cNvSpPr/>
          <p:nvPr/>
        </p:nvSpPr>
        <p:spPr>
          <a:xfrm>
            <a:off x="4551649" y="388442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4A347E-8245-454B-8FB4-5B5995C365FC}"/>
              </a:ext>
            </a:extLst>
          </p:cNvPr>
          <p:cNvSpPr/>
          <p:nvPr/>
        </p:nvSpPr>
        <p:spPr>
          <a:xfrm>
            <a:off x="4839682" y="575663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63F864-0E2A-49BD-8DD3-129D142C724A}"/>
              </a:ext>
            </a:extLst>
          </p:cNvPr>
          <p:cNvSpPr/>
          <p:nvPr/>
        </p:nvSpPr>
        <p:spPr>
          <a:xfrm>
            <a:off x="4680745" y="407547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7C4E806-9191-4572-A65E-D004D2100E2A}"/>
              </a:ext>
            </a:extLst>
          </p:cNvPr>
          <p:cNvSpPr/>
          <p:nvPr/>
        </p:nvSpPr>
        <p:spPr>
          <a:xfrm>
            <a:off x="4968777" y="407707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885304-F7FE-41D7-889E-3466B4595713}"/>
              </a:ext>
            </a:extLst>
          </p:cNvPr>
          <p:cNvSpPr/>
          <p:nvPr/>
        </p:nvSpPr>
        <p:spPr>
          <a:xfrm>
            <a:off x="5664830" y="407686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292FD2-B2E2-40BB-AA4B-1DF2A5E4BFBF}"/>
              </a:ext>
            </a:extLst>
          </p:cNvPr>
          <p:cNvSpPr/>
          <p:nvPr/>
        </p:nvSpPr>
        <p:spPr>
          <a:xfrm>
            <a:off x="5163530" y="400506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BE492B9-C537-469B-A999-E1087E67D806}"/>
              </a:ext>
            </a:extLst>
          </p:cNvPr>
          <p:cNvSpPr/>
          <p:nvPr/>
        </p:nvSpPr>
        <p:spPr>
          <a:xfrm>
            <a:off x="4680745" y="455454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E37566-AE0F-4315-897E-657CB598DE83}"/>
              </a:ext>
            </a:extLst>
          </p:cNvPr>
          <p:cNvSpPr/>
          <p:nvPr/>
        </p:nvSpPr>
        <p:spPr>
          <a:xfrm>
            <a:off x="4968777" y="455615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CD497E-AD3B-4DC7-81F1-7B4C26CD8E99}"/>
              </a:ext>
            </a:extLst>
          </p:cNvPr>
          <p:cNvSpPr/>
          <p:nvPr/>
        </p:nvSpPr>
        <p:spPr>
          <a:xfrm>
            <a:off x="5664830" y="455594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FF51A0-FC79-4720-A205-2DBC75BEA981}"/>
              </a:ext>
            </a:extLst>
          </p:cNvPr>
          <p:cNvSpPr/>
          <p:nvPr/>
        </p:nvSpPr>
        <p:spPr>
          <a:xfrm>
            <a:off x="5163530" y="448414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6749B6-AEB1-4F3B-8AD2-5834D3DDE6E9}"/>
              </a:ext>
            </a:extLst>
          </p:cNvPr>
          <p:cNvSpPr/>
          <p:nvPr/>
        </p:nvSpPr>
        <p:spPr>
          <a:xfrm>
            <a:off x="4633744" y="425135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A7B6A5-74E7-47C7-8D29-DDC67D40D3E4}"/>
              </a:ext>
            </a:extLst>
          </p:cNvPr>
          <p:cNvSpPr/>
          <p:nvPr/>
        </p:nvSpPr>
        <p:spPr>
          <a:xfrm>
            <a:off x="6348833" y="388093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4953DA-FDE3-4F55-898B-DE0FC613DCB9}"/>
              </a:ext>
            </a:extLst>
          </p:cNvPr>
          <p:cNvSpPr/>
          <p:nvPr/>
        </p:nvSpPr>
        <p:spPr>
          <a:xfrm>
            <a:off x="6636866" y="5753149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7554E7-FBF4-4DBA-A278-F8E42D167D31}"/>
              </a:ext>
            </a:extLst>
          </p:cNvPr>
          <p:cNvSpPr/>
          <p:nvPr/>
        </p:nvSpPr>
        <p:spPr>
          <a:xfrm>
            <a:off x="6477929" y="407198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F79954-B615-4C99-B12A-68764D0B754C}"/>
              </a:ext>
            </a:extLst>
          </p:cNvPr>
          <p:cNvSpPr/>
          <p:nvPr/>
        </p:nvSpPr>
        <p:spPr>
          <a:xfrm>
            <a:off x="6765961" y="407358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046C784-C4DB-4418-81A4-FD1BFE9C71C3}"/>
              </a:ext>
            </a:extLst>
          </p:cNvPr>
          <p:cNvSpPr/>
          <p:nvPr/>
        </p:nvSpPr>
        <p:spPr>
          <a:xfrm>
            <a:off x="7462014" y="407338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0B8600-F554-47BD-9DBA-021705523263}"/>
              </a:ext>
            </a:extLst>
          </p:cNvPr>
          <p:cNvSpPr/>
          <p:nvPr/>
        </p:nvSpPr>
        <p:spPr>
          <a:xfrm>
            <a:off x="6960714" y="4001580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CA57FE2-737F-4287-B6FD-8D3FAE4EFF9D}"/>
              </a:ext>
            </a:extLst>
          </p:cNvPr>
          <p:cNvSpPr/>
          <p:nvPr/>
        </p:nvSpPr>
        <p:spPr>
          <a:xfrm>
            <a:off x="6477929" y="455106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B9F207-84EF-4A07-B9E7-34B5EB9691E1}"/>
              </a:ext>
            </a:extLst>
          </p:cNvPr>
          <p:cNvSpPr/>
          <p:nvPr/>
        </p:nvSpPr>
        <p:spPr>
          <a:xfrm>
            <a:off x="6765961" y="455266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8F596A7-AEDF-42C7-92C6-C83C864CC06C}"/>
              </a:ext>
            </a:extLst>
          </p:cNvPr>
          <p:cNvSpPr/>
          <p:nvPr/>
        </p:nvSpPr>
        <p:spPr>
          <a:xfrm>
            <a:off x="7462014" y="455246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F4CD72-55D8-4BFB-8202-4D81DFB00EFC}"/>
              </a:ext>
            </a:extLst>
          </p:cNvPr>
          <p:cNvSpPr/>
          <p:nvPr/>
        </p:nvSpPr>
        <p:spPr>
          <a:xfrm>
            <a:off x="6960714" y="448065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0B303C-49EF-4010-A340-21900B1724ED}"/>
              </a:ext>
            </a:extLst>
          </p:cNvPr>
          <p:cNvSpPr/>
          <p:nvPr/>
        </p:nvSpPr>
        <p:spPr>
          <a:xfrm>
            <a:off x="6430928" y="4247867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421B07D-45C0-41F4-B357-961CC979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42" y="5380269"/>
            <a:ext cx="646534" cy="3776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DC09EFD-AF23-4CDC-BBE3-5F721631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77" y="5348313"/>
            <a:ext cx="646534" cy="3776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45245FE-EB5A-4702-866E-81350828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25" y="5387732"/>
            <a:ext cx="646534" cy="377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F9AB3-DD77-A2E9-E70F-3F999C8E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248" y="1246849"/>
            <a:ext cx="3092993" cy="16257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567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096344" cy="48646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can be even configured to do this automatically so that instances and the infrastructure itself can scale up and down the user load.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can upgrade these 2,000 instances of the </a:t>
            </a:r>
            <a:r>
              <a:rPr lang="en-US" altLang="zh-TW" sz="1800" b="1" dirty="0">
                <a:solidFill>
                  <a:srgbClr val="C00000"/>
                </a:solidFill>
              </a:rPr>
              <a:t>application in a rolling upgrade fashion one at time with a single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kubectl rolling-update my-web-server –image-web-server:2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3C56E-7BA8-D3DB-E562-C7D267266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354" y="1484784"/>
            <a:ext cx="5344640" cy="48646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FF3908-7318-ABFA-C3D0-7F93C072860A}"/>
              </a:ext>
            </a:extLst>
          </p:cNvPr>
          <p:cNvSpPr/>
          <p:nvPr/>
        </p:nvSpPr>
        <p:spPr>
          <a:xfrm>
            <a:off x="3779912" y="1988840"/>
            <a:ext cx="5364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1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78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run a single instance of application with a simple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nodejs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number of users increase and that instance is no loner to handle to load?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deploy additional instance of your application by running the multiple 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nodejs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docker run nodejs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4D8F8-F382-5AEA-D63F-35AC9B76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49" y="3096910"/>
            <a:ext cx="5391323" cy="3259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796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roll back with </a:t>
            </a:r>
            <a:endParaRPr lang="en-US" altLang="zh-TW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kubectl rolling-update --rollback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243946-56A8-3031-3B3F-37B49E6C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229" y="2372936"/>
            <a:ext cx="4893542" cy="44540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350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2884117"/>
            <a:ext cx="1982186" cy="2076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2389CA-4532-4BB5-B4B1-724CA91E1F08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A338085-AB98-4D1F-AA02-302ABD2E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727CB4-39AA-44A4-BF01-582790072A11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BF7955-E195-410B-96D1-5F8EC4AF8C8B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B3102E-9EAE-4113-86DD-C6604648D926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603265-FE6E-460E-AE11-D8A93ADF0804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2FD3E7-B13F-4A3C-BC2D-A6110C0F761F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22147-FABE-468B-973A-F981D1C30B8D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03C97C-49F1-4EA0-94BE-EB9DA06344A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3371F3-554F-4432-845E-65B4A69D6CD8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8309BC-5F23-4074-BE2C-18C9BC0413D8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0C355F-6416-45FD-BFC7-558557F53144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49EAF92-BD80-4610-8787-0C41A9604FA4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6CDD3D-6530-4955-A495-49A3D2ED2C5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898033A-D34B-4162-81C4-F3685AC6FB7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3F197A-51BF-406A-A51B-5A4DB684D478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F4938-87C7-4B8A-A3F0-6BFBC7CD428D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3389A-49CF-42F5-9018-AE89BFD2DB0F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F43637-AD6E-44DE-952A-3799A2D0A6A1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F3BFEC-FA1C-43DF-97B8-CA0570FA6587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D203C6-7715-4B40-9D70-73E996D54131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FB1A44-6502-411C-AC07-66A96644022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9EFF7E-FD9E-4BA9-88CD-641151EF74A6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220AEA-D2D5-4D1E-A573-BEA79968D101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1166185-0DE2-4CC7-9AA2-B9FE5297638E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F0DB239-9692-443F-96AD-1B846433EF10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3C5C89-C121-4482-B8CE-38073F4D2837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8A2B73-B2F2-4A1D-A537-459F4977B1FA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D7934F-F78B-48E4-8067-682DE9E863B6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0D7A5E-A9BD-4782-86FC-6A8985164B1E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8B9E66-10E0-4CE9-BA60-6AB893BFB32B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48B43C5-EBB7-44DD-9E66-BCE60C23907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0F4D9B-4792-4F09-A0BD-97DEB13EEC47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56C088-EDAB-4321-93A2-47DF213D76AF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9970D3F-376C-45E1-A81A-E49E29635784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ACEA938-C537-4959-A4FB-235F4F38EB2E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117651-6883-4D4E-9DB5-154C5FFA2BE6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DBF8E9-3F96-4ED8-AAFE-84C348A96241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7AE3B8-9AD7-495B-A51F-DE786503884E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BC3FC-8D96-40FD-BAC4-459D750EE70B}"/>
              </a:ext>
            </a:extLst>
          </p:cNvPr>
          <p:cNvSpPr/>
          <p:nvPr/>
        </p:nvSpPr>
        <p:spPr>
          <a:xfrm>
            <a:off x="3499694" y="6093297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AutoScalers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EBA865-96E9-4ECD-99C0-293BBB0E1FB7}"/>
              </a:ext>
            </a:extLst>
          </p:cNvPr>
          <p:cNvSpPr/>
          <p:nvPr/>
        </p:nvSpPr>
        <p:spPr>
          <a:xfrm>
            <a:off x="5118894" y="6078760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AutoScalers</a:t>
            </a:r>
          </a:p>
        </p:txBody>
      </p:sp>
      <p:sp>
        <p:nvSpPr>
          <p:cNvPr id="87" name="副標題 2">
            <a:extLst>
              <a:ext uri="{FF2B5EF4-FFF2-40B4-BE49-F238E27FC236}">
                <a16:creationId xmlns:a16="http://schemas.microsoft.com/office/drawing/2014/main" id="{BB1B6453-DAC8-43E9-BB66-F34D77B63076}"/>
              </a:ext>
            </a:extLst>
          </p:cNvPr>
          <p:cNvSpPr txBox="1">
            <a:spLocks/>
          </p:cNvSpPr>
          <p:nvPr/>
        </p:nvSpPr>
        <p:spPr>
          <a:xfrm>
            <a:off x="505323" y="1819844"/>
            <a:ext cx="3994669" cy="3379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kubectl run --replica=1000 my-web-server</a:t>
            </a:r>
          </a:p>
        </p:txBody>
      </p:sp>
      <p:sp>
        <p:nvSpPr>
          <p:cNvPr id="88" name="副標題 2">
            <a:extLst>
              <a:ext uri="{FF2B5EF4-FFF2-40B4-BE49-F238E27FC236}">
                <a16:creationId xmlns:a16="http://schemas.microsoft.com/office/drawing/2014/main" id="{2992ADB5-6844-4B18-8D95-2B31FEA9FFEE}"/>
              </a:ext>
            </a:extLst>
          </p:cNvPr>
          <p:cNvSpPr txBox="1">
            <a:spLocks/>
          </p:cNvSpPr>
          <p:nvPr/>
        </p:nvSpPr>
        <p:spPr>
          <a:xfrm>
            <a:off x="497378" y="2296821"/>
            <a:ext cx="3994669" cy="2914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kubectl run --replica=2000 my-web-server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49D6CE9-43DF-4990-89FA-67FCD8C2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6243C249-AEAF-428C-A90D-B6BDA8FED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4" y="1811822"/>
            <a:ext cx="318722" cy="30342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C2F348E-BE2A-4CB2-8A3F-87D2CB6E2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9" y="2278084"/>
            <a:ext cx="318722" cy="303424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0A356586-3819-4544-A0B4-63BE197D87CF}"/>
              </a:ext>
            </a:extLst>
          </p:cNvPr>
          <p:cNvSpPr/>
          <p:nvPr/>
        </p:nvSpPr>
        <p:spPr>
          <a:xfrm>
            <a:off x="4320530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5893626-D6DB-46A3-AEFF-0F0A0745CECE}"/>
              </a:ext>
            </a:extLst>
          </p:cNvPr>
          <p:cNvSpPr/>
          <p:nvPr/>
        </p:nvSpPr>
        <p:spPr>
          <a:xfrm>
            <a:off x="4320530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09B1882-4CF4-44D6-86EF-C157F1BCECFD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AC6A267-22AA-4680-9CB0-1EAE37329DC6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574BA24-ADAA-4C89-8954-0E79E4DDE2E9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202CC7-0CC1-4F72-895C-D5F7D78FBAD1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B10A92F-3B5E-4717-80AE-6D24648A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96" y="4849413"/>
            <a:ext cx="646534" cy="37764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60CFB64-2BAB-4DF9-8B30-89D4780E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31" y="4817457"/>
            <a:ext cx="646534" cy="37764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659EBC11-1E05-4255-932A-F15039DF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79" y="4856876"/>
            <a:ext cx="646534" cy="377648"/>
          </a:xfrm>
          <a:prstGeom prst="rect">
            <a:avLst/>
          </a:prstGeom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F273162-FFDB-28EA-AC4A-CB58D52A186B}"/>
              </a:ext>
            </a:extLst>
          </p:cNvPr>
          <p:cNvSpPr txBox="1">
            <a:spLocks/>
          </p:cNvSpPr>
          <p:nvPr/>
        </p:nvSpPr>
        <p:spPr>
          <a:xfrm>
            <a:off x="467544" y="1268759"/>
            <a:ext cx="8280920" cy="3651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BB24E-C0A7-A896-B38D-D46EFA0D8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408" y="241073"/>
            <a:ext cx="3954052" cy="35989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5AFD87-1B3F-4F84-DEAB-8AE30C41316D}"/>
              </a:ext>
            </a:extLst>
          </p:cNvPr>
          <p:cNvSpPr/>
          <p:nvPr/>
        </p:nvSpPr>
        <p:spPr>
          <a:xfrm>
            <a:off x="4867810" y="605822"/>
            <a:ext cx="3818990" cy="8306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3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2884117"/>
            <a:ext cx="1982186" cy="2076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2389CA-4532-4BB5-B4B1-724CA91E1F08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A338085-AB98-4D1F-AA02-302ABD2E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4727CB4-39AA-44A4-BF01-582790072A11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BF7955-E195-410B-96D1-5F8EC4AF8C8B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B3102E-9EAE-4113-86DD-C6604648D926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603265-FE6E-460E-AE11-D8A93ADF0804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2FD3E7-B13F-4A3C-BC2D-A6110C0F761F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22147-FABE-468B-973A-F981D1C30B8D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03C97C-49F1-4EA0-94BE-EB9DA06344A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3371F3-554F-4432-845E-65B4A69D6CD8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8309BC-5F23-4074-BE2C-18C9BC0413D8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0C355F-6416-45FD-BFC7-558557F53144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49EAF92-BD80-4610-8787-0C41A9604FA4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6CDD3D-6530-4955-A495-49A3D2ED2C5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898033A-D34B-4162-81C4-F3685AC6FB7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3F197A-51BF-406A-A51B-5A4DB684D478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0F4938-87C7-4B8A-A3F0-6BFBC7CD428D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3389A-49CF-42F5-9018-AE89BFD2DB0F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F43637-AD6E-44DE-952A-3799A2D0A6A1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F3BFEC-FA1C-43DF-97B8-CA0570FA6587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D203C6-7715-4B40-9D70-73E996D54131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BFB1A44-6502-411C-AC07-66A96644022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9EFF7E-FD9E-4BA9-88CD-641151EF74A6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220AEA-D2D5-4D1E-A573-BEA79968D101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1166185-0DE2-4CC7-9AA2-B9FE5297638E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F0DB239-9692-443F-96AD-1B846433EF10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3C5C89-C121-4482-B8CE-38073F4D2837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8A2B73-B2F2-4A1D-A537-459F4977B1FA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D7934F-F78B-48E4-8067-682DE9E863B6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0D7A5E-A9BD-4782-86FC-6A8985164B1E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8B9E66-10E0-4CE9-BA60-6AB893BFB32B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48B43C5-EBB7-44DD-9E66-BCE60C23907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0F4D9B-4792-4F09-A0BD-97DEB13EEC47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56C088-EDAB-4321-93A2-47DF213D76AF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9970D3F-376C-45E1-A81A-E49E29635784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ACEA938-C537-4959-A4FB-235F4F38EB2E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117651-6883-4D4E-9DB5-154C5FFA2BE6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DBF8E9-3F96-4ED8-AAFE-84C348A96241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7AE3B8-9AD7-495B-A51F-DE786503884E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BC3FC-8D96-40FD-BAC4-459D750EE70B}"/>
              </a:ext>
            </a:extLst>
          </p:cNvPr>
          <p:cNvSpPr/>
          <p:nvPr/>
        </p:nvSpPr>
        <p:spPr>
          <a:xfrm>
            <a:off x="3499694" y="6093297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AutoScalers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EBA865-96E9-4ECD-99C0-293BBB0E1FB7}"/>
              </a:ext>
            </a:extLst>
          </p:cNvPr>
          <p:cNvSpPr/>
          <p:nvPr/>
        </p:nvSpPr>
        <p:spPr>
          <a:xfrm>
            <a:off x="5118894" y="6078760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AutoScalers</a:t>
            </a:r>
          </a:p>
        </p:txBody>
      </p:sp>
      <p:sp>
        <p:nvSpPr>
          <p:cNvPr id="86" name="副標題 2">
            <a:extLst>
              <a:ext uri="{FF2B5EF4-FFF2-40B4-BE49-F238E27FC236}">
                <a16:creationId xmlns:a16="http://schemas.microsoft.com/office/drawing/2014/main" id="{6FD2DB48-C590-4DF2-A930-BD19E1D7E312}"/>
              </a:ext>
            </a:extLst>
          </p:cNvPr>
          <p:cNvSpPr txBox="1">
            <a:spLocks/>
          </p:cNvSpPr>
          <p:nvPr/>
        </p:nvSpPr>
        <p:spPr>
          <a:xfrm>
            <a:off x="3140083" y="2860545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kubectl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–image-web-server:2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49D6CE9-43DF-4990-89FA-67FCD8C2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B6B1D564-CC97-40FB-BE05-13586160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5" y="2817750"/>
            <a:ext cx="339514" cy="323218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AA577065-0275-425F-A374-ED5B15625EB6}"/>
              </a:ext>
            </a:extLst>
          </p:cNvPr>
          <p:cNvSpPr/>
          <p:nvPr/>
        </p:nvSpPr>
        <p:spPr>
          <a:xfrm>
            <a:off x="43925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C41A13-DFF3-4CB7-9D58-3B28A25F16FA}"/>
              </a:ext>
            </a:extLst>
          </p:cNvPr>
          <p:cNvSpPr/>
          <p:nvPr/>
        </p:nvSpPr>
        <p:spPr>
          <a:xfrm>
            <a:off x="43925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695426B-FBE0-46D0-93C5-FCB27F481EED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4A9F67D-619F-40AD-916B-86A94E9B2ADF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37C7BF-F8E5-4977-B341-1A70D49A2E21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BCE1BE-2E12-4B8C-A3FB-E27F2368417A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副標題 2">
            <a:extLst>
              <a:ext uri="{FF2B5EF4-FFF2-40B4-BE49-F238E27FC236}">
                <a16:creationId xmlns:a16="http://schemas.microsoft.com/office/drawing/2014/main" id="{E1E06E7D-7552-4D5C-AF7E-F9AE5730C151}"/>
              </a:ext>
            </a:extLst>
          </p:cNvPr>
          <p:cNvSpPr txBox="1">
            <a:spLocks/>
          </p:cNvSpPr>
          <p:nvPr/>
        </p:nvSpPr>
        <p:spPr>
          <a:xfrm>
            <a:off x="410715" y="1238245"/>
            <a:ext cx="4457095" cy="12962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something goes wrong, if can help you to </a:t>
            </a:r>
            <a:r>
              <a:rPr lang="en-US" altLang="zh-TW" sz="1800" b="1" dirty="0">
                <a:solidFill>
                  <a:srgbClr val="C00000"/>
                </a:solidFill>
              </a:rPr>
              <a:t>roll back </a:t>
            </a:r>
            <a:r>
              <a:rPr lang="en-US" altLang="zh-TW" sz="1800" dirty="0">
                <a:solidFill>
                  <a:schemeClr val="tx1"/>
                </a:solidFill>
              </a:rPr>
              <a:t>these images with single command 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D6C4F8F-1FEA-4012-A696-D833D5C3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1" y="4828737"/>
            <a:ext cx="646534" cy="37764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46BA853-3ECA-42EF-91B9-50674C17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6" y="4796781"/>
            <a:ext cx="646534" cy="37764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1D71F01A-D7F7-4BD9-8319-C40C7B9F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04" y="4836200"/>
            <a:ext cx="646534" cy="377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2E7D1-338E-1DE9-00E1-5DE56541E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396" y="46617"/>
            <a:ext cx="3954052" cy="35989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8803DC-4633-4FF2-D2EB-B302DD0600C3}"/>
              </a:ext>
            </a:extLst>
          </p:cNvPr>
          <p:cNvSpPr/>
          <p:nvPr/>
        </p:nvSpPr>
        <p:spPr>
          <a:xfrm>
            <a:off x="5479691" y="46617"/>
            <a:ext cx="3052749" cy="3529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5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5647886" cy="16439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</a:rPr>
              <a:t>Kubernetes can hep you test new features of your application by only upgrading a percentage of these instances through A, B testing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</a:rPr>
              <a:t>The Kubernetes open architecture provides for many different networks and storage vendors. You can think of a plugin for Kubernetes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2" name="副標題 2">
            <a:extLst>
              <a:ext uri="{FF2B5EF4-FFF2-40B4-BE49-F238E27FC236}">
                <a16:creationId xmlns:a16="http://schemas.microsoft.com/office/drawing/2014/main" id="{4FD72558-04EC-404E-BC1B-96B47B531760}"/>
              </a:ext>
            </a:extLst>
          </p:cNvPr>
          <p:cNvSpPr txBox="1">
            <a:spLocks/>
          </p:cNvSpPr>
          <p:nvPr/>
        </p:nvSpPr>
        <p:spPr>
          <a:xfrm>
            <a:off x="528011" y="2993720"/>
            <a:ext cx="1982186" cy="207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4328A2-DB0C-49D6-9E73-A5E1FD52D86F}"/>
              </a:ext>
            </a:extLst>
          </p:cNvPr>
          <p:cNvSpPr/>
          <p:nvPr/>
        </p:nvSpPr>
        <p:spPr>
          <a:xfrm>
            <a:off x="457200" y="356357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3A4E352-2302-4917-BC04-BD4EA2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21" y="5034167"/>
            <a:ext cx="646534" cy="37764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CBC1769-F076-4739-82B0-031C34061FB0}"/>
              </a:ext>
            </a:extLst>
          </p:cNvPr>
          <p:cNvSpPr/>
          <p:nvPr/>
        </p:nvSpPr>
        <p:spPr>
          <a:xfrm>
            <a:off x="745233" y="5435789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069DA8A-C968-49E3-8884-E83BC9AF4957}"/>
              </a:ext>
            </a:extLst>
          </p:cNvPr>
          <p:cNvSpPr/>
          <p:nvPr/>
        </p:nvSpPr>
        <p:spPr>
          <a:xfrm>
            <a:off x="1141834" y="375462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D0BC1A7-DF7E-49CA-A699-009F707A7F05}"/>
              </a:ext>
            </a:extLst>
          </p:cNvPr>
          <p:cNvSpPr/>
          <p:nvPr/>
        </p:nvSpPr>
        <p:spPr>
          <a:xfrm>
            <a:off x="3019332" y="3489970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CFE255-CCCC-49A0-9840-967BBDC5BECD}"/>
              </a:ext>
            </a:extLst>
          </p:cNvPr>
          <p:cNvSpPr/>
          <p:nvPr/>
        </p:nvSpPr>
        <p:spPr>
          <a:xfrm>
            <a:off x="3307365" y="5362180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39D6DE4-ABF5-467F-970A-325D1366240A}"/>
              </a:ext>
            </a:extLst>
          </p:cNvPr>
          <p:cNvSpPr/>
          <p:nvPr/>
        </p:nvSpPr>
        <p:spPr>
          <a:xfrm>
            <a:off x="3148428" y="3681017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3F932E-CBDD-4C5B-8C7C-DA9BDB983506}"/>
              </a:ext>
            </a:extLst>
          </p:cNvPr>
          <p:cNvSpPr/>
          <p:nvPr/>
        </p:nvSpPr>
        <p:spPr>
          <a:xfrm>
            <a:off x="2826358" y="3369609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B3E77E-8648-40C3-A6F8-F3E5ECB0DEA1}"/>
              </a:ext>
            </a:extLst>
          </p:cNvPr>
          <p:cNvSpPr/>
          <p:nvPr/>
        </p:nvSpPr>
        <p:spPr>
          <a:xfrm>
            <a:off x="5101549" y="5830594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34BB8D-F62A-4924-AFBB-035315B563DB}"/>
              </a:ext>
            </a:extLst>
          </p:cNvPr>
          <p:cNvSpPr/>
          <p:nvPr/>
        </p:nvSpPr>
        <p:spPr>
          <a:xfrm>
            <a:off x="3436460" y="3682619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834B1A-14A5-42E1-AC8D-E9D77573530F}"/>
              </a:ext>
            </a:extLst>
          </p:cNvPr>
          <p:cNvSpPr/>
          <p:nvPr/>
        </p:nvSpPr>
        <p:spPr>
          <a:xfrm>
            <a:off x="4056403" y="3682415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CA0FE0-4756-41A4-889D-4981E31B3B0F}"/>
              </a:ext>
            </a:extLst>
          </p:cNvPr>
          <p:cNvSpPr/>
          <p:nvPr/>
        </p:nvSpPr>
        <p:spPr>
          <a:xfrm>
            <a:off x="3631213" y="36106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D3A075C-DBC7-4609-BF8D-BBC8998D256E}"/>
              </a:ext>
            </a:extLst>
          </p:cNvPr>
          <p:cNvSpPr/>
          <p:nvPr/>
        </p:nvSpPr>
        <p:spPr>
          <a:xfrm>
            <a:off x="3148428" y="4160095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17DC15-7A1A-42CC-A555-9FEE34470421}"/>
              </a:ext>
            </a:extLst>
          </p:cNvPr>
          <p:cNvSpPr/>
          <p:nvPr/>
        </p:nvSpPr>
        <p:spPr>
          <a:xfrm>
            <a:off x="3436460" y="4161697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716A33-124F-40B6-AD6E-37DAACC1B967}"/>
              </a:ext>
            </a:extLst>
          </p:cNvPr>
          <p:cNvSpPr/>
          <p:nvPr/>
        </p:nvSpPr>
        <p:spPr>
          <a:xfrm>
            <a:off x="4056403" y="4161493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F80C9D-FF17-400F-8478-E8968A7C05CD}"/>
              </a:ext>
            </a:extLst>
          </p:cNvPr>
          <p:cNvSpPr/>
          <p:nvPr/>
        </p:nvSpPr>
        <p:spPr>
          <a:xfrm>
            <a:off x="3631213" y="4089689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2F6150-C405-43F1-BD7D-A74E1E59032E}"/>
              </a:ext>
            </a:extLst>
          </p:cNvPr>
          <p:cNvSpPr/>
          <p:nvPr/>
        </p:nvSpPr>
        <p:spPr>
          <a:xfrm>
            <a:off x="3101427" y="385689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04A917A-90D8-42BF-B309-2B4FEE779BF0}"/>
              </a:ext>
            </a:extLst>
          </p:cNvPr>
          <p:cNvSpPr/>
          <p:nvPr/>
        </p:nvSpPr>
        <p:spPr>
          <a:xfrm>
            <a:off x="4856269" y="3489970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9BDE21-F6FC-4F4C-B88C-14133CB360A6}"/>
              </a:ext>
            </a:extLst>
          </p:cNvPr>
          <p:cNvSpPr/>
          <p:nvPr/>
        </p:nvSpPr>
        <p:spPr>
          <a:xfrm>
            <a:off x="5144302" y="5362180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894EFE5-BE65-4368-8735-1B7FDB0F0CA5}"/>
              </a:ext>
            </a:extLst>
          </p:cNvPr>
          <p:cNvSpPr/>
          <p:nvPr/>
        </p:nvSpPr>
        <p:spPr>
          <a:xfrm>
            <a:off x="4985365" y="368101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2DE7E3A-2545-4C70-9EDA-8B9FBEE8080F}"/>
              </a:ext>
            </a:extLst>
          </p:cNvPr>
          <p:cNvSpPr/>
          <p:nvPr/>
        </p:nvSpPr>
        <p:spPr>
          <a:xfrm>
            <a:off x="5273397" y="368261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8FF52B-C678-4424-9187-689551A532A4}"/>
              </a:ext>
            </a:extLst>
          </p:cNvPr>
          <p:cNvSpPr/>
          <p:nvPr/>
        </p:nvSpPr>
        <p:spPr>
          <a:xfrm>
            <a:off x="5928611" y="3682415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9744C7-0D95-452C-9E39-48EE164B4046}"/>
              </a:ext>
            </a:extLst>
          </p:cNvPr>
          <p:cNvSpPr/>
          <p:nvPr/>
        </p:nvSpPr>
        <p:spPr>
          <a:xfrm>
            <a:off x="5468150" y="36106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026C8AA-6AD7-46A8-A2BC-BA69B3D89BA6}"/>
              </a:ext>
            </a:extLst>
          </p:cNvPr>
          <p:cNvSpPr/>
          <p:nvPr/>
        </p:nvSpPr>
        <p:spPr>
          <a:xfrm>
            <a:off x="4985365" y="4160095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E93D49-C50D-4ABB-B961-809D8404AFA6}"/>
              </a:ext>
            </a:extLst>
          </p:cNvPr>
          <p:cNvSpPr/>
          <p:nvPr/>
        </p:nvSpPr>
        <p:spPr>
          <a:xfrm>
            <a:off x="5273397" y="416169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265246-1816-4BB0-AC12-D656BFA215BE}"/>
              </a:ext>
            </a:extLst>
          </p:cNvPr>
          <p:cNvSpPr/>
          <p:nvPr/>
        </p:nvSpPr>
        <p:spPr>
          <a:xfrm>
            <a:off x="5928611" y="416149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E8BD49-3AFC-465A-8DBD-110B94ED2D3F}"/>
              </a:ext>
            </a:extLst>
          </p:cNvPr>
          <p:cNvSpPr/>
          <p:nvPr/>
        </p:nvSpPr>
        <p:spPr>
          <a:xfrm>
            <a:off x="5468150" y="4089689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60BD0E8-6718-4993-ADA0-23C89D868BE6}"/>
              </a:ext>
            </a:extLst>
          </p:cNvPr>
          <p:cNvSpPr/>
          <p:nvPr/>
        </p:nvSpPr>
        <p:spPr>
          <a:xfrm>
            <a:off x="4938364" y="385689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8A857E4-36D0-4959-BD22-0B38C0B63F7B}"/>
              </a:ext>
            </a:extLst>
          </p:cNvPr>
          <p:cNvSpPr/>
          <p:nvPr/>
        </p:nvSpPr>
        <p:spPr>
          <a:xfrm>
            <a:off x="6653453" y="348648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CC528-E9AE-4EF3-9176-E9A84B77B893}"/>
              </a:ext>
            </a:extLst>
          </p:cNvPr>
          <p:cNvSpPr/>
          <p:nvPr/>
        </p:nvSpPr>
        <p:spPr>
          <a:xfrm>
            <a:off x="6941486" y="535869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92D42C-451C-49EE-BC76-754A40DD611E}"/>
              </a:ext>
            </a:extLst>
          </p:cNvPr>
          <p:cNvSpPr/>
          <p:nvPr/>
        </p:nvSpPr>
        <p:spPr>
          <a:xfrm>
            <a:off x="6782549" y="367753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D919A4F-D5C1-4338-8AAA-C4FBBD29B7B4}"/>
              </a:ext>
            </a:extLst>
          </p:cNvPr>
          <p:cNvSpPr/>
          <p:nvPr/>
        </p:nvSpPr>
        <p:spPr>
          <a:xfrm>
            <a:off x="7070581" y="3679135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116E925-501D-41D0-A2D9-04FB4D4B0C03}"/>
              </a:ext>
            </a:extLst>
          </p:cNvPr>
          <p:cNvSpPr/>
          <p:nvPr/>
        </p:nvSpPr>
        <p:spPr>
          <a:xfrm>
            <a:off x="7728811" y="3678931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B06304-2929-4E14-9CCE-8DBCF825D8BC}"/>
              </a:ext>
            </a:extLst>
          </p:cNvPr>
          <p:cNvSpPr/>
          <p:nvPr/>
        </p:nvSpPr>
        <p:spPr>
          <a:xfrm>
            <a:off x="7265334" y="3607127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3EE4207-10EA-4EA6-9B7F-61F4641A821D}"/>
              </a:ext>
            </a:extLst>
          </p:cNvPr>
          <p:cNvSpPr/>
          <p:nvPr/>
        </p:nvSpPr>
        <p:spPr>
          <a:xfrm>
            <a:off x="6782549" y="4156611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53ED1C9-FB12-426F-A6A4-87D5F08B1B07}"/>
              </a:ext>
            </a:extLst>
          </p:cNvPr>
          <p:cNvSpPr/>
          <p:nvPr/>
        </p:nvSpPr>
        <p:spPr>
          <a:xfrm>
            <a:off x="7070581" y="415821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99A32C8-5A2B-48B7-A7A3-DDD0619C1245}"/>
              </a:ext>
            </a:extLst>
          </p:cNvPr>
          <p:cNvSpPr/>
          <p:nvPr/>
        </p:nvSpPr>
        <p:spPr>
          <a:xfrm>
            <a:off x="7728811" y="415800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DA9421-9CF9-451F-A955-1C351A0DEAEC}"/>
              </a:ext>
            </a:extLst>
          </p:cNvPr>
          <p:cNvSpPr/>
          <p:nvPr/>
        </p:nvSpPr>
        <p:spPr>
          <a:xfrm>
            <a:off x="7265334" y="408620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F648B-DD91-4EFB-86F7-CEC79191AD53}"/>
              </a:ext>
            </a:extLst>
          </p:cNvPr>
          <p:cNvSpPr/>
          <p:nvPr/>
        </p:nvSpPr>
        <p:spPr>
          <a:xfrm>
            <a:off x="6735548" y="385341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E5D26B-AC7A-486C-A65B-4096C428FF54}"/>
              </a:ext>
            </a:extLst>
          </p:cNvPr>
          <p:cNvSpPr/>
          <p:nvPr/>
        </p:nvSpPr>
        <p:spPr>
          <a:xfrm>
            <a:off x="3488153" y="6202900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AutoScalers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060B693-19C4-45F7-BD81-2B1585CC80DA}"/>
              </a:ext>
            </a:extLst>
          </p:cNvPr>
          <p:cNvSpPr/>
          <p:nvPr/>
        </p:nvSpPr>
        <p:spPr>
          <a:xfrm>
            <a:off x="5107353" y="6188363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AutoScalers</a:t>
            </a:r>
          </a:p>
        </p:txBody>
      </p:sp>
      <p:sp>
        <p:nvSpPr>
          <p:cNvPr id="129" name="副標題 2">
            <a:extLst>
              <a:ext uri="{FF2B5EF4-FFF2-40B4-BE49-F238E27FC236}">
                <a16:creationId xmlns:a16="http://schemas.microsoft.com/office/drawing/2014/main" id="{29B22582-2AA3-490B-B7F9-06350B9726F2}"/>
              </a:ext>
            </a:extLst>
          </p:cNvPr>
          <p:cNvSpPr txBox="1">
            <a:spLocks/>
          </p:cNvSpPr>
          <p:nvPr/>
        </p:nvSpPr>
        <p:spPr>
          <a:xfrm>
            <a:off x="3128542" y="2970148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kubectl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--rollback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5197468-E33D-4167-AF25-188833C7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" y="2993720"/>
            <a:ext cx="355482" cy="20764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5691A8D2-26BC-49EB-BF5E-7FD148004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634" y="2927353"/>
            <a:ext cx="339514" cy="323218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BB00F5CA-9C45-4FB4-A564-4E552ADC6A55}"/>
              </a:ext>
            </a:extLst>
          </p:cNvPr>
          <p:cNvSpPr/>
          <p:nvPr/>
        </p:nvSpPr>
        <p:spPr>
          <a:xfrm>
            <a:off x="4380997" y="3682619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3E93903-AD74-4118-9656-43A27E32121A}"/>
              </a:ext>
            </a:extLst>
          </p:cNvPr>
          <p:cNvSpPr/>
          <p:nvPr/>
        </p:nvSpPr>
        <p:spPr>
          <a:xfrm>
            <a:off x="4380997" y="4161697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154B44-E991-4C0F-AAB0-0E14CFB79DC4}"/>
              </a:ext>
            </a:extLst>
          </p:cNvPr>
          <p:cNvSpPr/>
          <p:nvPr/>
        </p:nvSpPr>
        <p:spPr>
          <a:xfrm>
            <a:off x="6181197" y="368261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C91DDDF-4B8D-462D-AF7C-0B96643ACFC2}"/>
              </a:ext>
            </a:extLst>
          </p:cNvPr>
          <p:cNvSpPr/>
          <p:nvPr/>
        </p:nvSpPr>
        <p:spPr>
          <a:xfrm>
            <a:off x="6181197" y="416169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E6F518E-F2E4-4ACD-99B4-3A3BD44E2C8B}"/>
              </a:ext>
            </a:extLst>
          </p:cNvPr>
          <p:cNvSpPr/>
          <p:nvPr/>
        </p:nvSpPr>
        <p:spPr>
          <a:xfrm>
            <a:off x="7981397" y="368261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4575EA4-473B-42CB-94A0-4CDE5842ADDF}"/>
              </a:ext>
            </a:extLst>
          </p:cNvPr>
          <p:cNvSpPr/>
          <p:nvPr/>
        </p:nvSpPr>
        <p:spPr>
          <a:xfrm>
            <a:off x="7981397" y="416169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4CE93E2-38A7-4423-946E-23EF35FD2BEB}"/>
              </a:ext>
            </a:extLst>
          </p:cNvPr>
          <p:cNvSpPr/>
          <p:nvPr/>
        </p:nvSpPr>
        <p:spPr>
          <a:xfrm>
            <a:off x="3148427" y="4491208"/>
            <a:ext cx="482785" cy="3902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E5C3EC3-2D40-4B81-95CE-929BB6069BEC}"/>
              </a:ext>
            </a:extLst>
          </p:cNvPr>
          <p:cNvSpPr/>
          <p:nvPr/>
        </p:nvSpPr>
        <p:spPr>
          <a:xfrm>
            <a:off x="6115430" y="4546111"/>
            <a:ext cx="826056" cy="447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4373B12-4C2D-47C3-990A-E555D7B4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80" y="4938340"/>
            <a:ext cx="646534" cy="377648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285A98B-8ED6-4765-A824-F5AEDB7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15" y="4906384"/>
            <a:ext cx="646534" cy="37764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0F6F0732-C8CB-4760-9DB3-8F1C6136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63" y="4945803"/>
            <a:ext cx="646534" cy="377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3788B-8BE4-5968-D35A-BD7EC748A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20" y="16566"/>
            <a:ext cx="2926491" cy="26444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156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Docker vs. Kubernetes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5647886" cy="16439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Docker vs.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supports a variety of authentication and authorization mechanisms.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All major cloud service providers have native support for Kubernetes.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62" name="副標題 2">
            <a:extLst>
              <a:ext uri="{FF2B5EF4-FFF2-40B4-BE49-F238E27FC236}">
                <a16:creationId xmlns:a16="http://schemas.microsoft.com/office/drawing/2014/main" id="{4FD72558-04EC-404E-BC1B-96B47B531760}"/>
              </a:ext>
            </a:extLst>
          </p:cNvPr>
          <p:cNvSpPr txBox="1">
            <a:spLocks/>
          </p:cNvSpPr>
          <p:nvPr/>
        </p:nvSpPr>
        <p:spPr>
          <a:xfrm>
            <a:off x="528011" y="2993720"/>
            <a:ext cx="1982186" cy="207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4328A2-DB0C-49D6-9E73-A5E1FD52D86F}"/>
              </a:ext>
            </a:extLst>
          </p:cNvPr>
          <p:cNvSpPr/>
          <p:nvPr/>
        </p:nvSpPr>
        <p:spPr>
          <a:xfrm>
            <a:off x="457200" y="356357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3A4E352-2302-4917-BC04-BD4EA2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21" y="5034167"/>
            <a:ext cx="646534" cy="37764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CBC1769-F076-4739-82B0-031C34061FB0}"/>
              </a:ext>
            </a:extLst>
          </p:cNvPr>
          <p:cNvSpPr/>
          <p:nvPr/>
        </p:nvSpPr>
        <p:spPr>
          <a:xfrm>
            <a:off x="745233" y="5435789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069DA8A-C968-49E3-8884-E83BC9AF4957}"/>
              </a:ext>
            </a:extLst>
          </p:cNvPr>
          <p:cNvSpPr/>
          <p:nvPr/>
        </p:nvSpPr>
        <p:spPr>
          <a:xfrm>
            <a:off x="1141834" y="375462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D0BC1A7-DF7E-49CA-A699-009F707A7F05}"/>
              </a:ext>
            </a:extLst>
          </p:cNvPr>
          <p:cNvSpPr/>
          <p:nvPr/>
        </p:nvSpPr>
        <p:spPr>
          <a:xfrm>
            <a:off x="3019332" y="3489970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CFE255-CCCC-49A0-9840-967BBDC5BECD}"/>
              </a:ext>
            </a:extLst>
          </p:cNvPr>
          <p:cNvSpPr/>
          <p:nvPr/>
        </p:nvSpPr>
        <p:spPr>
          <a:xfrm>
            <a:off x="3307365" y="5362180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39D6DE4-ABF5-467F-970A-325D1366240A}"/>
              </a:ext>
            </a:extLst>
          </p:cNvPr>
          <p:cNvSpPr/>
          <p:nvPr/>
        </p:nvSpPr>
        <p:spPr>
          <a:xfrm>
            <a:off x="3148428" y="3681017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3F932E-CBDD-4C5B-8C7C-DA9BDB983506}"/>
              </a:ext>
            </a:extLst>
          </p:cNvPr>
          <p:cNvSpPr/>
          <p:nvPr/>
        </p:nvSpPr>
        <p:spPr>
          <a:xfrm>
            <a:off x="2826358" y="3369609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B3E77E-8648-40C3-A6F8-F3E5ECB0DEA1}"/>
              </a:ext>
            </a:extLst>
          </p:cNvPr>
          <p:cNvSpPr/>
          <p:nvPr/>
        </p:nvSpPr>
        <p:spPr>
          <a:xfrm>
            <a:off x="5101549" y="5830594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34BB8D-F62A-4924-AFBB-035315B563DB}"/>
              </a:ext>
            </a:extLst>
          </p:cNvPr>
          <p:cNvSpPr/>
          <p:nvPr/>
        </p:nvSpPr>
        <p:spPr>
          <a:xfrm>
            <a:off x="3436460" y="3682619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834B1A-14A5-42E1-AC8D-E9D77573530F}"/>
              </a:ext>
            </a:extLst>
          </p:cNvPr>
          <p:cNvSpPr/>
          <p:nvPr/>
        </p:nvSpPr>
        <p:spPr>
          <a:xfrm>
            <a:off x="4056403" y="3682415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9CA0FE0-4756-41A4-889D-4981E31B3B0F}"/>
              </a:ext>
            </a:extLst>
          </p:cNvPr>
          <p:cNvSpPr/>
          <p:nvPr/>
        </p:nvSpPr>
        <p:spPr>
          <a:xfrm>
            <a:off x="3631213" y="36106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D3A075C-DBC7-4609-BF8D-BBC8998D256E}"/>
              </a:ext>
            </a:extLst>
          </p:cNvPr>
          <p:cNvSpPr/>
          <p:nvPr/>
        </p:nvSpPr>
        <p:spPr>
          <a:xfrm>
            <a:off x="3148428" y="4160095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17DC15-7A1A-42CC-A555-9FEE34470421}"/>
              </a:ext>
            </a:extLst>
          </p:cNvPr>
          <p:cNvSpPr/>
          <p:nvPr/>
        </p:nvSpPr>
        <p:spPr>
          <a:xfrm>
            <a:off x="3436460" y="4161697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716A33-124F-40B6-AD6E-37DAACC1B967}"/>
              </a:ext>
            </a:extLst>
          </p:cNvPr>
          <p:cNvSpPr/>
          <p:nvPr/>
        </p:nvSpPr>
        <p:spPr>
          <a:xfrm>
            <a:off x="4056403" y="4161493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F80C9D-FF17-400F-8478-E8968A7C05CD}"/>
              </a:ext>
            </a:extLst>
          </p:cNvPr>
          <p:cNvSpPr/>
          <p:nvPr/>
        </p:nvSpPr>
        <p:spPr>
          <a:xfrm>
            <a:off x="3631213" y="4089689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2F6150-C405-43F1-BD7D-A74E1E59032E}"/>
              </a:ext>
            </a:extLst>
          </p:cNvPr>
          <p:cNvSpPr/>
          <p:nvPr/>
        </p:nvSpPr>
        <p:spPr>
          <a:xfrm>
            <a:off x="3101427" y="385689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04A917A-90D8-42BF-B309-2B4FEE779BF0}"/>
              </a:ext>
            </a:extLst>
          </p:cNvPr>
          <p:cNvSpPr/>
          <p:nvPr/>
        </p:nvSpPr>
        <p:spPr>
          <a:xfrm>
            <a:off x="4856269" y="3489970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9BDE21-F6FC-4F4C-B88C-14133CB360A6}"/>
              </a:ext>
            </a:extLst>
          </p:cNvPr>
          <p:cNvSpPr/>
          <p:nvPr/>
        </p:nvSpPr>
        <p:spPr>
          <a:xfrm>
            <a:off x="5144302" y="5362180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894EFE5-BE65-4368-8735-1B7FDB0F0CA5}"/>
              </a:ext>
            </a:extLst>
          </p:cNvPr>
          <p:cNvSpPr/>
          <p:nvPr/>
        </p:nvSpPr>
        <p:spPr>
          <a:xfrm>
            <a:off x="4985365" y="368101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2DE7E3A-2545-4C70-9EDA-8B9FBEE8080F}"/>
              </a:ext>
            </a:extLst>
          </p:cNvPr>
          <p:cNvSpPr/>
          <p:nvPr/>
        </p:nvSpPr>
        <p:spPr>
          <a:xfrm>
            <a:off x="5273397" y="368261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8FF52B-C678-4424-9187-689551A532A4}"/>
              </a:ext>
            </a:extLst>
          </p:cNvPr>
          <p:cNvSpPr/>
          <p:nvPr/>
        </p:nvSpPr>
        <p:spPr>
          <a:xfrm>
            <a:off x="5928611" y="3682415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9744C7-0D95-452C-9E39-48EE164B4046}"/>
              </a:ext>
            </a:extLst>
          </p:cNvPr>
          <p:cNvSpPr/>
          <p:nvPr/>
        </p:nvSpPr>
        <p:spPr>
          <a:xfrm>
            <a:off x="5468150" y="36106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026C8AA-6AD7-46A8-A2BC-BA69B3D89BA6}"/>
              </a:ext>
            </a:extLst>
          </p:cNvPr>
          <p:cNvSpPr/>
          <p:nvPr/>
        </p:nvSpPr>
        <p:spPr>
          <a:xfrm>
            <a:off x="4985365" y="4160095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CE93D49-C50D-4ABB-B961-809D8404AFA6}"/>
              </a:ext>
            </a:extLst>
          </p:cNvPr>
          <p:cNvSpPr/>
          <p:nvPr/>
        </p:nvSpPr>
        <p:spPr>
          <a:xfrm>
            <a:off x="5273397" y="416169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265246-1816-4BB0-AC12-D656BFA215BE}"/>
              </a:ext>
            </a:extLst>
          </p:cNvPr>
          <p:cNvSpPr/>
          <p:nvPr/>
        </p:nvSpPr>
        <p:spPr>
          <a:xfrm>
            <a:off x="5928611" y="416149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E8BD49-3AFC-465A-8DBD-110B94ED2D3F}"/>
              </a:ext>
            </a:extLst>
          </p:cNvPr>
          <p:cNvSpPr/>
          <p:nvPr/>
        </p:nvSpPr>
        <p:spPr>
          <a:xfrm>
            <a:off x="5468150" y="4089689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60BD0E8-6718-4993-ADA0-23C89D868BE6}"/>
              </a:ext>
            </a:extLst>
          </p:cNvPr>
          <p:cNvSpPr/>
          <p:nvPr/>
        </p:nvSpPr>
        <p:spPr>
          <a:xfrm>
            <a:off x="4938364" y="385689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8A857E4-36D0-4959-BD22-0B38C0B63F7B}"/>
              </a:ext>
            </a:extLst>
          </p:cNvPr>
          <p:cNvSpPr/>
          <p:nvPr/>
        </p:nvSpPr>
        <p:spPr>
          <a:xfrm>
            <a:off x="6653453" y="348648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F0CC528-E9AE-4EF3-9176-E9A84B77B893}"/>
              </a:ext>
            </a:extLst>
          </p:cNvPr>
          <p:cNvSpPr/>
          <p:nvPr/>
        </p:nvSpPr>
        <p:spPr>
          <a:xfrm>
            <a:off x="6941486" y="535869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92D42C-451C-49EE-BC76-754A40DD611E}"/>
              </a:ext>
            </a:extLst>
          </p:cNvPr>
          <p:cNvSpPr/>
          <p:nvPr/>
        </p:nvSpPr>
        <p:spPr>
          <a:xfrm>
            <a:off x="6782549" y="367753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D919A4F-D5C1-4338-8AAA-C4FBBD29B7B4}"/>
              </a:ext>
            </a:extLst>
          </p:cNvPr>
          <p:cNvSpPr/>
          <p:nvPr/>
        </p:nvSpPr>
        <p:spPr>
          <a:xfrm>
            <a:off x="7070581" y="3679135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116E925-501D-41D0-A2D9-04FB4D4B0C03}"/>
              </a:ext>
            </a:extLst>
          </p:cNvPr>
          <p:cNvSpPr/>
          <p:nvPr/>
        </p:nvSpPr>
        <p:spPr>
          <a:xfrm>
            <a:off x="7728811" y="3678931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B06304-2929-4E14-9CCE-8DBCF825D8BC}"/>
              </a:ext>
            </a:extLst>
          </p:cNvPr>
          <p:cNvSpPr/>
          <p:nvPr/>
        </p:nvSpPr>
        <p:spPr>
          <a:xfrm>
            <a:off x="7265334" y="3607127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3EE4207-10EA-4EA6-9B7F-61F4641A821D}"/>
              </a:ext>
            </a:extLst>
          </p:cNvPr>
          <p:cNvSpPr/>
          <p:nvPr/>
        </p:nvSpPr>
        <p:spPr>
          <a:xfrm>
            <a:off x="6782549" y="4156611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53ED1C9-FB12-426F-A6A4-87D5F08B1B07}"/>
              </a:ext>
            </a:extLst>
          </p:cNvPr>
          <p:cNvSpPr/>
          <p:nvPr/>
        </p:nvSpPr>
        <p:spPr>
          <a:xfrm>
            <a:off x="7070581" y="415821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99A32C8-5A2B-48B7-A7A3-DDD0619C1245}"/>
              </a:ext>
            </a:extLst>
          </p:cNvPr>
          <p:cNvSpPr/>
          <p:nvPr/>
        </p:nvSpPr>
        <p:spPr>
          <a:xfrm>
            <a:off x="7728811" y="415800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DA9421-9CF9-451F-A955-1C351A0DEAEC}"/>
              </a:ext>
            </a:extLst>
          </p:cNvPr>
          <p:cNvSpPr/>
          <p:nvPr/>
        </p:nvSpPr>
        <p:spPr>
          <a:xfrm>
            <a:off x="7265334" y="408620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6F648B-DD91-4EFB-86F7-CEC79191AD53}"/>
              </a:ext>
            </a:extLst>
          </p:cNvPr>
          <p:cNvSpPr/>
          <p:nvPr/>
        </p:nvSpPr>
        <p:spPr>
          <a:xfrm>
            <a:off x="6735548" y="385341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E5D26B-AC7A-486C-A65B-4096C428FF54}"/>
              </a:ext>
            </a:extLst>
          </p:cNvPr>
          <p:cNvSpPr/>
          <p:nvPr/>
        </p:nvSpPr>
        <p:spPr>
          <a:xfrm>
            <a:off x="3488153" y="6202900"/>
            <a:ext cx="1368116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AutoScalers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060B693-19C4-45F7-BD81-2B1585CC80DA}"/>
              </a:ext>
            </a:extLst>
          </p:cNvPr>
          <p:cNvSpPr/>
          <p:nvPr/>
        </p:nvSpPr>
        <p:spPr>
          <a:xfrm>
            <a:off x="5107353" y="6188363"/>
            <a:ext cx="1551904" cy="335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AutoScalers</a:t>
            </a:r>
          </a:p>
        </p:txBody>
      </p:sp>
      <p:sp>
        <p:nvSpPr>
          <p:cNvPr id="129" name="副標題 2">
            <a:extLst>
              <a:ext uri="{FF2B5EF4-FFF2-40B4-BE49-F238E27FC236}">
                <a16:creationId xmlns:a16="http://schemas.microsoft.com/office/drawing/2014/main" id="{29B22582-2AA3-490B-B7F9-06350B9726F2}"/>
              </a:ext>
            </a:extLst>
          </p:cNvPr>
          <p:cNvSpPr txBox="1">
            <a:spLocks/>
          </p:cNvSpPr>
          <p:nvPr/>
        </p:nvSpPr>
        <p:spPr>
          <a:xfrm>
            <a:off x="3128542" y="2970148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kubectl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--rollback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5197468-E33D-4167-AF25-188833C7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" y="2993720"/>
            <a:ext cx="355482" cy="20764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5691A8D2-26BC-49EB-BF5E-7FD148004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634" y="2927353"/>
            <a:ext cx="339514" cy="323218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BB00F5CA-9C45-4FB4-A564-4E552ADC6A55}"/>
              </a:ext>
            </a:extLst>
          </p:cNvPr>
          <p:cNvSpPr/>
          <p:nvPr/>
        </p:nvSpPr>
        <p:spPr>
          <a:xfrm>
            <a:off x="4380997" y="3682619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3E93903-AD74-4118-9656-43A27E32121A}"/>
              </a:ext>
            </a:extLst>
          </p:cNvPr>
          <p:cNvSpPr/>
          <p:nvPr/>
        </p:nvSpPr>
        <p:spPr>
          <a:xfrm>
            <a:off x="4380997" y="4161697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154B44-E991-4C0F-AAB0-0E14CFB79DC4}"/>
              </a:ext>
            </a:extLst>
          </p:cNvPr>
          <p:cNvSpPr/>
          <p:nvPr/>
        </p:nvSpPr>
        <p:spPr>
          <a:xfrm>
            <a:off x="6181197" y="368261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C91DDDF-4B8D-462D-AF7C-0B96643ACFC2}"/>
              </a:ext>
            </a:extLst>
          </p:cNvPr>
          <p:cNvSpPr/>
          <p:nvPr/>
        </p:nvSpPr>
        <p:spPr>
          <a:xfrm>
            <a:off x="6181197" y="416169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E6F518E-F2E4-4ACD-99B4-3A3BD44E2C8B}"/>
              </a:ext>
            </a:extLst>
          </p:cNvPr>
          <p:cNvSpPr/>
          <p:nvPr/>
        </p:nvSpPr>
        <p:spPr>
          <a:xfrm>
            <a:off x="7981397" y="3682619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4575EA4-473B-42CB-94A0-4CDE5842ADDF}"/>
              </a:ext>
            </a:extLst>
          </p:cNvPr>
          <p:cNvSpPr/>
          <p:nvPr/>
        </p:nvSpPr>
        <p:spPr>
          <a:xfrm>
            <a:off x="7981397" y="4161697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4CE93E2-38A7-4423-946E-23EF35FD2BEB}"/>
              </a:ext>
            </a:extLst>
          </p:cNvPr>
          <p:cNvSpPr/>
          <p:nvPr/>
        </p:nvSpPr>
        <p:spPr>
          <a:xfrm>
            <a:off x="3148427" y="4491208"/>
            <a:ext cx="482785" cy="3902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E5C3EC3-2D40-4B81-95CE-929BB6069BEC}"/>
              </a:ext>
            </a:extLst>
          </p:cNvPr>
          <p:cNvSpPr/>
          <p:nvPr/>
        </p:nvSpPr>
        <p:spPr>
          <a:xfrm>
            <a:off x="6115430" y="4546111"/>
            <a:ext cx="826056" cy="447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4373B12-4C2D-47C3-990A-E555D7B4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80" y="4938340"/>
            <a:ext cx="646534" cy="377648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285A98B-8ED6-4765-A824-F5AEDB7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15" y="4906384"/>
            <a:ext cx="646534" cy="37764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0F6F0732-C8CB-4760-9DB3-8F1C6136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63" y="4945803"/>
            <a:ext cx="646534" cy="377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3788B-8BE4-5968-D35A-BD7EC748A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20" y="16566"/>
            <a:ext cx="2926491" cy="26444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77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3.4 Relation between Docker and Kubernetes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1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3.4 Relation between Docker and Kubernetes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3416" y="1247243"/>
            <a:ext cx="4259309" cy="1470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What is Relation between Docker and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Kubernetes use Docker host to host the applications in the form of Docker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3" name="副標題 2">
            <a:extLst>
              <a:ext uri="{FF2B5EF4-FFF2-40B4-BE49-F238E27FC236}">
                <a16:creationId xmlns:a16="http://schemas.microsoft.com/office/drawing/2014/main" id="{C49FAEE1-0497-45C6-812B-362D3432DF85}"/>
              </a:ext>
            </a:extLst>
          </p:cNvPr>
          <p:cNvSpPr txBox="1">
            <a:spLocks/>
          </p:cNvSpPr>
          <p:nvPr/>
        </p:nvSpPr>
        <p:spPr>
          <a:xfrm>
            <a:off x="539552" y="2884117"/>
            <a:ext cx="1982186" cy="207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37AE29-203D-4495-9CE0-A93DCC7FB625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02C2A9A-5A0E-4900-970F-61982D8C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426424E-AFA8-448D-B7FA-8B85AB6D5709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367CA6-AC52-448A-80C7-88D0AFD35CA4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984C96-A83E-44C7-9B48-6D740A949BB1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83F8BE-5EFA-4483-975A-7F5DD96A791A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CFF024-28F2-46F0-8484-B1D168567FBE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5A5E3-3488-4A2E-850D-82A242D547E9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C63060C-115D-4E2E-BC46-FFEDABAB2B6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DDA481-ED52-416F-9F02-6494CD8A6DD2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3E5176-07E6-44D2-AD36-F5D757B84E2B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D23047-B045-461B-A14D-FA9466C834DE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810AD4-CD54-4A59-881B-8A23058AC436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C20BD53-ECE7-48C1-8CF5-F456D9552FC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74CF9E-B2F0-4001-8D22-48D7BB265CB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D8E00D-59A8-4533-9296-E2E68369684A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96FAFA-D1F9-4BE8-A135-AD62A08965A9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5BAE5A-880C-47E6-80BE-44DD60464CAA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D905C4-8AFE-456B-8416-456058CDEAA0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423147-756E-405D-95B4-DC7BD9628A0B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C71C2D-1A18-494F-B312-4E4BBEDC28D8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731E5F-E377-4990-B751-79AF6BA7194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F82C39-10C0-4A30-8A47-868EC3946E38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5A00601-6381-4E86-86CA-0D5A45E95D57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D372BD0-BDAF-406A-98B3-C0F13D8BE231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E596AD0-AA56-4C8B-AB9D-A7FFF8FCC6B1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4D77AEB-CC68-4406-89F6-1D5870715A96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21941D-FA2F-402B-8ED7-CBADDB5CE945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829709-30CA-46A8-843A-F5318CD5A8FF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4ACECE8-99F9-4E56-9110-80AF85D2140C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1CA93F3-D7FE-4C27-8C3E-7CCD1F850289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0B8BA29-5AE8-4DF7-B394-453634A074E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1CF0A7B-8DAF-431E-9134-1560A299F56D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7F78988-792A-408D-875A-3590896980E0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9F98B2B-8F27-4C33-8FF4-A78FA19A9407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FEFA55-2E5B-42AB-B2DC-949EBBBB0B96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DA5E223-A3DA-4481-B3FE-1CAEE75B3A97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916C9C9-C6ED-4759-BAC1-6C0B66435599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6907BBF-8994-433A-AA11-578F015075AB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01E2E4-EC8E-454D-B7A7-5E736FEDE977}"/>
              </a:ext>
            </a:extLst>
          </p:cNvPr>
          <p:cNvSpPr/>
          <p:nvPr/>
        </p:nvSpPr>
        <p:spPr>
          <a:xfrm>
            <a:off x="5479691" y="6082302"/>
            <a:ext cx="1293230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AutoScalers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E9BA4DC-4A3A-4B5E-9A6D-9618CF9CC70B}"/>
              </a:ext>
            </a:extLst>
          </p:cNvPr>
          <p:cNvSpPr/>
          <p:nvPr/>
        </p:nvSpPr>
        <p:spPr>
          <a:xfrm>
            <a:off x="6836520" y="6078760"/>
            <a:ext cx="1551904" cy="335790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AutoScalers</a:t>
            </a:r>
          </a:p>
        </p:txBody>
      </p:sp>
      <p:sp>
        <p:nvSpPr>
          <p:cNvPr id="160" name="副標題 2">
            <a:extLst>
              <a:ext uri="{FF2B5EF4-FFF2-40B4-BE49-F238E27FC236}">
                <a16:creationId xmlns:a16="http://schemas.microsoft.com/office/drawing/2014/main" id="{C3BEB5CA-BCB8-4FFE-AD69-DBD7550F9D26}"/>
              </a:ext>
            </a:extLst>
          </p:cNvPr>
          <p:cNvSpPr txBox="1">
            <a:spLocks/>
          </p:cNvSpPr>
          <p:nvPr/>
        </p:nvSpPr>
        <p:spPr>
          <a:xfrm>
            <a:off x="3140083" y="2860545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kubectl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--rollback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AB4481F4-6847-499A-84B8-075A1074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DCA6B2-F3FA-48E5-AF1A-64FA5708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5" y="2817750"/>
            <a:ext cx="339514" cy="323218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0C244B95-D349-42E7-8C20-6A1C0389FAE1}"/>
              </a:ext>
            </a:extLst>
          </p:cNvPr>
          <p:cNvSpPr/>
          <p:nvPr/>
        </p:nvSpPr>
        <p:spPr>
          <a:xfrm>
            <a:off x="43925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10F77A4-312E-4708-88AB-5F6194B674B4}"/>
              </a:ext>
            </a:extLst>
          </p:cNvPr>
          <p:cNvSpPr/>
          <p:nvPr/>
        </p:nvSpPr>
        <p:spPr>
          <a:xfrm>
            <a:off x="43925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E91FAD8-AB03-467D-9ED5-9D91A6696469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60CDC26-E4E8-4CBC-BE26-FBD77A613BAB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8A4AD9-F521-449D-A639-E0087037F55A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0B893-6B86-4EFF-B67A-1247584FFF57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FAE492C-BE6E-414D-A1E5-16660CA8CF78}"/>
              </a:ext>
            </a:extLst>
          </p:cNvPr>
          <p:cNvSpPr/>
          <p:nvPr/>
        </p:nvSpPr>
        <p:spPr>
          <a:xfrm>
            <a:off x="3159968" y="4381605"/>
            <a:ext cx="482785" cy="3902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C7B975E-B0DE-4A30-BF87-12E354838456}"/>
              </a:ext>
            </a:extLst>
          </p:cNvPr>
          <p:cNvSpPr/>
          <p:nvPr/>
        </p:nvSpPr>
        <p:spPr>
          <a:xfrm>
            <a:off x="6126971" y="4436508"/>
            <a:ext cx="826056" cy="447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D74BDD-518C-4997-9FB7-F2FF9BE9DAB8}"/>
              </a:ext>
            </a:extLst>
          </p:cNvPr>
          <p:cNvSpPr/>
          <p:nvPr/>
        </p:nvSpPr>
        <p:spPr>
          <a:xfrm>
            <a:off x="3787054" y="6116879"/>
            <a:ext cx="748114" cy="33579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Security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86885C-E4B6-4680-8D23-82263185A89E}"/>
              </a:ext>
            </a:extLst>
          </p:cNvPr>
          <p:cNvSpPr/>
          <p:nvPr/>
        </p:nvSpPr>
        <p:spPr>
          <a:xfrm>
            <a:off x="4615049" y="6101217"/>
            <a:ext cx="741897" cy="335790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Network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11E0203-DC32-4B48-A577-01FBDB2418B6}"/>
              </a:ext>
            </a:extLst>
          </p:cNvPr>
          <p:cNvSpPr/>
          <p:nvPr/>
        </p:nvSpPr>
        <p:spPr>
          <a:xfrm>
            <a:off x="2933896" y="6128184"/>
            <a:ext cx="748114" cy="3357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Storage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DAA7ADC6-FBC0-468F-A7B9-3191505B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1" y="4828737"/>
            <a:ext cx="646534" cy="37764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5CA49948-E670-4F5B-BB36-536ACE1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6" y="4796781"/>
            <a:ext cx="646534" cy="37764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54775D5-4498-4F97-9220-6C847F4E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04" y="4836200"/>
            <a:ext cx="646534" cy="377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380D5-53E7-343D-00A8-9F6BB9310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276" y="-229390"/>
            <a:ext cx="4473633" cy="30727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274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3.4 Relation between Docker and Kubernetes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056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What is Relation between Docker and Kubernetes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Kubernetes supports a variety of authentication and authorization mechanism.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All major cloud service provider have native support for Kubernetes.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63" name="副標題 2">
            <a:extLst>
              <a:ext uri="{FF2B5EF4-FFF2-40B4-BE49-F238E27FC236}">
                <a16:creationId xmlns:a16="http://schemas.microsoft.com/office/drawing/2014/main" id="{C49FAEE1-0497-45C6-812B-362D3432DF85}"/>
              </a:ext>
            </a:extLst>
          </p:cNvPr>
          <p:cNvSpPr txBox="1">
            <a:spLocks/>
          </p:cNvSpPr>
          <p:nvPr/>
        </p:nvSpPr>
        <p:spPr>
          <a:xfrm>
            <a:off x="539552" y="2884117"/>
            <a:ext cx="1982186" cy="2076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docker run my-web-server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37AE29-203D-4495-9CE0-A93DCC7FB625}"/>
              </a:ext>
            </a:extLst>
          </p:cNvPr>
          <p:cNvSpPr/>
          <p:nvPr/>
        </p:nvSpPr>
        <p:spPr>
          <a:xfrm>
            <a:off x="468741" y="345397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02C2A9A-5A0E-4900-970F-61982D8C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2" y="4924564"/>
            <a:ext cx="646534" cy="37764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426424E-AFA8-448D-B7FA-8B85AB6D5709}"/>
              </a:ext>
            </a:extLst>
          </p:cNvPr>
          <p:cNvSpPr/>
          <p:nvPr/>
        </p:nvSpPr>
        <p:spPr>
          <a:xfrm>
            <a:off x="756774" y="5326186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Docker Host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C367CA6-AC52-448A-80C7-88D0AFD35CA4}"/>
              </a:ext>
            </a:extLst>
          </p:cNvPr>
          <p:cNvSpPr/>
          <p:nvPr/>
        </p:nvSpPr>
        <p:spPr>
          <a:xfrm>
            <a:off x="1153375" y="3645023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984C96-A83E-44C7-9B48-6D740A949BB1}"/>
              </a:ext>
            </a:extLst>
          </p:cNvPr>
          <p:cNvSpPr/>
          <p:nvPr/>
        </p:nvSpPr>
        <p:spPr>
          <a:xfrm>
            <a:off x="3030873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83F8BE-5EFA-4483-975A-7F5DD96A791A}"/>
              </a:ext>
            </a:extLst>
          </p:cNvPr>
          <p:cNvSpPr/>
          <p:nvPr/>
        </p:nvSpPr>
        <p:spPr>
          <a:xfrm>
            <a:off x="3318906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CFF024-28F2-46F0-8484-B1D168567FBE}"/>
              </a:ext>
            </a:extLst>
          </p:cNvPr>
          <p:cNvSpPr/>
          <p:nvPr/>
        </p:nvSpPr>
        <p:spPr>
          <a:xfrm>
            <a:off x="3159969" y="357141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5A5E3-3488-4A2E-850D-82A242D547E9}"/>
              </a:ext>
            </a:extLst>
          </p:cNvPr>
          <p:cNvSpPr/>
          <p:nvPr/>
        </p:nvSpPr>
        <p:spPr>
          <a:xfrm>
            <a:off x="2837899" y="3260006"/>
            <a:ext cx="5865488" cy="27612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C63060C-115D-4E2E-BC46-FFEDABAB2B65}"/>
              </a:ext>
            </a:extLst>
          </p:cNvPr>
          <p:cNvSpPr/>
          <p:nvPr/>
        </p:nvSpPr>
        <p:spPr>
          <a:xfrm>
            <a:off x="5113090" y="5720991"/>
            <a:ext cx="1218388" cy="288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Kubernetes Cluster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DDA481-ED52-416F-9F02-6494CD8A6DD2}"/>
              </a:ext>
            </a:extLst>
          </p:cNvPr>
          <p:cNvSpPr/>
          <p:nvPr/>
        </p:nvSpPr>
        <p:spPr>
          <a:xfrm>
            <a:off x="3448001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3E5176-07E6-44D2-AD36-F5D757B84E2B}"/>
              </a:ext>
            </a:extLst>
          </p:cNvPr>
          <p:cNvSpPr/>
          <p:nvPr/>
        </p:nvSpPr>
        <p:spPr>
          <a:xfrm>
            <a:off x="4067944" y="357281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D23047-B045-461B-A14D-FA9466C834DE}"/>
              </a:ext>
            </a:extLst>
          </p:cNvPr>
          <p:cNvSpPr/>
          <p:nvPr/>
        </p:nvSpPr>
        <p:spPr>
          <a:xfrm>
            <a:off x="3642754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810AD4-CD54-4A59-881B-8A23058AC436}"/>
              </a:ext>
            </a:extLst>
          </p:cNvPr>
          <p:cNvSpPr/>
          <p:nvPr/>
        </p:nvSpPr>
        <p:spPr>
          <a:xfrm>
            <a:off x="3159969" y="4050492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C20BD53-ECE7-48C1-8CF5-F456D9552FCE}"/>
              </a:ext>
            </a:extLst>
          </p:cNvPr>
          <p:cNvSpPr/>
          <p:nvPr/>
        </p:nvSpPr>
        <p:spPr>
          <a:xfrm>
            <a:off x="3448001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74CF9E-B2F0-4001-8D22-48D7BB265CBE}"/>
              </a:ext>
            </a:extLst>
          </p:cNvPr>
          <p:cNvSpPr/>
          <p:nvPr/>
        </p:nvSpPr>
        <p:spPr>
          <a:xfrm>
            <a:off x="4067944" y="4051890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D8E00D-59A8-4533-9296-E2E68369684A}"/>
              </a:ext>
            </a:extLst>
          </p:cNvPr>
          <p:cNvSpPr/>
          <p:nvPr/>
        </p:nvSpPr>
        <p:spPr>
          <a:xfrm>
            <a:off x="3642754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96FAFA-D1F9-4BE8-A135-AD62A08965A9}"/>
              </a:ext>
            </a:extLst>
          </p:cNvPr>
          <p:cNvSpPr/>
          <p:nvPr/>
        </p:nvSpPr>
        <p:spPr>
          <a:xfrm>
            <a:off x="3112968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5BAE5A-880C-47E6-80BE-44DD60464CAA}"/>
              </a:ext>
            </a:extLst>
          </p:cNvPr>
          <p:cNvSpPr/>
          <p:nvPr/>
        </p:nvSpPr>
        <p:spPr>
          <a:xfrm>
            <a:off x="4867810" y="338036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D905C4-8AFE-456B-8416-456058CDEAA0}"/>
              </a:ext>
            </a:extLst>
          </p:cNvPr>
          <p:cNvSpPr/>
          <p:nvPr/>
        </p:nvSpPr>
        <p:spPr>
          <a:xfrm>
            <a:off x="5155843" y="5252577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423147-756E-405D-95B4-DC7BD9628A0B}"/>
              </a:ext>
            </a:extLst>
          </p:cNvPr>
          <p:cNvSpPr/>
          <p:nvPr/>
        </p:nvSpPr>
        <p:spPr>
          <a:xfrm>
            <a:off x="4996906" y="357141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C71C2D-1A18-494F-B312-4E4BBEDC28D8}"/>
              </a:ext>
            </a:extLst>
          </p:cNvPr>
          <p:cNvSpPr/>
          <p:nvPr/>
        </p:nvSpPr>
        <p:spPr>
          <a:xfrm>
            <a:off x="5284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731E5F-E377-4990-B751-79AF6BA71940}"/>
              </a:ext>
            </a:extLst>
          </p:cNvPr>
          <p:cNvSpPr/>
          <p:nvPr/>
        </p:nvSpPr>
        <p:spPr>
          <a:xfrm>
            <a:off x="5940152" y="357281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F82C39-10C0-4A30-8A47-868EC3946E38}"/>
              </a:ext>
            </a:extLst>
          </p:cNvPr>
          <p:cNvSpPr/>
          <p:nvPr/>
        </p:nvSpPr>
        <p:spPr>
          <a:xfrm>
            <a:off x="5479691" y="3501008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5A00601-6381-4E86-86CA-0D5A45E95D57}"/>
              </a:ext>
            </a:extLst>
          </p:cNvPr>
          <p:cNvSpPr/>
          <p:nvPr/>
        </p:nvSpPr>
        <p:spPr>
          <a:xfrm>
            <a:off x="4996906" y="405049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D372BD0-BDAF-406A-98B3-C0F13D8BE231}"/>
              </a:ext>
            </a:extLst>
          </p:cNvPr>
          <p:cNvSpPr/>
          <p:nvPr/>
        </p:nvSpPr>
        <p:spPr>
          <a:xfrm>
            <a:off x="5284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E596AD0-AA56-4C8B-AB9D-A7FFF8FCC6B1}"/>
              </a:ext>
            </a:extLst>
          </p:cNvPr>
          <p:cNvSpPr/>
          <p:nvPr/>
        </p:nvSpPr>
        <p:spPr>
          <a:xfrm>
            <a:off x="5940152" y="405189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4D77AEB-CC68-4406-89F6-1D5870715A96}"/>
              </a:ext>
            </a:extLst>
          </p:cNvPr>
          <p:cNvSpPr/>
          <p:nvPr/>
        </p:nvSpPr>
        <p:spPr>
          <a:xfrm>
            <a:off x="5479691" y="3980086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21941D-FA2F-402B-8ED7-CBADDB5CE945}"/>
              </a:ext>
            </a:extLst>
          </p:cNvPr>
          <p:cNvSpPr/>
          <p:nvPr/>
        </p:nvSpPr>
        <p:spPr>
          <a:xfrm>
            <a:off x="4949905" y="3747295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829709-30CA-46A8-843A-F5318CD5A8FF}"/>
              </a:ext>
            </a:extLst>
          </p:cNvPr>
          <p:cNvSpPr/>
          <p:nvPr/>
        </p:nvSpPr>
        <p:spPr>
          <a:xfrm>
            <a:off x="6664994" y="3376883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4ACECE8-99F9-4E56-9110-80AF85D2140C}"/>
              </a:ext>
            </a:extLst>
          </p:cNvPr>
          <p:cNvSpPr/>
          <p:nvPr/>
        </p:nvSpPr>
        <p:spPr>
          <a:xfrm>
            <a:off x="6953027" y="5249093"/>
            <a:ext cx="971128" cy="288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1CA93F3-D7FE-4C27-8C3E-7CCD1F850289}"/>
              </a:ext>
            </a:extLst>
          </p:cNvPr>
          <p:cNvSpPr/>
          <p:nvPr/>
        </p:nvSpPr>
        <p:spPr>
          <a:xfrm>
            <a:off x="6794090" y="356793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0B8BA29-5AE8-4DF7-B394-453634A074E4}"/>
              </a:ext>
            </a:extLst>
          </p:cNvPr>
          <p:cNvSpPr/>
          <p:nvPr/>
        </p:nvSpPr>
        <p:spPr>
          <a:xfrm>
            <a:off x="7082122" y="3569532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1CF0A7B-8DAF-431E-9134-1560A299F56D}"/>
              </a:ext>
            </a:extLst>
          </p:cNvPr>
          <p:cNvSpPr/>
          <p:nvPr/>
        </p:nvSpPr>
        <p:spPr>
          <a:xfrm>
            <a:off x="7740352" y="356932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7F78988-792A-408D-875A-3590896980E0}"/>
              </a:ext>
            </a:extLst>
          </p:cNvPr>
          <p:cNvSpPr/>
          <p:nvPr/>
        </p:nvSpPr>
        <p:spPr>
          <a:xfrm>
            <a:off x="7276875" y="3497524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9F98B2B-8F27-4C33-8FF4-A78FA19A9407}"/>
              </a:ext>
            </a:extLst>
          </p:cNvPr>
          <p:cNvSpPr/>
          <p:nvPr/>
        </p:nvSpPr>
        <p:spPr>
          <a:xfrm>
            <a:off x="6794090" y="4047008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FEFA55-2E5B-42AB-B2DC-949EBBBB0B96}"/>
              </a:ext>
            </a:extLst>
          </p:cNvPr>
          <p:cNvSpPr/>
          <p:nvPr/>
        </p:nvSpPr>
        <p:spPr>
          <a:xfrm>
            <a:off x="7082122" y="4048610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DA5E223-A3DA-4481-B3FE-1CAEE75B3A97}"/>
              </a:ext>
            </a:extLst>
          </p:cNvPr>
          <p:cNvSpPr/>
          <p:nvPr/>
        </p:nvSpPr>
        <p:spPr>
          <a:xfrm>
            <a:off x="7740352" y="404840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916C9C9-C6ED-4759-BAC1-6C0B66435599}"/>
              </a:ext>
            </a:extLst>
          </p:cNvPr>
          <p:cNvSpPr/>
          <p:nvPr/>
        </p:nvSpPr>
        <p:spPr>
          <a:xfrm>
            <a:off x="7276875" y="3976602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6907BBF-8994-433A-AA11-578F015075AB}"/>
              </a:ext>
            </a:extLst>
          </p:cNvPr>
          <p:cNvSpPr/>
          <p:nvPr/>
        </p:nvSpPr>
        <p:spPr>
          <a:xfrm>
            <a:off x="6747089" y="3743811"/>
            <a:ext cx="407041" cy="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01E2E4-EC8E-454D-B7A7-5E736FEDE977}"/>
              </a:ext>
            </a:extLst>
          </p:cNvPr>
          <p:cNvSpPr/>
          <p:nvPr/>
        </p:nvSpPr>
        <p:spPr>
          <a:xfrm>
            <a:off x="5479691" y="6082302"/>
            <a:ext cx="1293230" cy="3357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POD AutoScalers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E9BA4DC-4A3A-4B5E-9A6D-9618CF9CC70B}"/>
              </a:ext>
            </a:extLst>
          </p:cNvPr>
          <p:cNvSpPr/>
          <p:nvPr/>
        </p:nvSpPr>
        <p:spPr>
          <a:xfrm>
            <a:off x="6836520" y="6078760"/>
            <a:ext cx="1551904" cy="335790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Cluster AutoScalers</a:t>
            </a:r>
          </a:p>
        </p:txBody>
      </p:sp>
      <p:sp>
        <p:nvSpPr>
          <p:cNvPr id="160" name="副標題 2">
            <a:extLst>
              <a:ext uri="{FF2B5EF4-FFF2-40B4-BE49-F238E27FC236}">
                <a16:creationId xmlns:a16="http://schemas.microsoft.com/office/drawing/2014/main" id="{C3BEB5CA-BCB8-4FFE-AD69-DBD7550F9D26}"/>
              </a:ext>
            </a:extLst>
          </p:cNvPr>
          <p:cNvSpPr txBox="1">
            <a:spLocks/>
          </p:cNvSpPr>
          <p:nvPr/>
        </p:nvSpPr>
        <p:spPr>
          <a:xfrm>
            <a:off x="3140083" y="2860545"/>
            <a:ext cx="5600436" cy="2749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200" b="1" dirty="0">
                <a:solidFill>
                  <a:schemeClr val="tx1"/>
                </a:solidFill>
              </a:rPr>
              <a:t>&gt; kubectl </a:t>
            </a:r>
            <a:r>
              <a:rPr lang="en-US" altLang="zh-TW" sz="1200" b="1" dirty="0">
                <a:solidFill>
                  <a:srgbClr val="C00000"/>
                </a:solidFill>
              </a:rPr>
              <a:t>rolling-update</a:t>
            </a:r>
            <a:r>
              <a:rPr lang="en-US" altLang="zh-TW" sz="1200" b="1" dirty="0">
                <a:solidFill>
                  <a:schemeClr val="tx1"/>
                </a:solidFill>
              </a:rPr>
              <a:t> my-web-server --rollback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AB4481F4-6847-499A-84B8-075A1074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0" y="2884117"/>
            <a:ext cx="355482" cy="20764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DCA6B2-F3FA-48E5-AF1A-64FA5708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5" y="2817750"/>
            <a:ext cx="339514" cy="323218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0C244B95-D349-42E7-8C20-6A1C0389FAE1}"/>
              </a:ext>
            </a:extLst>
          </p:cNvPr>
          <p:cNvSpPr/>
          <p:nvPr/>
        </p:nvSpPr>
        <p:spPr>
          <a:xfrm>
            <a:off x="4392538" y="3573016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10F77A4-312E-4708-88AB-5F6194B674B4}"/>
              </a:ext>
            </a:extLst>
          </p:cNvPr>
          <p:cNvSpPr/>
          <p:nvPr/>
        </p:nvSpPr>
        <p:spPr>
          <a:xfrm>
            <a:off x="4392538" y="4052094"/>
            <a:ext cx="179462" cy="1689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E91FAD8-AB03-467D-9ED5-9D91A6696469}"/>
              </a:ext>
            </a:extLst>
          </p:cNvPr>
          <p:cNvSpPr/>
          <p:nvPr/>
        </p:nvSpPr>
        <p:spPr>
          <a:xfrm>
            <a:off x="61927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60CDC26-E4E8-4CBC-BE26-FBD77A613BAB}"/>
              </a:ext>
            </a:extLst>
          </p:cNvPr>
          <p:cNvSpPr/>
          <p:nvPr/>
        </p:nvSpPr>
        <p:spPr>
          <a:xfrm>
            <a:off x="61927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8A4AD9-F521-449D-A639-E0087037F55A}"/>
              </a:ext>
            </a:extLst>
          </p:cNvPr>
          <p:cNvSpPr/>
          <p:nvPr/>
        </p:nvSpPr>
        <p:spPr>
          <a:xfrm>
            <a:off x="7992938" y="3573016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0B893-6B86-4EFF-B67A-1247584FFF57}"/>
              </a:ext>
            </a:extLst>
          </p:cNvPr>
          <p:cNvSpPr/>
          <p:nvPr/>
        </p:nvSpPr>
        <p:spPr>
          <a:xfrm>
            <a:off x="7992938" y="4052094"/>
            <a:ext cx="179462" cy="1689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FAE492C-BE6E-414D-A1E5-16660CA8CF78}"/>
              </a:ext>
            </a:extLst>
          </p:cNvPr>
          <p:cNvSpPr/>
          <p:nvPr/>
        </p:nvSpPr>
        <p:spPr>
          <a:xfrm>
            <a:off x="3159968" y="4381605"/>
            <a:ext cx="482785" cy="3902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C7B975E-B0DE-4A30-BF87-12E354838456}"/>
              </a:ext>
            </a:extLst>
          </p:cNvPr>
          <p:cNvSpPr/>
          <p:nvPr/>
        </p:nvSpPr>
        <p:spPr>
          <a:xfrm>
            <a:off x="6126971" y="4436508"/>
            <a:ext cx="826056" cy="447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D74BDD-518C-4997-9FB7-F2FF9BE9DAB8}"/>
              </a:ext>
            </a:extLst>
          </p:cNvPr>
          <p:cNvSpPr/>
          <p:nvPr/>
        </p:nvSpPr>
        <p:spPr>
          <a:xfrm>
            <a:off x="3787054" y="6116879"/>
            <a:ext cx="748114" cy="33579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Security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86885C-E4B6-4680-8D23-82263185A89E}"/>
              </a:ext>
            </a:extLst>
          </p:cNvPr>
          <p:cNvSpPr/>
          <p:nvPr/>
        </p:nvSpPr>
        <p:spPr>
          <a:xfrm>
            <a:off x="4615049" y="6101217"/>
            <a:ext cx="741897" cy="335790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Network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11E0203-DC32-4B48-A577-01FBDB2418B6}"/>
              </a:ext>
            </a:extLst>
          </p:cNvPr>
          <p:cNvSpPr/>
          <p:nvPr/>
        </p:nvSpPr>
        <p:spPr>
          <a:xfrm>
            <a:off x="2933896" y="6128184"/>
            <a:ext cx="748114" cy="3357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Storage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DAA7ADC6-FBC0-468F-A7B9-3191505B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1" y="4828737"/>
            <a:ext cx="646534" cy="37764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5CA49948-E670-4F5B-BB36-536ACE1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6" y="4796781"/>
            <a:ext cx="646534" cy="37764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54775D5-4498-4F97-9220-6C847F4E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04" y="4836200"/>
            <a:ext cx="646534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54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Kubernetes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8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3.5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6"/>
            <a:ext cx="3456384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Let’s quick look at Kubernetes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Kubernetes Cluster consists of a s et of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 start with nodes.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1006624" y="3933056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18" y="5805263"/>
            <a:ext cx="344454" cy="32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F53A9-5347-4D73-AB6D-B561EB6B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53" y="4099241"/>
            <a:ext cx="477117" cy="553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5AED6-0D52-4FDC-A0BD-6E271BEF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659" y="4099241"/>
            <a:ext cx="477117" cy="553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EBEF1-74EE-B595-A2B1-AA18BC6E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269" y="1301090"/>
            <a:ext cx="4604231" cy="32800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93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must close watch on the load and performance of your application and deploy additional instances.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Not only that. We must watch the health of these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the container is failed, we should be able to detect that and run the docker run command again to deploy another instance of that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8112B-F895-3C49-78F4-49A5D595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356992"/>
            <a:ext cx="5391323" cy="3259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0213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Node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1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Node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4248472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node is a machine physical or virtual.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 which a Kubernetes software, a set of tools are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node is a worker machine and that is where the containers will be launched by Kubernetes.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633264" y="368102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8" y="5553234"/>
            <a:ext cx="344454" cy="32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F53A9-5347-4D73-AB6D-B561EB6B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93" y="3847212"/>
            <a:ext cx="477117" cy="553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5AED6-0D52-4FDC-A0BD-6E271BEF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299" y="3847212"/>
            <a:ext cx="477117" cy="553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BB997-E62E-6AE0-8360-51A2638B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1317930"/>
            <a:ext cx="3796386" cy="27336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971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3.6 Node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4248472" cy="13543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if the node on which at the application is running fails, i.e., our application goes down.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633264" y="368102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8" y="5553234"/>
            <a:ext cx="344454" cy="32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F53A9-5347-4D73-AB6D-B561EB6B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93" y="3847212"/>
            <a:ext cx="477117" cy="553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5AED6-0D52-4FDC-A0BD-6E271BEF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299" y="3847212"/>
            <a:ext cx="477117" cy="553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2F17C-5F52-6049-D0C5-111C70E09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798" y="1340766"/>
            <a:ext cx="3690674" cy="2735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5484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3.7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2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3960440" cy="785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more than one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828507" y="401291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01" y="5885121"/>
            <a:ext cx="344454" cy="3279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2844731" y="3951931"/>
            <a:ext cx="1584176" cy="2279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25" y="5824138"/>
            <a:ext cx="344454" cy="32792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4777680" y="3939688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74" y="5811895"/>
            <a:ext cx="344454" cy="32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036" y="4234061"/>
            <a:ext cx="477117" cy="553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249" y="4079564"/>
            <a:ext cx="477117" cy="5538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260" y="4067814"/>
            <a:ext cx="477117" cy="553894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457200" y="3735908"/>
            <a:ext cx="6347971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F3B57-BB45-52B6-2CFE-93F8FC776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697" y="94875"/>
            <a:ext cx="3801847" cy="33420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3781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7"/>
            <a:ext cx="3638872" cy="1781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 cluster is a set of nodes grouped together even if one node fails, you have your application still accessible from the other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828507" y="401291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01" y="5885121"/>
            <a:ext cx="344454" cy="3279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2844731" y="3951931"/>
            <a:ext cx="1584176" cy="2279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25" y="5824138"/>
            <a:ext cx="344454" cy="32792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4777680" y="3939688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74" y="5811895"/>
            <a:ext cx="344454" cy="32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036" y="4234061"/>
            <a:ext cx="477117" cy="553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249" y="4079564"/>
            <a:ext cx="477117" cy="5538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260" y="4067814"/>
            <a:ext cx="477117" cy="553894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457200" y="3735908"/>
            <a:ext cx="6347971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4D3566-4DA7-41A4-1D9C-6243D5F78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046" y="737037"/>
            <a:ext cx="4850308" cy="28105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6293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4593353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cluster but who is responsible for managing this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Where is the information about the members of the cluster stored.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680090" y="3864070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84" y="5736277"/>
            <a:ext cx="344454" cy="3279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2696314" y="380308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908" y="5675294"/>
            <a:ext cx="344454" cy="32792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4701271" y="379084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65" y="5663051"/>
            <a:ext cx="344454" cy="32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19" y="4085217"/>
            <a:ext cx="477117" cy="553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40" y="3930720"/>
            <a:ext cx="477117" cy="5538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843" y="3918970"/>
            <a:ext cx="477117" cy="553894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465196" y="3592822"/>
            <a:ext cx="6059939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836CC2-3889-3AA9-7C4B-56008457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23" y="83554"/>
            <a:ext cx="4086907" cy="23164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4456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3.7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4593353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are the nodes monitored?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a node fails, </a:t>
            </a:r>
            <a:r>
              <a:rPr lang="en-US" altLang="zh-TW" sz="1800" b="1" dirty="0">
                <a:solidFill>
                  <a:srgbClr val="C00000"/>
                </a:solidFill>
              </a:rPr>
              <a:t>how do you move the workload of the failed nodes to anther worker node</a:t>
            </a:r>
            <a:r>
              <a:rPr lang="en-US" altLang="zh-TW" sz="18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680090" y="3864070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84" y="5736277"/>
            <a:ext cx="344454" cy="3279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2696314" y="3803087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908" y="5675294"/>
            <a:ext cx="344454" cy="32792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4701271" y="379084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65" y="5663051"/>
            <a:ext cx="344454" cy="32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19" y="4085217"/>
            <a:ext cx="477117" cy="553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40" y="3930720"/>
            <a:ext cx="477117" cy="5538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843" y="3918970"/>
            <a:ext cx="477117" cy="553894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465196" y="3592822"/>
            <a:ext cx="6059939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836CC2-3889-3AA9-7C4B-56008457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23" y="83554"/>
            <a:ext cx="4086907" cy="23164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8088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3.8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12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3.8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3505857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That is the master comes 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master is a node with Kubernetes control plain components installed.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3563888" y="388602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82" y="5758231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5292080" y="388827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674" y="5760479"/>
            <a:ext cx="344454" cy="3279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7020272" y="387602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66" y="5748236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17" y="4107171"/>
            <a:ext cx="477117" cy="5538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41" y="4015905"/>
            <a:ext cx="477117" cy="5538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09" y="4004155"/>
            <a:ext cx="477117" cy="553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611560" y="3678007"/>
            <a:ext cx="8198567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C12E5-1727-4133-B298-F155494105AA}"/>
              </a:ext>
            </a:extLst>
          </p:cNvPr>
          <p:cNvSpPr/>
          <p:nvPr/>
        </p:nvSpPr>
        <p:spPr>
          <a:xfrm>
            <a:off x="1006624" y="381569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C30CD2-BF3B-4C7C-9B44-6E31F791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18" y="5687906"/>
            <a:ext cx="344454" cy="327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307FB-A1EC-B2F9-21FE-E52BD1A1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288" y="743177"/>
            <a:ext cx="4801955" cy="25747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035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0655"/>
            <a:ext cx="8352928" cy="22942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about the health of the docker host itself?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if the host crashes and is inaccessible?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container hosted on that host become inaccessible too.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do you do in order to solve these issues?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need a dedicated engineer who can sit and monitor the state performance and health of the containers and take necessary action to remediate the situation.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4FB71-BA1E-DBD8-2F05-6971A90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712609"/>
            <a:ext cx="4542085" cy="28263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3754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3.8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1" y="1340768"/>
            <a:ext cx="3384376" cy="1839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>
                <a:solidFill>
                  <a:srgbClr val="C00000"/>
                </a:solidFill>
              </a:rPr>
              <a:t>master watches over the nodes in the cluster and is responsible for the actual orchestration of containers on the worker nodes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9C5C0-9D5C-4497-BB9F-B18EF669ACDB}"/>
              </a:ext>
            </a:extLst>
          </p:cNvPr>
          <p:cNvSpPr/>
          <p:nvPr/>
        </p:nvSpPr>
        <p:spPr>
          <a:xfrm>
            <a:off x="3563888" y="3886024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2AC3E-1293-4833-AF5A-54E054B1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82" y="5758231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36549-C2BE-4ED0-832D-459451880E88}"/>
              </a:ext>
            </a:extLst>
          </p:cNvPr>
          <p:cNvSpPr/>
          <p:nvPr/>
        </p:nvSpPr>
        <p:spPr>
          <a:xfrm>
            <a:off x="5292080" y="3888272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99993-EF83-4255-8A80-9C057816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674" y="5760479"/>
            <a:ext cx="344454" cy="3279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6D97A3-2227-4896-99FE-668E02A1006F}"/>
              </a:ext>
            </a:extLst>
          </p:cNvPr>
          <p:cNvSpPr/>
          <p:nvPr/>
        </p:nvSpPr>
        <p:spPr>
          <a:xfrm>
            <a:off x="7020272" y="387602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2D700-CFCD-4A61-A486-44213DEA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66" y="5748236"/>
            <a:ext cx="344454" cy="3279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C75113-AF43-4EA7-9874-8BA47E584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17" y="4107171"/>
            <a:ext cx="477117" cy="5538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F6BA3-DE82-486E-8A55-AA8BF707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41" y="4015905"/>
            <a:ext cx="477117" cy="5538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1F28-6020-48B4-BC3C-F763166AD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09" y="4004155"/>
            <a:ext cx="477117" cy="553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9DA22D-F1CC-4A7D-B25A-060A8AFAFB68}"/>
              </a:ext>
            </a:extLst>
          </p:cNvPr>
          <p:cNvSpPr/>
          <p:nvPr/>
        </p:nvSpPr>
        <p:spPr>
          <a:xfrm>
            <a:off x="611560" y="3678007"/>
            <a:ext cx="8198567" cy="2675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C12E5-1727-4133-B298-F155494105AA}"/>
              </a:ext>
            </a:extLst>
          </p:cNvPr>
          <p:cNvSpPr/>
          <p:nvPr/>
        </p:nvSpPr>
        <p:spPr>
          <a:xfrm>
            <a:off x="1006624" y="3815699"/>
            <a:ext cx="1584176" cy="2279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C30CD2-BF3B-4C7C-9B44-6E31F791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18" y="5687906"/>
            <a:ext cx="344454" cy="327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307FB-A1EC-B2F9-21FE-E52BD1A1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44" y="784370"/>
            <a:ext cx="4801955" cy="25747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607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3.9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33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3.9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1" y="1340767"/>
            <a:ext cx="3456384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the install the Kubernetes on the system, you are installing the following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 </a:t>
            </a:r>
            <a:r>
              <a:rPr lang="en-US" altLang="zh-TW" sz="1800" b="1" dirty="0">
                <a:solidFill>
                  <a:srgbClr val="C00000"/>
                </a:solidFill>
              </a:rPr>
              <a:t>API Server, an etcd server, a kubelet, container runtime engine like docker, a bunch of controller, and the scheduler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32188C-BF69-4238-9D3B-C08B05887F23}"/>
              </a:ext>
            </a:extLst>
          </p:cNvPr>
          <p:cNvSpPr/>
          <p:nvPr/>
        </p:nvSpPr>
        <p:spPr>
          <a:xfrm>
            <a:off x="4572000" y="4978791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F3271-E4BA-428D-AFE7-FE597EA3D88E}"/>
              </a:ext>
            </a:extLst>
          </p:cNvPr>
          <p:cNvSpPr/>
          <p:nvPr/>
        </p:nvSpPr>
        <p:spPr>
          <a:xfrm>
            <a:off x="4590750" y="5739910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855BE2-6A01-4AF5-AEBC-570CC9E459BE}"/>
              </a:ext>
            </a:extLst>
          </p:cNvPr>
          <p:cNvSpPr/>
          <p:nvPr/>
        </p:nvSpPr>
        <p:spPr>
          <a:xfrm>
            <a:off x="7621988" y="5667546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715FD9-03D9-43A8-A536-52FE3462D961}"/>
              </a:ext>
            </a:extLst>
          </p:cNvPr>
          <p:cNvSpPr/>
          <p:nvPr/>
        </p:nvSpPr>
        <p:spPr>
          <a:xfrm>
            <a:off x="7672294" y="4966566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205756-0653-4B01-B6C9-7D1C6A743B68}"/>
              </a:ext>
            </a:extLst>
          </p:cNvPr>
          <p:cNvSpPr/>
          <p:nvPr/>
        </p:nvSpPr>
        <p:spPr>
          <a:xfrm>
            <a:off x="6106369" y="5709756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AA01DA-1735-4ABC-909B-A80E2EEC9A74}"/>
              </a:ext>
            </a:extLst>
          </p:cNvPr>
          <p:cNvSpPr/>
          <p:nvPr/>
        </p:nvSpPr>
        <p:spPr>
          <a:xfrm>
            <a:off x="6082011" y="4978791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98D06-709E-2947-BD2F-CC6290B7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71" y="1155992"/>
            <a:ext cx="4685867" cy="34443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5027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3.10 API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3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3.10 API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2952327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API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>
                <a:solidFill>
                  <a:srgbClr val="C00000"/>
                </a:solidFill>
              </a:rPr>
              <a:t>API server acts as the front end for Kubernetes</a:t>
            </a:r>
            <a:r>
              <a:rPr lang="en-US" altLang="zh-TW" sz="1800" dirty="0">
                <a:solidFill>
                  <a:schemeClr val="tx1"/>
                </a:solidFill>
              </a:rPr>
              <a:t>, the user management devices command line interfaces all talk to API server, interact with the Kubernetes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32188C-BF69-4238-9D3B-C08B05887F23}"/>
              </a:ext>
            </a:extLst>
          </p:cNvPr>
          <p:cNvSpPr/>
          <p:nvPr/>
        </p:nvSpPr>
        <p:spPr>
          <a:xfrm>
            <a:off x="3760911" y="4946840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F3271-E4BA-428D-AFE7-FE597EA3D88E}"/>
              </a:ext>
            </a:extLst>
          </p:cNvPr>
          <p:cNvSpPr/>
          <p:nvPr/>
        </p:nvSpPr>
        <p:spPr>
          <a:xfrm>
            <a:off x="3779661" y="5707959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855BE2-6A01-4AF5-AEBC-570CC9E459BE}"/>
              </a:ext>
            </a:extLst>
          </p:cNvPr>
          <p:cNvSpPr/>
          <p:nvPr/>
        </p:nvSpPr>
        <p:spPr>
          <a:xfrm>
            <a:off x="6810899" y="5635595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715FD9-03D9-43A8-A536-52FE3462D961}"/>
              </a:ext>
            </a:extLst>
          </p:cNvPr>
          <p:cNvSpPr/>
          <p:nvPr/>
        </p:nvSpPr>
        <p:spPr>
          <a:xfrm>
            <a:off x="6861205" y="4934615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205756-0653-4B01-B6C9-7D1C6A743B68}"/>
              </a:ext>
            </a:extLst>
          </p:cNvPr>
          <p:cNvSpPr/>
          <p:nvPr/>
        </p:nvSpPr>
        <p:spPr>
          <a:xfrm>
            <a:off x="5295280" y="5677805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AA01DA-1735-4ABC-909B-A80E2EEC9A74}"/>
              </a:ext>
            </a:extLst>
          </p:cNvPr>
          <p:cNvSpPr/>
          <p:nvPr/>
        </p:nvSpPr>
        <p:spPr>
          <a:xfrm>
            <a:off x="5270922" y="4946840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6A6C3A-C564-A670-216C-34DD66CF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79" y="1245982"/>
            <a:ext cx="5125946" cy="36206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2337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3.11 etcd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89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3.11 etcd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98229"/>
            <a:ext cx="4032448" cy="41395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etcd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Next is </a:t>
            </a:r>
            <a:r>
              <a:rPr lang="en-US" altLang="zh-TW" sz="1800" b="1" dirty="0">
                <a:solidFill>
                  <a:srgbClr val="C00000"/>
                </a:solidFill>
              </a:rPr>
              <a:t>etcd key value store</a:t>
            </a:r>
            <a:r>
              <a:rPr lang="en-US" altLang="zh-TW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etcd is a distributed reliable key value stored by Kubernetes to store all data used to manage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Think this way, when you have multiple nodes and multiple masters in your cluster, the etcd stores all that information on all the nodes in the cluster in a distributed manner.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etcd is responsible for implementing logs within the cluster to ensure there is no conflict between the masters.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4589481" y="4100587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4608231" y="4861706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7645417" y="480784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7625508" y="4046470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6146152" y="4861706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6099492" y="4100587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C452A-4DDC-E92F-B18A-AD5E600C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80220"/>
            <a:ext cx="4519612" cy="23002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0496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3.12 Scheduler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6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3.12 Scheduler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331236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Scheduler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scheduler is responsible for </a:t>
            </a:r>
            <a:r>
              <a:rPr lang="en-US" altLang="zh-TW" sz="1800" b="1" dirty="0">
                <a:solidFill>
                  <a:srgbClr val="C00000"/>
                </a:solidFill>
              </a:rPr>
              <a:t>distributing work or containers across multiple nodes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>
                <a:solidFill>
                  <a:srgbClr val="C00000"/>
                </a:solidFill>
              </a:rPr>
              <a:t>scheduler looks for newly created containers assigns them to nodes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4588055" y="4948977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4606805" y="5710096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7599528" y="5634431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7599528" y="4948977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6098066" y="564271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6098066" y="4948977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8EF0A-8CFA-4D78-D603-CFE3F523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39" y="1192072"/>
            <a:ext cx="4936921" cy="3611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619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3.13 Controller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9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Kubernetes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68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Kubernetes Concept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have large applications deployed with tens of thousands of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have one dedicated engineer to watch the health of each docker run is not a practical approach.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Even you build your own script and that will help you to tackle these issues to some extent.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4FB71-BA1E-DBD8-2F05-6971A90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621146"/>
            <a:ext cx="4542085" cy="28263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687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3.13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3672408" cy="47725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Controller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controller are the brain behind orchestration.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controller are responsible for noticing and responding when nodes containers or endpoint goes down.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controller makes decisions to bring up new containers in such cases.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4450004" y="4776182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4468754" y="5537301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7472054" y="5507077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7487460" y="4721208"/>
            <a:ext cx="1224136" cy="568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5960015" y="5537301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5960015" y="4776182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91747-781C-C7B2-99DB-F236BCBC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34" y="1258922"/>
            <a:ext cx="4364732" cy="34084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246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3.14 Container Runtime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11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3.14 Container Runtime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3240360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Runtime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container runtime is underlying software that we used to run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our case, the container runtime happens to be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4647478" y="4941169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4666228" y="5702288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7669528" y="5672064"/>
            <a:ext cx="122413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7684934" y="4886195"/>
            <a:ext cx="1224136" cy="5682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6157489" y="5702288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6157489" y="4941169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0F5CF-4DFB-1E0E-4E8A-816F1B29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82" y="1294310"/>
            <a:ext cx="4905548" cy="29255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0403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3.15 Kubelet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2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3.15 Kubelet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3096344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Kubelet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Finally, the kubelet is the agent that runs on each node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agent is responsible for making sure that a </a:t>
            </a:r>
            <a:r>
              <a:rPr lang="en-US" altLang="zh-TW" sz="1800" b="1" dirty="0">
                <a:solidFill>
                  <a:srgbClr val="C00000"/>
                </a:solidFill>
              </a:rPr>
              <a:t>containers are running on the nodes </a:t>
            </a:r>
            <a:r>
              <a:rPr lang="en-US" altLang="zh-TW" sz="1800" dirty="0">
                <a:solidFill>
                  <a:schemeClr val="tx1"/>
                </a:solidFill>
              </a:rPr>
              <a:t>as expected.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A3014B-5353-4EC9-8EFC-88FFDA72D431}"/>
              </a:ext>
            </a:extLst>
          </p:cNvPr>
          <p:cNvSpPr/>
          <p:nvPr/>
        </p:nvSpPr>
        <p:spPr>
          <a:xfrm>
            <a:off x="4738811" y="4732061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99BB5F-76EC-47E0-B338-E8B4BFBE9C3F}"/>
              </a:ext>
            </a:extLst>
          </p:cNvPr>
          <p:cNvSpPr/>
          <p:nvPr/>
        </p:nvSpPr>
        <p:spPr>
          <a:xfrm>
            <a:off x="4757561" y="5493180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D4F4FE-52C7-4F52-96ED-7B9F1C58BD9C}"/>
              </a:ext>
            </a:extLst>
          </p:cNvPr>
          <p:cNvSpPr/>
          <p:nvPr/>
        </p:nvSpPr>
        <p:spPr>
          <a:xfrm>
            <a:off x="7760861" y="5462956"/>
            <a:ext cx="1224136" cy="5760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148C59-CAC5-46AF-BE48-EC7216E0642B}"/>
              </a:ext>
            </a:extLst>
          </p:cNvPr>
          <p:cNvSpPr/>
          <p:nvPr/>
        </p:nvSpPr>
        <p:spPr>
          <a:xfrm>
            <a:off x="7776267" y="4677087"/>
            <a:ext cx="1224136" cy="5682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7BBDC3-BA83-4535-B825-331A3D384965}"/>
              </a:ext>
            </a:extLst>
          </p:cNvPr>
          <p:cNvSpPr/>
          <p:nvPr/>
        </p:nvSpPr>
        <p:spPr>
          <a:xfrm>
            <a:off x="6248822" y="5493180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D8346E-5B92-4D12-91D7-8EE27DF09C2B}"/>
              </a:ext>
            </a:extLst>
          </p:cNvPr>
          <p:cNvSpPr/>
          <p:nvPr/>
        </p:nvSpPr>
        <p:spPr>
          <a:xfrm>
            <a:off x="6248822" y="4732061"/>
            <a:ext cx="1224136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ADB5C-F893-052E-8BA8-AC93213C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7" y="1371950"/>
            <a:ext cx="4932040" cy="22720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0048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3.16 Kubectl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6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3.16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1401"/>
            <a:ext cx="8352928" cy="18195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know about one of the command-line utilities known as kubectl or kube-control tool.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>
                <a:solidFill>
                  <a:srgbClr val="C00000"/>
                </a:solidFill>
              </a:rPr>
              <a:t>kubectl tool is the Kubernetes CLI </a:t>
            </a:r>
            <a:r>
              <a:rPr lang="en-US" altLang="zh-TW" sz="1800" dirty="0">
                <a:solidFill>
                  <a:schemeClr val="tx1"/>
                </a:solidFill>
              </a:rPr>
              <a:t>which is used to deploy and manage application on a Kubernetes cluster to get cluster related information, the statis with the node in the cluster and many other things.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29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3.16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1401"/>
            <a:ext cx="8352928" cy="2339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kubectl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kubctl run hello-minikube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Is used to deploy an application on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kubectl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kubectl cluster-info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Is used to view information about the cluster.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F6B5B-CA54-CB07-6702-83CB9659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5" y="3660676"/>
            <a:ext cx="4906175" cy="30258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BB6121FB-EB84-3E03-2B84-E136EAEDAC7B}"/>
              </a:ext>
            </a:extLst>
          </p:cNvPr>
          <p:cNvSpPr txBox="1">
            <a:spLocks/>
          </p:cNvSpPr>
          <p:nvPr/>
        </p:nvSpPr>
        <p:spPr>
          <a:xfrm>
            <a:off x="611560" y="3720747"/>
            <a:ext cx="3384376" cy="13644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kubectl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kubectl get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Is used to list all the nodes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357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Kubernetes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1401"/>
            <a:ext cx="8352928" cy="1387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run hundreds of instances of your application across hundreds of node, all we need a single Kubernetes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kubectl run my-web-app --image=my-web-app --replicas=100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7D6BF-44A6-8CA0-BA48-E06DD3B3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53862"/>
            <a:ext cx="5834062" cy="368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3902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Container Orchestration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</a:t>
            </a:r>
            <a:r>
              <a:rPr lang="en-US" altLang="zh-TW" sz="4400" b="1" dirty="0">
                <a:solidFill>
                  <a:srgbClr val="FFFF00"/>
                </a:solidFill>
              </a:rPr>
              <a:t>3.1 Container Orchestration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orchestration </a:t>
            </a:r>
            <a:r>
              <a:rPr lang="en-US" altLang="zh-TW" sz="1800" dirty="0">
                <a:solidFill>
                  <a:schemeClr val="tx1"/>
                </a:solidFill>
              </a:rPr>
              <a:t>is just a solution for the health of containers host.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It consists a set of tools and scripts that can help host containers in a production environment.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Typically, the container orchestration solution consists of multiple docker hosts that can host containers.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&gt; docker service create --replicas=100 nodejs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25B60F-E900-EC76-C05B-AEA844B4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09" y="3717032"/>
            <a:ext cx="5166687" cy="30044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50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Container Orchestration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That way, if one fails, the application is still accessible though the others.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Container orchestration solution easily allows you to </a:t>
            </a:r>
            <a:r>
              <a:rPr lang="en-US" altLang="zh-TW" sz="1800" b="1" dirty="0">
                <a:solidFill>
                  <a:srgbClr val="C00000"/>
                </a:solidFill>
              </a:rPr>
              <a:t>deploy hundreds of thousands of instances </a:t>
            </a:r>
            <a:r>
              <a:rPr lang="en-US" altLang="zh-TW" sz="1800" dirty="0">
                <a:solidFill>
                  <a:schemeClr val="tx1"/>
                </a:solidFill>
              </a:rPr>
              <a:t>of your application with single commands.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&gt; docker service create --replicas=100 nodejs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command is for docker swarm.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D1EE4-954D-A8DD-3CB0-69D9A28D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09" y="3717032"/>
            <a:ext cx="5166687" cy="30044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60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Container Orchestration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9307"/>
            <a:ext cx="8352928" cy="1941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Container Orchestration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Some orchestration solutions can help you automatically scale up the number of instances when users increase and scale down the number of instances when the demand decreases.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Some solution can even help you in automatically adding </a:t>
            </a:r>
            <a:r>
              <a:rPr lang="en-US" altLang="zh-TW" sz="1800" b="1" dirty="0">
                <a:solidFill>
                  <a:srgbClr val="C00000"/>
                </a:solidFill>
              </a:rPr>
              <a:t>additional hosts </a:t>
            </a:r>
            <a:r>
              <a:rPr lang="en-US" altLang="zh-TW" sz="1800" dirty="0">
                <a:solidFill>
                  <a:schemeClr val="tx1"/>
                </a:solidFill>
              </a:rPr>
              <a:t>to support the user load and not just clustering and scaling.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https://www.youtube.com/watch?v=QJ4fODH6DXI&amp;list=PL2We04F3Y_43dAehLMT5GxJhtk3mJtkl5&amp;index=3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CE5B3-B241-9DC7-EED1-A48BEF5B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18" y="3597690"/>
            <a:ext cx="4615234" cy="29530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180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3176</Words>
  <Application>Microsoft Office PowerPoint</Application>
  <PresentationFormat>On-screen Show (4:3)</PresentationFormat>
  <Paragraphs>580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Wingdings</vt:lpstr>
      <vt:lpstr>Office 佈景主題</vt:lpstr>
      <vt:lpstr>3 Kubernetes Concept</vt:lpstr>
      <vt:lpstr>3 Kubernetes Concept</vt:lpstr>
      <vt:lpstr>3 Kubernetes Concept</vt:lpstr>
      <vt:lpstr>3 Kubernetes Concept</vt:lpstr>
      <vt:lpstr>3 Kubernetes Concept</vt:lpstr>
      <vt:lpstr>3.1 Container Orchestration</vt:lpstr>
      <vt:lpstr>3 3.1 Container Orchestration</vt:lpstr>
      <vt:lpstr>3.1 Container Orchestration</vt:lpstr>
      <vt:lpstr>3.1 Container Orchestration</vt:lpstr>
      <vt:lpstr>3.1 Container Orchestration</vt:lpstr>
      <vt:lpstr>3.2 Container Monitor Solution</vt:lpstr>
      <vt:lpstr>3.2 Container Monitor Solution</vt:lpstr>
      <vt:lpstr>3.2 Container Monitor Solution</vt:lpstr>
      <vt:lpstr>3.3 Docker vs. Kubernetes</vt:lpstr>
      <vt:lpstr>3.3 Docker vs. Kubernetes</vt:lpstr>
      <vt:lpstr>3.3 Docker vs. Kubernetes</vt:lpstr>
      <vt:lpstr>3.3 Docker vs. Kubernetes</vt:lpstr>
      <vt:lpstr>3.3 Docker vs. Kubernetes</vt:lpstr>
      <vt:lpstr>3.3 Docker vs. Kubernetes</vt:lpstr>
      <vt:lpstr>3.3 Docker vs. Kubernetes</vt:lpstr>
      <vt:lpstr>3.3 Docker vs. Kubernetes</vt:lpstr>
      <vt:lpstr>3.3 Docker vs. Kubernetes</vt:lpstr>
      <vt:lpstr>3.3 Docker vs. Kubernetes</vt:lpstr>
      <vt:lpstr>3.3 Docker vs. Kubernetes</vt:lpstr>
      <vt:lpstr>3.4 Relation between Docker and Kubernetes</vt:lpstr>
      <vt:lpstr>3.4 Relation between Docker and Kubernetes</vt:lpstr>
      <vt:lpstr>3.4 Relation between Docker and Kubernetes</vt:lpstr>
      <vt:lpstr>3.5 Kubernetes Architecture</vt:lpstr>
      <vt:lpstr>3.5 Kubernetes Architecture</vt:lpstr>
      <vt:lpstr>3.6 Node</vt:lpstr>
      <vt:lpstr>3.6 Node</vt:lpstr>
      <vt:lpstr>3.6 Node</vt:lpstr>
      <vt:lpstr>3.7 Cluster</vt:lpstr>
      <vt:lpstr>3.7 Cluster</vt:lpstr>
      <vt:lpstr>3.7 Cluster</vt:lpstr>
      <vt:lpstr>3.7 Cluster</vt:lpstr>
      <vt:lpstr>3.7 Cluster</vt:lpstr>
      <vt:lpstr>3.8 Master</vt:lpstr>
      <vt:lpstr>3.8 Master</vt:lpstr>
      <vt:lpstr>3.8 Master</vt:lpstr>
      <vt:lpstr>3.9 Component</vt:lpstr>
      <vt:lpstr>3.9 Component</vt:lpstr>
      <vt:lpstr>3.10 API Server</vt:lpstr>
      <vt:lpstr>3.10 API Server</vt:lpstr>
      <vt:lpstr>3.11 etcd</vt:lpstr>
      <vt:lpstr>3.11 etcd</vt:lpstr>
      <vt:lpstr>3.12 Scheduler</vt:lpstr>
      <vt:lpstr>3.12 Scheduler</vt:lpstr>
      <vt:lpstr>3.13 Controller</vt:lpstr>
      <vt:lpstr>3.13 Controller</vt:lpstr>
      <vt:lpstr>3.14 Container Runtime</vt:lpstr>
      <vt:lpstr>3.14 Container Runtime</vt:lpstr>
      <vt:lpstr>3.15 Kubelet</vt:lpstr>
      <vt:lpstr>3.15 Kubelet</vt:lpstr>
      <vt:lpstr>3.16 Kubectl</vt:lpstr>
      <vt:lpstr>3.16 Kubectl</vt:lpstr>
      <vt:lpstr>3.16 Kubectl</vt:lpstr>
      <vt:lpstr>3.5 Kubernetes Architecture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512</cp:revision>
  <dcterms:created xsi:type="dcterms:W3CDTF">2018-09-28T16:40:41Z</dcterms:created>
  <dcterms:modified xsi:type="dcterms:W3CDTF">2022-11-04T23:13:24Z</dcterms:modified>
</cp:coreProperties>
</file>