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73" r:id="rId4"/>
    <p:sldId id="274" r:id="rId5"/>
    <p:sldId id="268" r:id="rId6"/>
    <p:sldId id="281" r:id="rId7"/>
    <p:sldId id="280" r:id="rId8"/>
    <p:sldId id="282" r:id="rId9"/>
    <p:sldId id="275" r:id="rId10"/>
    <p:sldId id="283" r:id="rId11"/>
    <p:sldId id="276" r:id="rId12"/>
    <p:sldId id="284" r:id="rId13"/>
    <p:sldId id="277" r:id="rId14"/>
    <p:sldId id="278" r:id="rId15"/>
    <p:sldId id="285" r:id="rId16"/>
    <p:sldId id="279" r:id="rId17"/>
    <p:sldId id="286" r:id="rId18"/>
    <p:sldId id="287" r:id="rId19"/>
    <p:sldId id="288" r:id="rId20"/>
    <p:sldId id="289"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55" d="100"/>
          <a:sy n="55" d="100"/>
        </p:scale>
        <p:origin x="1152"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kubernetes.io/docs/tasks/tools/install-minikub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Kubeadm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5.3 Step 3</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62855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5.3 Step 3</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Step 3</a:t>
            </a:r>
          </a:p>
          <a:p>
            <a:pPr marL="342900" indent="-342900" algn="l">
              <a:buClr>
                <a:srgbClr val="0070C0"/>
              </a:buClr>
              <a:buSzPct val="80000"/>
              <a:buFont typeface="Wingdings" pitchFamily="2" charset="2"/>
              <a:buChar char="u"/>
            </a:pPr>
            <a:r>
              <a:rPr lang="en-US" sz="1800" dirty="0">
                <a:solidFill>
                  <a:schemeClr val="tx1"/>
                </a:solidFill>
                <a:latin typeface="+mj-lt"/>
              </a:rPr>
              <a:t>Third step: Install kubeadm tool on all the nodes.</a:t>
            </a:r>
          </a:p>
          <a:p>
            <a:pPr marL="342900" indent="-342900" algn="l">
              <a:buClr>
                <a:srgbClr val="0070C0"/>
              </a:buClr>
              <a:buSzPct val="80000"/>
              <a:buFont typeface="Wingdings" pitchFamily="2" charset="2"/>
              <a:buChar char="u"/>
            </a:pPr>
            <a:r>
              <a:rPr lang="en-US" sz="1800" dirty="0">
                <a:solidFill>
                  <a:schemeClr val="tx1"/>
                </a:solidFill>
                <a:latin typeface="+mj-lt"/>
              </a:rPr>
              <a:t>The kubeadm tool helps us bootstrap the Kubernetes solution by installing and configuring all the required components in the right nodes.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664EFD6C-3CD8-2AF4-B70E-8B411A782251}"/>
              </a:ext>
            </a:extLst>
          </p:cNvPr>
          <p:cNvPicPr>
            <a:picLocks noChangeAspect="1"/>
          </p:cNvPicPr>
          <p:nvPr/>
        </p:nvPicPr>
        <p:blipFill>
          <a:blip r:embed="rId3"/>
          <a:stretch>
            <a:fillRect/>
          </a:stretch>
        </p:blipFill>
        <p:spPr>
          <a:xfrm>
            <a:off x="1112499" y="2986687"/>
            <a:ext cx="7594873" cy="3236497"/>
          </a:xfrm>
          <a:prstGeom prst="rect">
            <a:avLst/>
          </a:prstGeom>
          <a:ln>
            <a:solidFill>
              <a:srgbClr val="C00000"/>
            </a:solidFill>
          </a:ln>
        </p:spPr>
      </p:pic>
    </p:spTree>
    <p:extLst>
      <p:ext uri="{BB962C8B-B14F-4D97-AF65-F5344CB8AC3E}">
        <p14:creationId xmlns:p14="http://schemas.microsoft.com/office/powerpoint/2010/main" val="216208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5.4 Step 4</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342756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 Step 4</a:t>
            </a:r>
            <a:endParaRPr lang="zh-TW" altLang="en-US" b="1" dirty="0">
              <a:solidFill>
                <a:srgbClr val="FFFF00"/>
              </a:solidFill>
            </a:endParaRPr>
          </a:p>
        </p:txBody>
      </p:sp>
      <p:sp>
        <p:nvSpPr>
          <p:cNvPr id="3" name="副標題 2"/>
          <p:cNvSpPr>
            <a:spLocks noGrp="1"/>
          </p:cNvSpPr>
          <p:nvPr>
            <p:ph type="subTitle" idx="1"/>
          </p:nvPr>
        </p:nvSpPr>
        <p:spPr>
          <a:xfrm>
            <a:off x="467544" y="1268761"/>
            <a:ext cx="8352928" cy="18001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Step 4</a:t>
            </a:r>
          </a:p>
          <a:p>
            <a:pPr marL="342900" indent="-342900" algn="l">
              <a:buClr>
                <a:srgbClr val="0070C0"/>
              </a:buClr>
              <a:buSzPct val="80000"/>
              <a:buFont typeface="Wingdings" pitchFamily="2" charset="2"/>
              <a:buChar char="u"/>
            </a:pPr>
            <a:r>
              <a:rPr lang="en-US" sz="1800" dirty="0">
                <a:solidFill>
                  <a:schemeClr val="tx1"/>
                </a:solidFill>
                <a:latin typeface="+mj-lt"/>
              </a:rPr>
              <a:t>Fourth Step: Initialize the master server during the process.</a:t>
            </a:r>
          </a:p>
          <a:p>
            <a:pPr marL="342900" indent="-342900" algn="l">
              <a:buClr>
                <a:srgbClr val="0070C0"/>
              </a:buClr>
              <a:buSzPct val="80000"/>
              <a:buFont typeface="Wingdings" pitchFamily="2" charset="2"/>
              <a:buChar char="u"/>
            </a:pPr>
            <a:r>
              <a:rPr lang="en-US" sz="1800" dirty="0">
                <a:solidFill>
                  <a:schemeClr val="tx1"/>
                </a:solidFill>
                <a:latin typeface="+mj-lt"/>
              </a:rPr>
              <a:t>All the required components are installed and configured on the master server.</a:t>
            </a:r>
          </a:p>
          <a:p>
            <a:pPr marL="342900" indent="-342900" algn="l">
              <a:buClr>
                <a:srgbClr val="0070C0"/>
              </a:buClr>
              <a:buSzPct val="80000"/>
              <a:buFont typeface="Wingdings" pitchFamily="2" charset="2"/>
              <a:buChar char="u"/>
            </a:pPr>
            <a:r>
              <a:rPr lang="en-US" sz="1800" dirty="0">
                <a:solidFill>
                  <a:schemeClr val="tx1"/>
                </a:solidFill>
                <a:latin typeface="+mj-lt"/>
              </a:rPr>
              <a:t>That way, we can start the cluster level configurations from the master server.</a:t>
            </a:r>
          </a:p>
          <a:p>
            <a:pPr marL="342900" indent="-342900" algn="l">
              <a:buClr>
                <a:srgbClr val="0070C0"/>
              </a:buClr>
              <a:buSzPct val="80000"/>
              <a:buFont typeface="Wingdings" pitchFamily="2" charset="2"/>
              <a:buChar char="u"/>
            </a:pPr>
            <a:r>
              <a:rPr lang="en-US" sz="1800" dirty="0">
                <a:solidFill>
                  <a:schemeClr val="tx1"/>
                </a:solidFill>
                <a:latin typeface="+mj-lt"/>
              </a:rPr>
              <a:t>Once the master server is initialized and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69751D4-00FF-27C8-87B5-7957F25CBEB9}"/>
              </a:ext>
            </a:extLst>
          </p:cNvPr>
          <p:cNvPicPr>
            <a:picLocks noChangeAspect="1"/>
          </p:cNvPicPr>
          <p:nvPr/>
        </p:nvPicPr>
        <p:blipFill>
          <a:blip r:embed="rId3"/>
          <a:stretch>
            <a:fillRect/>
          </a:stretch>
        </p:blipFill>
        <p:spPr>
          <a:xfrm>
            <a:off x="1259632" y="3326955"/>
            <a:ext cx="6958026" cy="3029395"/>
          </a:xfrm>
          <a:prstGeom prst="rect">
            <a:avLst/>
          </a:prstGeom>
          <a:ln>
            <a:solidFill>
              <a:srgbClr val="C00000"/>
            </a:solidFill>
          </a:ln>
        </p:spPr>
      </p:pic>
    </p:spTree>
    <p:extLst>
      <p:ext uri="{BB962C8B-B14F-4D97-AF65-F5344CB8AC3E}">
        <p14:creationId xmlns:p14="http://schemas.microsoft.com/office/powerpoint/2010/main" val="5801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5.4 Step 4</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8346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Step 4</a:t>
            </a:r>
          </a:p>
          <a:p>
            <a:pPr marL="342900" indent="-342900" algn="l">
              <a:buClr>
                <a:srgbClr val="0070C0"/>
              </a:buClr>
              <a:buSzPct val="80000"/>
              <a:buFont typeface="Wingdings" pitchFamily="2" charset="2"/>
              <a:buChar char="u"/>
            </a:pPr>
            <a:r>
              <a:rPr lang="en-US" sz="1800" dirty="0">
                <a:solidFill>
                  <a:schemeClr val="tx1"/>
                </a:solidFill>
                <a:latin typeface="+mj-lt"/>
              </a:rPr>
              <a:t>Kubernetes requires a special network between a master and worker nodes which is called as a pod network or a cluster network.</a:t>
            </a:r>
          </a:p>
          <a:p>
            <a:pPr marL="342900" indent="-342900" algn="l">
              <a:buClr>
                <a:srgbClr val="0070C0"/>
              </a:buClr>
              <a:buSzPct val="80000"/>
              <a:buFont typeface="Wingdings" pitchFamily="2" charset="2"/>
              <a:buChar char="u"/>
            </a:pPr>
            <a:r>
              <a:rPr lang="en-US" sz="1800" dirty="0">
                <a:solidFill>
                  <a:schemeClr val="tx1"/>
                </a:solidFill>
                <a:latin typeface="+mj-lt"/>
              </a:rPr>
              <a:t>We will be discussing in the networking section later.</a:t>
            </a:r>
          </a:p>
          <a:p>
            <a:pPr marL="342900" indent="-342900" algn="l">
              <a:buClr>
                <a:srgbClr val="0070C0"/>
              </a:buClr>
              <a:buSzPct val="80000"/>
              <a:buFont typeface="Wingdings" pitchFamily="2" charset="2"/>
              <a:buChar char="u"/>
            </a:pPr>
            <a:r>
              <a:rPr lang="en-US" sz="1800" dirty="0">
                <a:solidFill>
                  <a:schemeClr val="tx1"/>
                </a:solidFill>
                <a:latin typeface="+mj-lt"/>
              </a:rPr>
              <a:t>For now, we will follow the instructions available to get his installed and set up in our environment.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D1E0AFE-EBF1-2873-8720-1CA2D756F609}"/>
              </a:ext>
            </a:extLst>
          </p:cNvPr>
          <p:cNvPicPr>
            <a:picLocks noChangeAspect="1"/>
          </p:cNvPicPr>
          <p:nvPr/>
        </p:nvPicPr>
        <p:blipFill>
          <a:blip r:embed="rId3"/>
          <a:stretch>
            <a:fillRect/>
          </a:stretch>
        </p:blipFill>
        <p:spPr>
          <a:xfrm>
            <a:off x="1356717" y="3328483"/>
            <a:ext cx="7330083" cy="3167891"/>
          </a:xfrm>
          <a:prstGeom prst="rect">
            <a:avLst/>
          </a:prstGeom>
          <a:ln>
            <a:solidFill>
              <a:srgbClr val="C00000"/>
            </a:solidFill>
          </a:ln>
        </p:spPr>
      </p:pic>
    </p:spTree>
    <p:extLst>
      <p:ext uri="{BB962C8B-B14F-4D97-AF65-F5344CB8AC3E}">
        <p14:creationId xmlns:p14="http://schemas.microsoft.com/office/powerpoint/2010/main" val="27062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5.5 Step 5</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8993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5.5 Step 5</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0801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Step 5 (2:41/4:13)</a:t>
            </a:r>
          </a:p>
          <a:p>
            <a:pPr marL="342900" indent="-342900" algn="l">
              <a:buClr>
                <a:srgbClr val="0070C0"/>
              </a:buClr>
              <a:buSzPct val="80000"/>
              <a:buFont typeface="Wingdings" pitchFamily="2" charset="2"/>
              <a:buChar char="u"/>
            </a:pPr>
            <a:r>
              <a:rPr lang="en-US" sz="1800" dirty="0">
                <a:solidFill>
                  <a:schemeClr val="tx1"/>
                </a:solidFill>
                <a:latin typeface="+mj-lt"/>
              </a:rPr>
              <a:t>Fifth step: Join the worker nodes to the mast node.</a:t>
            </a:r>
          </a:p>
          <a:p>
            <a:pPr marL="342900" indent="-342900" algn="l">
              <a:buClr>
                <a:srgbClr val="0070C0"/>
              </a:buClr>
              <a:buSzPct val="80000"/>
              <a:buFont typeface="Wingdings" pitchFamily="2" charset="2"/>
              <a:buChar char="u"/>
            </a:pPr>
            <a:r>
              <a:rPr lang="en-US" sz="1800" dirty="0">
                <a:solidFill>
                  <a:schemeClr val="tx1"/>
                </a:solidFill>
                <a:latin typeface="+mj-lt"/>
              </a:rPr>
              <a:t>We are all set to launch out application in Kubernetes.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D1E0AFE-EBF1-2873-8720-1CA2D756F609}"/>
              </a:ext>
            </a:extLst>
          </p:cNvPr>
          <p:cNvPicPr>
            <a:picLocks noChangeAspect="1"/>
          </p:cNvPicPr>
          <p:nvPr/>
        </p:nvPicPr>
        <p:blipFill>
          <a:blip r:embed="rId3"/>
          <a:stretch>
            <a:fillRect/>
          </a:stretch>
        </p:blipFill>
        <p:spPr>
          <a:xfrm>
            <a:off x="1187624" y="2925405"/>
            <a:ext cx="7330083" cy="3167891"/>
          </a:xfrm>
          <a:prstGeom prst="rect">
            <a:avLst/>
          </a:prstGeom>
          <a:ln>
            <a:solidFill>
              <a:srgbClr val="C00000"/>
            </a:solidFill>
          </a:ln>
        </p:spPr>
      </p:pic>
    </p:spTree>
    <p:extLst>
      <p:ext uri="{BB962C8B-B14F-4D97-AF65-F5344CB8AC3E}">
        <p14:creationId xmlns:p14="http://schemas.microsoft.com/office/powerpoint/2010/main" val="291470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5.6 Kubeadm</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70742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 Kubeadm</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7048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Kubeadm (2:51/4:13)</a:t>
            </a:r>
          </a:p>
          <a:p>
            <a:pPr marL="342900" indent="-342900" algn="l">
              <a:buClr>
                <a:srgbClr val="0070C0"/>
              </a:buClr>
              <a:buSzPct val="80000"/>
              <a:buFont typeface="Wingdings" pitchFamily="2" charset="2"/>
              <a:buChar char="u"/>
            </a:pPr>
            <a:r>
              <a:rPr lang="en-US" sz="1800" dirty="0">
                <a:solidFill>
                  <a:schemeClr val="tx1"/>
                </a:solidFill>
                <a:latin typeface="+mj-lt"/>
              </a:rPr>
              <a:t>Now, we Kubeadm Introduction using the kubeadm tool in our local environment.</a:t>
            </a:r>
          </a:p>
          <a:p>
            <a:pPr marL="342900" indent="-342900" algn="l">
              <a:buClr>
                <a:srgbClr val="0070C0"/>
              </a:buClr>
              <a:buSzPct val="80000"/>
              <a:buFont typeface="Wingdings" pitchFamily="2" charset="2"/>
              <a:buChar char="u"/>
            </a:pPr>
            <a:r>
              <a:rPr lang="en-US" sz="1800" dirty="0">
                <a:solidFill>
                  <a:schemeClr val="tx1"/>
                </a:solidFill>
                <a:latin typeface="+mj-lt"/>
              </a:rPr>
              <a:t>This installation is divided into multiple parts.</a:t>
            </a:r>
          </a:p>
          <a:p>
            <a:pPr marL="342900" indent="-342900" algn="l">
              <a:buClr>
                <a:srgbClr val="0070C0"/>
              </a:buClr>
              <a:buSzPct val="80000"/>
              <a:buFont typeface="Wingdings" pitchFamily="2" charset="2"/>
              <a:buChar char="u"/>
            </a:pPr>
            <a:r>
              <a:rPr lang="en-US" sz="1800" dirty="0">
                <a:solidFill>
                  <a:schemeClr val="tx1"/>
                </a:solidFill>
                <a:latin typeface="+mj-lt"/>
              </a:rPr>
              <a:t>In the first section, we will setup the basic Kubernetes in our laptop using a virtualization technology.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C6B1B37-8A54-C00C-40AB-A459D24E72E0}"/>
              </a:ext>
            </a:extLst>
          </p:cNvPr>
          <p:cNvPicPr>
            <a:picLocks noChangeAspect="1"/>
          </p:cNvPicPr>
          <p:nvPr/>
        </p:nvPicPr>
        <p:blipFill>
          <a:blip r:embed="rId3"/>
          <a:stretch>
            <a:fillRect/>
          </a:stretch>
        </p:blipFill>
        <p:spPr>
          <a:xfrm>
            <a:off x="995933" y="3669625"/>
            <a:ext cx="7296150" cy="1990725"/>
          </a:xfrm>
          <a:prstGeom prst="rect">
            <a:avLst/>
          </a:prstGeom>
          <a:ln>
            <a:solidFill>
              <a:srgbClr val="C00000"/>
            </a:solidFill>
          </a:ln>
        </p:spPr>
      </p:pic>
    </p:spTree>
    <p:extLst>
      <p:ext uri="{BB962C8B-B14F-4D97-AF65-F5344CB8AC3E}">
        <p14:creationId xmlns:p14="http://schemas.microsoft.com/office/powerpoint/2010/main" val="208094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5.6 Kubeadm</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28580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Kubeadm Introduction with Kubeadm (3:00/4:13)</a:t>
            </a:r>
          </a:p>
          <a:p>
            <a:pPr marL="342900" indent="-342900" algn="l">
              <a:buClr>
                <a:srgbClr val="0070C0"/>
              </a:buClr>
              <a:buSzPct val="80000"/>
              <a:buFont typeface="Wingdings" pitchFamily="2" charset="2"/>
              <a:buChar char="u"/>
            </a:pPr>
            <a:r>
              <a:rPr lang="en-US" sz="1800" dirty="0">
                <a:solidFill>
                  <a:schemeClr val="tx1"/>
                </a:solidFill>
                <a:latin typeface="+mj-lt"/>
              </a:rPr>
              <a:t>In our example, we are going to use VirtualBox. We need three virtual machines running Ubuntu.</a:t>
            </a:r>
          </a:p>
          <a:p>
            <a:pPr marL="342900" indent="-342900" algn="l">
              <a:buClr>
                <a:srgbClr val="0070C0"/>
              </a:buClr>
              <a:buSzPct val="80000"/>
              <a:buFont typeface="Wingdings" pitchFamily="2" charset="2"/>
              <a:buChar char="u"/>
            </a:pPr>
            <a:r>
              <a:rPr lang="en-US" sz="1800" dirty="0">
                <a:solidFill>
                  <a:schemeClr val="tx1"/>
                </a:solidFill>
                <a:latin typeface="+mj-lt"/>
              </a:rPr>
              <a:t>The three virtual machines need to have their own IP addresses, have their unique host names, and they are port of the same network so that they can communicate with each other.</a:t>
            </a:r>
          </a:p>
          <a:p>
            <a:pPr marL="342900" indent="-342900" algn="l">
              <a:buClr>
                <a:srgbClr val="0070C0"/>
              </a:buClr>
              <a:buSzPct val="80000"/>
              <a:buFont typeface="Wingdings" pitchFamily="2" charset="2"/>
              <a:buChar char="u"/>
            </a:pPr>
            <a:r>
              <a:rPr lang="en-US" sz="1800" dirty="0">
                <a:solidFill>
                  <a:schemeClr val="tx1"/>
                </a:solidFill>
                <a:latin typeface="+mj-lt"/>
              </a:rPr>
              <a:t>We have three sections of setup demos.</a:t>
            </a:r>
          </a:p>
          <a:p>
            <a:pPr marL="342900" indent="-342900" algn="l">
              <a:buClr>
                <a:srgbClr val="0070C0"/>
              </a:buClr>
              <a:buSzPct val="80000"/>
              <a:buFont typeface="Wingdings" pitchFamily="2" charset="2"/>
              <a:buChar char="u"/>
            </a:pPr>
            <a:r>
              <a:rPr lang="en-US" sz="1800" dirty="0">
                <a:solidFill>
                  <a:schemeClr val="tx1"/>
                </a:solidFill>
                <a:latin typeface="+mj-lt"/>
              </a:rPr>
              <a:t>The first section is to setup a basic lab environments. </a:t>
            </a:r>
          </a:p>
          <a:p>
            <a:pPr marL="342900" indent="-342900" algn="l">
              <a:buClr>
                <a:srgbClr val="0070C0"/>
              </a:buClr>
              <a:buSzPct val="80000"/>
              <a:buFont typeface="Wingdings" pitchFamily="2" charset="2"/>
              <a:buChar char="u"/>
            </a:pPr>
            <a:r>
              <a:rPr lang="en-US" sz="1800" dirty="0">
                <a:solidFill>
                  <a:schemeClr val="tx1"/>
                </a:solidFill>
                <a:latin typeface="+mj-lt"/>
              </a:rPr>
              <a:t>The first section is for beginner.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C6B1B37-8A54-C00C-40AB-A459D24E72E0}"/>
              </a:ext>
            </a:extLst>
          </p:cNvPr>
          <p:cNvPicPr>
            <a:picLocks noChangeAspect="1"/>
          </p:cNvPicPr>
          <p:nvPr/>
        </p:nvPicPr>
        <p:blipFill>
          <a:blip r:embed="rId3"/>
          <a:stretch>
            <a:fillRect/>
          </a:stretch>
        </p:blipFill>
        <p:spPr>
          <a:xfrm>
            <a:off x="1043608" y="4428768"/>
            <a:ext cx="7296150" cy="1990725"/>
          </a:xfrm>
          <a:prstGeom prst="rect">
            <a:avLst/>
          </a:prstGeom>
          <a:ln>
            <a:solidFill>
              <a:srgbClr val="C00000"/>
            </a:solidFill>
          </a:ln>
        </p:spPr>
      </p:pic>
    </p:spTree>
    <p:extLst>
      <p:ext uri="{BB962C8B-B14F-4D97-AF65-F5344CB8AC3E}">
        <p14:creationId xmlns:p14="http://schemas.microsoft.com/office/powerpoint/2010/main" val="292109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 Kubeadm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Kubeadm Introduction</a:t>
            </a:r>
          </a:p>
          <a:p>
            <a:pPr marL="342900" indent="-342900" algn="l">
              <a:buClr>
                <a:srgbClr val="0070C0"/>
              </a:buClr>
              <a:buSzPct val="80000"/>
              <a:buFont typeface="Wingdings" pitchFamily="2" charset="2"/>
              <a:buChar char="u"/>
            </a:pPr>
            <a:r>
              <a:rPr lang="en-US" sz="1800" dirty="0">
                <a:solidFill>
                  <a:schemeClr val="tx1"/>
                </a:solidFill>
              </a:rPr>
              <a:t>We discuss kubeadm tool which can be used to bootstrap a Kubernetes cluster.</a:t>
            </a:r>
          </a:p>
        </p:txBody>
      </p:sp>
      <p:sp>
        <p:nvSpPr>
          <p:cNvPr id="4" name="標題 1"/>
          <p:cNvSpPr txBox="1">
            <a:spLocks/>
          </p:cNvSpPr>
          <p:nvPr/>
        </p:nvSpPr>
        <p:spPr>
          <a:xfrm>
            <a:off x="0" y="764705"/>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8" name="Picture 7">
            <a:extLst>
              <a:ext uri="{FF2B5EF4-FFF2-40B4-BE49-F238E27FC236}">
                <a16:creationId xmlns:a16="http://schemas.microsoft.com/office/drawing/2014/main" id="{94D365A0-B636-7608-EF13-B2EF9A9868F4}"/>
              </a:ext>
            </a:extLst>
          </p:cNvPr>
          <p:cNvPicPr>
            <a:picLocks noChangeAspect="1"/>
          </p:cNvPicPr>
          <p:nvPr/>
        </p:nvPicPr>
        <p:blipFill>
          <a:blip r:embed="rId2"/>
          <a:stretch>
            <a:fillRect/>
          </a:stretch>
        </p:blipFill>
        <p:spPr>
          <a:xfrm>
            <a:off x="676275" y="3055764"/>
            <a:ext cx="7791450" cy="2076450"/>
          </a:xfrm>
          <a:prstGeom prst="rect">
            <a:avLst/>
          </a:prstGeom>
          <a:ln>
            <a:solidFill>
              <a:srgbClr val="C00000"/>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Kubeadm</a:t>
            </a:r>
            <a:endParaRPr lang="zh-TW" altLang="en-US" b="1" dirty="0">
              <a:solidFill>
                <a:srgbClr val="FFFF00"/>
              </a:solidFill>
            </a:endParaRPr>
          </a:p>
        </p:txBody>
      </p:sp>
      <p:sp>
        <p:nvSpPr>
          <p:cNvPr id="3" name="副標題 2"/>
          <p:cNvSpPr>
            <a:spLocks noGrp="1"/>
          </p:cNvSpPr>
          <p:nvPr>
            <p:ph type="subTitle" idx="1"/>
          </p:nvPr>
        </p:nvSpPr>
        <p:spPr>
          <a:xfrm>
            <a:off x="467544" y="1268758"/>
            <a:ext cx="8352928" cy="11604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Kubeadm (4:04/4:13)</a:t>
            </a:r>
          </a:p>
          <a:p>
            <a:pPr marL="342900" indent="-342900" algn="l">
              <a:buClr>
                <a:srgbClr val="0070C0"/>
              </a:buClr>
              <a:buSzPct val="80000"/>
              <a:buFont typeface="Wingdings" pitchFamily="2" charset="2"/>
              <a:buChar char="u"/>
            </a:pPr>
            <a:r>
              <a:rPr lang="en-US" sz="1800" dirty="0">
                <a:solidFill>
                  <a:schemeClr val="tx1"/>
                </a:solidFill>
                <a:latin typeface="+mj-lt"/>
              </a:rPr>
              <a:t>Once we finished the first section, we will use Kubeadm tool to setup and configure Kubernetes on that.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C6B1B37-8A54-C00C-40AB-A459D24E72E0}"/>
              </a:ext>
            </a:extLst>
          </p:cNvPr>
          <p:cNvPicPr>
            <a:picLocks noChangeAspect="1"/>
          </p:cNvPicPr>
          <p:nvPr/>
        </p:nvPicPr>
        <p:blipFill>
          <a:blip r:embed="rId3"/>
          <a:stretch>
            <a:fillRect/>
          </a:stretch>
        </p:blipFill>
        <p:spPr>
          <a:xfrm>
            <a:off x="1043608" y="4428768"/>
            <a:ext cx="7296150" cy="1990725"/>
          </a:xfrm>
          <a:prstGeom prst="rect">
            <a:avLst/>
          </a:prstGeom>
          <a:ln>
            <a:solidFill>
              <a:srgbClr val="C00000"/>
            </a:solidFill>
          </a:ln>
        </p:spPr>
      </p:pic>
    </p:spTree>
    <p:extLst>
      <p:ext uri="{BB962C8B-B14F-4D97-AF65-F5344CB8AC3E}">
        <p14:creationId xmlns:p14="http://schemas.microsoft.com/office/powerpoint/2010/main" val="319060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 Kubeadm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1919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Kubeadm Introduction</a:t>
            </a:r>
          </a:p>
          <a:p>
            <a:pPr marL="342900" indent="-342900" algn="l">
              <a:buClr>
                <a:srgbClr val="0070C0"/>
              </a:buClr>
              <a:buSzPct val="80000"/>
              <a:buFont typeface="Wingdings" pitchFamily="2" charset="2"/>
              <a:buChar char="u"/>
            </a:pPr>
            <a:r>
              <a:rPr lang="en-US" sz="1800" dirty="0">
                <a:solidFill>
                  <a:schemeClr val="tx1"/>
                </a:solidFill>
              </a:rPr>
              <a:t>With the </a:t>
            </a:r>
            <a:r>
              <a:rPr lang="en-US" sz="1800" b="1" dirty="0">
                <a:solidFill>
                  <a:srgbClr val="C00000"/>
                </a:solidFill>
              </a:rPr>
              <a:t>minikube utility, we can only setup a single node Kubernetes cluster</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kubeadm tool helps us setup a multi-node cluster with master and workers on separate machines.</a:t>
            </a:r>
          </a:p>
          <a:p>
            <a:pPr marL="342900" indent="-342900" algn="l">
              <a:buClr>
                <a:srgbClr val="0070C0"/>
              </a:buClr>
              <a:buSzPct val="80000"/>
              <a:buFont typeface="Wingdings" pitchFamily="2" charset="2"/>
              <a:buChar char="u"/>
            </a:pPr>
            <a:r>
              <a:rPr lang="en-US" sz="1800" b="1" dirty="0">
                <a:solidFill>
                  <a:srgbClr val="C00000"/>
                </a:solidFill>
              </a:rPr>
              <a:t>Installing all these various components individually on different nodes and modifying the configuration files to make it works is a tedious tasks</a:t>
            </a:r>
            <a:r>
              <a:rPr lang="en-US" sz="18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9" name="Picture 8">
            <a:extLst>
              <a:ext uri="{FF2B5EF4-FFF2-40B4-BE49-F238E27FC236}">
                <a16:creationId xmlns:a16="http://schemas.microsoft.com/office/drawing/2014/main" id="{F178A238-EA8A-1014-3075-8BCAA964D221}"/>
              </a:ext>
            </a:extLst>
          </p:cNvPr>
          <p:cNvPicPr>
            <a:picLocks noChangeAspect="1"/>
          </p:cNvPicPr>
          <p:nvPr/>
        </p:nvPicPr>
        <p:blipFill>
          <a:blip r:embed="rId2"/>
          <a:stretch>
            <a:fillRect/>
          </a:stretch>
        </p:blipFill>
        <p:spPr>
          <a:xfrm>
            <a:off x="1122635" y="3331651"/>
            <a:ext cx="6898729" cy="2881048"/>
          </a:xfrm>
          <a:prstGeom prst="rect">
            <a:avLst/>
          </a:prstGeom>
          <a:ln>
            <a:solidFill>
              <a:srgbClr val="C00000"/>
            </a:solidFill>
          </a:ln>
        </p:spPr>
      </p:pic>
    </p:spTree>
    <p:extLst>
      <p:ext uri="{BB962C8B-B14F-4D97-AF65-F5344CB8AC3E}">
        <p14:creationId xmlns:p14="http://schemas.microsoft.com/office/powerpoint/2010/main" val="150358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 Kubeadm Introduction</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Kubeadm Introduction</a:t>
            </a:r>
          </a:p>
          <a:p>
            <a:pPr marL="342900" indent="-342900" algn="l">
              <a:buClr>
                <a:srgbClr val="0070C0"/>
              </a:buClr>
              <a:buSzPct val="80000"/>
              <a:buFont typeface="Wingdings" pitchFamily="2" charset="2"/>
              <a:buChar char="u"/>
            </a:pPr>
            <a:r>
              <a:rPr lang="en-US" sz="1800" dirty="0">
                <a:solidFill>
                  <a:schemeClr val="tx1"/>
                </a:solidFill>
              </a:rPr>
              <a:t>Kubeadm tool helps us in doing all of that very easily in an automated fashion.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F178A238-EA8A-1014-3075-8BCAA964D221}"/>
              </a:ext>
            </a:extLst>
          </p:cNvPr>
          <p:cNvPicPr>
            <a:picLocks noChangeAspect="1"/>
          </p:cNvPicPr>
          <p:nvPr/>
        </p:nvPicPr>
        <p:blipFill>
          <a:blip r:embed="rId2"/>
          <a:stretch>
            <a:fillRect/>
          </a:stretch>
        </p:blipFill>
        <p:spPr>
          <a:xfrm>
            <a:off x="1043608" y="3085919"/>
            <a:ext cx="6898729" cy="2881048"/>
          </a:xfrm>
          <a:prstGeom prst="rect">
            <a:avLst/>
          </a:prstGeom>
          <a:ln>
            <a:solidFill>
              <a:srgbClr val="C00000"/>
            </a:solidFill>
          </a:ln>
        </p:spPr>
      </p:pic>
    </p:spTree>
    <p:extLst>
      <p:ext uri="{BB962C8B-B14F-4D97-AF65-F5344CB8AC3E}">
        <p14:creationId xmlns:p14="http://schemas.microsoft.com/office/powerpoint/2010/main" val="2524399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 Steps</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002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Steps</a:t>
            </a:r>
          </a:p>
          <a:p>
            <a:pPr marL="342900" indent="-342900" algn="l">
              <a:buClr>
                <a:srgbClr val="0070C0"/>
              </a:buClr>
              <a:buSzPct val="80000"/>
              <a:buFont typeface="Wingdings" pitchFamily="2" charset="2"/>
              <a:buChar char="u"/>
            </a:pPr>
            <a:r>
              <a:rPr lang="en-US" sz="1800" dirty="0">
                <a:solidFill>
                  <a:schemeClr val="tx1"/>
                </a:solidFill>
                <a:latin typeface="+mj-lt"/>
              </a:rPr>
              <a:t>Before we head into the detailed discussion, it is good to understand how the whole process works.</a:t>
            </a:r>
          </a:p>
          <a:p>
            <a:pPr marL="342900" indent="-342900" algn="l">
              <a:buClr>
                <a:srgbClr val="0070C0"/>
              </a:buClr>
              <a:buSzPct val="80000"/>
              <a:buFont typeface="Wingdings" pitchFamily="2" charset="2"/>
              <a:buChar char="u"/>
            </a:pPr>
            <a:r>
              <a:rPr lang="en-US" altLang="zh-TW" sz="1800" dirty="0">
                <a:solidFill>
                  <a:schemeClr val="tx1"/>
                </a:solidFill>
                <a:latin typeface="+mj-lt"/>
              </a:rPr>
              <a:t>Let’s go through the 5 steps for Kubernetes installation.</a:t>
            </a:r>
          </a:p>
          <a:p>
            <a:pPr marL="342900" indent="-342900" algn="l">
              <a:buClr>
                <a:srgbClr val="0070C0"/>
              </a:buClr>
              <a:buSzPct val="80000"/>
              <a:buFont typeface="Wingdings" pitchFamily="2" charset="2"/>
              <a:buChar char="u"/>
            </a:pPr>
            <a:r>
              <a:rPr lang="en-US" altLang="zh-TW" sz="1800" dirty="0">
                <a:solidFill>
                  <a:schemeClr val="tx1"/>
                </a:solidFill>
                <a:latin typeface="+mj-lt"/>
              </a:rPr>
              <a:t>We go through the steps one by one.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135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5.1 Step 1</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139725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5.1 Step 1</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Steps 1</a:t>
            </a:r>
          </a:p>
          <a:p>
            <a:pPr marL="342900" indent="-342900" algn="l">
              <a:buClr>
                <a:srgbClr val="0070C0"/>
              </a:buClr>
              <a:buSzPct val="80000"/>
              <a:buFont typeface="Wingdings" pitchFamily="2" charset="2"/>
              <a:buChar char="u"/>
            </a:pPr>
            <a:r>
              <a:rPr lang="en-US" altLang="zh-TW" sz="1800" dirty="0">
                <a:solidFill>
                  <a:schemeClr val="tx1"/>
                </a:solidFill>
                <a:latin typeface="+mj-lt"/>
              </a:rPr>
              <a:t>First step: we must have multiple systems or virtual machines created for configuring a cluster.</a:t>
            </a:r>
          </a:p>
          <a:p>
            <a:pPr marL="342900" indent="-342900" algn="l">
              <a:buClr>
                <a:srgbClr val="0070C0"/>
              </a:buClr>
              <a:buSzPct val="80000"/>
              <a:buFont typeface="Wingdings" pitchFamily="2" charset="2"/>
              <a:buChar char="u"/>
            </a:pPr>
            <a:r>
              <a:rPr lang="en-US" altLang="zh-TW" sz="1800" dirty="0">
                <a:solidFill>
                  <a:schemeClr val="tx1"/>
                </a:solidFill>
                <a:latin typeface="+mj-lt"/>
              </a:rPr>
              <a:t>We will see how to setup the laptops.</a:t>
            </a:r>
          </a:p>
          <a:p>
            <a:pPr marL="342900" indent="-342900" algn="l">
              <a:buClr>
                <a:srgbClr val="0070C0"/>
              </a:buClr>
              <a:buSzPct val="80000"/>
              <a:buFont typeface="Wingdings" pitchFamily="2" charset="2"/>
              <a:buChar char="u"/>
            </a:pPr>
            <a:r>
              <a:rPr lang="en-US" altLang="zh-TW" sz="1800" dirty="0">
                <a:solidFill>
                  <a:schemeClr val="tx1"/>
                </a:solidFill>
                <a:latin typeface="+mj-lt"/>
              </a:rPr>
              <a:t>The systems are created designate one as master and others are workers nodes.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4A495FE6-434D-5D7D-168D-D99ACA33F137}"/>
              </a:ext>
            </a:extLst>
          </p:cNvPr>
          <p:cNvPicPr>
            <a:picLocks noChangeAspect="1"/>
          </p:cNvPicPr>
          <p:nvPr/>
        </p:nvPicPr>
        <p:blipFill>
          <a:blip r:embed="rId3"/>
          <a:stretch>
            <a:fillRect/>
          </a:stretch>
        </p:blipFill>
        <p:spPr>
          <a:xfrm>
            <a:off x="2218928" y="3794514"/>
            <a:ext cx="5401072" cy="2298782"/>
          </a:xfrm>
          <a:prstGeom prst="rect">
            <a:avLst/>
          </a:prstGeom>
          <a:ln>
            <a:solidFill>
              <a:srgbClr val="C00000"/>
            </a:solidFill>
          </a:ln>
        </p:spPr>
      </p:pic>
    </p:spTree>
    <p:extLst>
      <p:ext uri="{BB962C8B-B14F-4D97-AF65-F5344CB8AC3E}">
        <p14:creationId xmlns:p14="http://schemas.microsoft.com/office/powerpoint/2010/main" val="136038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 Step 2</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432583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5.2 Step 2</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Step 2</a:t>
            </a:r>
          </a:p>
          <a:p>
            <a:pPr marL="342900" indent="-342900" algn="l">
              <a:buClr>
                <a:srgbClr val="0070C0"/>
              </a:buClr>
              <a:buSzPct val="80000"/>
              <a:buFont typeface="Wingdings" pitchFamily="2" charset="2"/>
              <a:buChar char="u"/>
            </a:pPr>
            <a:r>
              <a:rPr lang="en-US" sz="1800" dirty="0">
                <a:solidFill>
                  <a:schemeClr val="tx1"/>
                </a:solidFill>
                <a:latin typeface="+mj-lt"/>
              </a:rPr>
              <a:t>Second step: Install a container runtime on the host so that we can run containers on these hosts.</a:t>
            </a:r>
          </a:p>
          <a:p>
            <a:pPr marL="342900" indent="-342900" algn="l">
              <a:buClr>
                <a:srgbClr val="0070C0"/>
              </a:buClr>
              <a:buSzPct val="80000"/>
              <a:buFont typeface="Wingdings" pitchFamily="2" charset="2"/>
              <a:buChar char="u"/>
            </a:pPr>
            <a:r>
              <a:rPr lang="en-US" sz="1800" dirty="0">
                <a:solidFill>
                  <a:schemeClr val="tx1"/>
                </a:solidFill>
                <a:latin typeface="+mj-lt"/>
              </a:rPr>
              <a:t>We will be using docker. So, we must install docker.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https://www.youtube.com/watch?v=Aw01Wtx104U&amp;list=PL2We04F3Y_43dAehLMT5GxJhtk3mJtkl5&amp;index=5</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8" name="Rectangle 2">
            <a:extLst>
              <a:ext uri="{FF2B5EF4-FFF2-40B4-BE49-F238E27FC236}">
                <a16:creationId xmlns:a16="http://schemas.microsoft.com/office/drawing/2014/main" id="{CE04BFC2-17A5-4D88-AB75-09117EFFD5AB}"/>
              </a:ext>
            </a:extLst>
          </p:cNvPr>
          <p:cNvSpPr>
            <a:spLocks noChangeArrowheads="1"/>
          </p:cNvSpPr>
          <p:nvPr/>
        </p:nvSpPr>
        <p:spPr bwMode="auto">
          <a:xfrm>
            <a:off x="0" y="-46166"/>
            <a:ext cx="914400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8F3DDD7-F9B8-5D9E-0E84-1214454E12E6}"/>
              </a:ext>
            </a:extLst>
          </p:cNvPr>
          <p:cNvPicPr>
            <a:picLocks noChangeAspect="1"/>
          </p:cNvPicPr>
          <p:nvPr/>
        </p:nvPicPr>
        <p:blipFill>
          <a:blip r:embed="rId3"/>
          <a:stretch>
            <a:fillRect/>
          </a:stretch>
        </p:blipFill>
        <p:spPr>
          <a:xfrm>
            <a:off x="1497004" y="3095280"/>
            <a:ext cx="6905625" cy="2998016"/>
          </a:xfrm>
          <a:prstGeom prst="rect">
            <a:avLst/>
          </a:prstGeom>
          <a:ln>
            <a:solidFill>
              <a:srgbClr val="C00000"/>
            </a:solidFill>
          </a:ln>
        </p:spPr>
      </p:pic>
    </p:spTree>
    <p:extLst>
      <p:ext uri="{BB962C8B-B14F-4D97-AF65-F5344CB8AC3E}">
        <p14:creationId xmlns:p14="http://schemas.microsoft.com/office/powerpoint/2010/main" val="19785434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1109</TotalTime>
  <Words>939</Words>
  <Application>Microsoft Office PowerPoint</Application>
  <PresentationFormat>On-screen Show (4:3)</PresentationFormat>
  <Paragraphs>133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5 Kubeadm Introduction</vt:lpstr>
      <vt:lpstr>5 Kubeadm Introduction</vt:lpstr>
      <vt:lpstr>5 Kubeadm Introduction</vt:lpstr>
      <vt:lpstr>5 Kubeadm Introduction</vt:lpstr>
      <vt:lpstr>5 Steps</vt:lpstr>
      <vt:lpstr>5.1 Step 1</vt:lpstr>
      <vt:lpstr>5.1 Step 1</vt:lpstr>
      <vt:lpstr>5.2 Step 2</vt:lpstr>
      <vt:lpstr>5.2 Step 2</vt:lpstr>
      <vt:lpstr>5.3 Step 3</vt:lpstr>
      <vt:lpstr>5.3 Step 3</vt:lpstr>
      <vt:lpstr>5.4 Step 4</vt:lpstr>
      <vt:lpstr>5.4 Step 4</vt:lpstr>
      <vt:lpstr>5.4 Step 4</vt:lpstr>
      <vt:lpstr>5.5 Step 5</vt:lpstr>
      <vt:lpstr>5.5 Step 5</vt:lpstr>
      <vt:lpstr>5.6 Kubeadm</vt:lpstr>
      <vt:lpstr>5.6 Kubeadm</vt:lpstr>
      <vt:lpstr>5.6 Kubeadm</vt:lpstr>
      <vt:lpstr>Kubeadm</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339</cp:revision>
  <dcterms:created xsi:type="dcterms:W3CDTF">2018-09-28T16:40:41Z</dcterms:created>
  <dcterms:modified xsi:type="dcterms:W3CDTF">2022-11-06T00:39:31Z</dcterms:modified>
</cp:coreProperties>
</file>