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82" r:id="rId4"/>
    <p:sldId id="283" r:id="rId5"/>
    <p:sldId id="281" r:id="rId6"/>
    <p:sldId id="280"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4" r:id="rId27"/>
    <p:sldId id="303" r:id="rId28"/>
    <p:sldId id="305" r:id="rId29"/>
    <p:sldId id="306" r:id="rId30"/>
    <p:sldId id="307" r:id="rId31"/>
    <p:sldId id="309" r:id="rId32"/>
    <p:sldId id="308" r:id="rId33"/>
    <p:sldId id="310" r:id="rId34"/>
    <p:sldId id="311" r:id="rId35"/>
    <p:sldId id="312" r:id="rId36"/>
    <p:sldId id="313" r:id="rId37"/>
    <p:sldId id="314" r:id="rId38"/>
    <p:sldId id="315" r:id="rId39"/>
    <p:sldId id="259" r:id="rId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6" autoAdjust="0"/>
    <p:restoredTop sz="96806" autoAdjust="0"/>
  </p:normalViewPr>
  <p:slideViewPr>
    <p:cSldViewPr>
      <p:cViewPr varScale="1">
        <p:scale>
          <a:sx n="55" d="100"/>
          <a:sy n="55" d="100"/>
        </p:scale>
        <p:origin x="1114"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o9pT9cWzbnI&amp;list=PL2We04F3Y_43dAehLMT5GxJhtk3mJtkl5&amp;index=6"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o9pT9cWzbnI&amp;list=PL2We04F3Y_43dAehLMT5GxJhtk3mJtkl5&amp;index=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Yaml: pod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 Kind</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111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Kind (1:47/7:04)</a:t>
            </a:r>
          </a:p>
          <a:p>
            <a:pPr marL="342900" indent="-342900" algn="l">
              <a:buClr>
                <a:srgbClr val="0070C0"/>
              </a:buClr>
              <a:buSzPct val="80000"/>
              <a:buFont typeface="Wingdings" pitchFamily="2" charset="2"/>
              <a:buChar char="u"/>
            </a:pPr>
            <a:r>
              <a:rPr lang="en-US" altLang="zh-TW" sz="1800" dirty="0">
                <a:solidFill>
                  <a:schemeClr val="tx1"/>
                </a:solidFill>
                <a:latin typeface="+mj-lt"/>
              </a:rPr>
              <a:t>Some other of kind could be Service, ReplicaSet, or Deployment as the Kind field in the table as below table.</a:t>
            </a: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ABE57ED-C3A1-5591-41C4-24F9D776A968}"/>
              </a:ext>
            </a:extLst>
          </p:cNvPr>
          <p:cNvPicPr>
            <a:picLocks noChangeAspect="1"/>
          </p:cNvPicPr>
          <p:nvPr/>
        </p:nvPicPr>
        <p:blipFill>
          <a:blip r:embed="rId3"/>
          <a:stretch>
            <a:fillRect/>
          </a:stretch>
        </p:blipFill>
        <p:spPr>
          <a:xfrm>
            <a:off x="642989" y="3065933"/>
            <a:ext cx="8001000" cy="3162300"/>
          </a:xfrm>
          <a:prstGeom prst="rect">
            <a:avLst/>
          </a:prstGeom>
          <a:ln>
            <a:solidFill>
              <a:srgbClr val="C00000"/>
            </a:solidFill>
          </a:ln>
        </p:spPr>
      </p:pic>
      <p:sp>
        <p:nvSpPr>
          <p:cNvPr id="7" name="Rectangle 6">
            <a:extLst>
              <a:ext uri="{FF2B5EF4-FFF2-40B4-BE49-F238E27FC236}">
                <a16:creationId xmlns:a16="http://schemas.microsoft.com/office/drawing/2014/main" id="{B35DB0B4-93A1-74CE-FD56-C24FC08CBB8E}"/>
              </a:ext>
            </a:extLst>
          </p:cNvPr>
          <p:cNvSpPr/>
          <p:nvPr/>
        </p:nvSpPr>
        <p:spPr>
          <a:xfrm>
            <a:off x="6228184" y="4221088"/>
            <a:ext cx="1224136" cy="1872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DB7EB075-D8BF-DCFA-8EAA-EE83D8C9D794}"/>
              </a:ext>
            </a:extLst>
          </p:cNvPr>
          <p:cNvCxnSpPr>
            <a:stCxn id="3" idx="2"/>
            <a:endCxn id="7" idx="0"/>
          </p:cNvCxnSpPr>
          <p:nvPr/>
        </p:nvCxnSpPr>
        <p:spPr>
          <a:xfrm>
            <a:off x="4644008" y="2279899"/>
            <a:ext cx="2196244" cy="19411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923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7.3 Metadata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58804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(1:59/7:04)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 third is metadata.</a:t>
            </a:r>
          </a:p>
          <a:p>
            <a:pPr marL="342900" indent="-342900" algn="l">
              <a:buClr>
                <a:srgbClr val="0070C0"/>
              </a:buClr>
              <a:buSzPct val="80000"/>
              <a:buFont typeface="Wingdings" pitchFamily="2" charset="2"/>
              <a:buChar char="u"/>
            </a:pPr>
            <a:r>
              <a:rPr lang="en-US" altLang="zh-TW" sz="1800" dirty="0">
                <a:solidFill>
                  <a:schemeClr val="tx1"/>
                </a:solidFill>
                <a:latin typeface="+mj-lt"/>
              </a:rPr>
              <a:t>The metadata is the data about the object, such as, object name, object labels, etc.</a:t>
            </a: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90B162C-72C5-786C-B7E2-9E6079C84010}"/>
              </a:ext>
            </a:extLst>
          </p:cNvPr>
          <p:cNvPicPr>
            <a:picLocks noChangeAspect="1"/>
          </p:cNvPicPr>
          <p:nvPr/>
        </p:nvPicPr>
        <p:blipFill>
          <a:blip r:embed="rId3"/>
          <a:stretch>
            <a:fillRect/>
          </a:stretch>
        </p:blipFill>
        <p:spPr>
          <a:xfrm>
            <a:off x="797865" y="2994207"/>
            <a:ext cx="8020050" cy="3133725"/>
          </a:xfrm>
          <a:prstGeom prst="rect">
            <a:avLst/>
          </a:prstGeom>
          <a:ln>
            <a:solidFill>
              <a:srgbClr val="C00000"/>
            </a:solidFill>
          </a:ln>
        </p:spPr>
      </p:pic>
    </p:spTree>
    <p:extLst>
      <p:ext uri="{BB962C8B-B14F-4D97-AF65-F5344CB8AC3E}">
        <p14:creationId xmlns:p14="http://schemas.microsoft.com/office/powerpoint/2010/main" val="297287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(2:14/7:04)</a:t>
            </a:r>
          </a:p>
          <a:p>
            <a:pPr marL="342900" indent="-342900" algn="l">
              <a:buClr>
                <a:srgbClr val="0070C0"/>
              </a:buClr>
              <a:buSzPct val="80000"/>
              <a:buFont typeface="Wingdings" pitchFamily="2" charset="2"/>
              <a:buChar char="u"/>
            </a:pPr>
            <a:r>
              <a:rPr lang="en-US" altLang="zh-TW" sz="1800" dirty="0">
                <a:solidFill>
                  <a:schemeClr val="tx1"/>
                </a:solidFill>
                <a:latin typeface="+mj-lt"/>
              </a:rPr>
              <a:t>As we can see, unlike the apiVersion and Kind, where we have specified a string value (key-value pairs), metadata is in the form of a dictionary.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92D3F2D-EEB2-47D2-A00D-7A65A00D2541}"/>
              </a:ext>
            </a:extLst>
          </p:cNvPr>
          <p:cNvPicPr>
            <a:picLocks noChangeAspect="1"/>
          </p:cNvPicPr>
          <p:nvPr/>
        </p:nvPicPr>
        <p:blipFill>
          <a:blip r:embed="rId3"/>
          <a:stretch>
            <a:fillRect/>
          </a:stretch>
        </p:blipFill>
        <p:spPr>
          <a:xfrm>
            <a:off x="762322" y="2623468"/>
            <a:ext cx="8058150" cy="3200400"/>
          </a:xfrm>
          <a:prstGeom prst="rect">
            <a:avLst/>
          </a:prstGeom>
          <a:ln>
            <a:solidFill>
              <a:srgbClr val="C00000"/>
            </a:solidFill>
          </a:ln>
        </p:spPr>
      </p:pic>
    </p:spTree>
    <p:extLst>
      <p:ext uri="{BB962C8B-B14F-4D97-AF65-F5344CB8AC3E}">
        <p14:creationId xmlns:p14="http://schemas.microsoft.com/office/powerpoint/2010/main" val="293992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61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(2:29/7:04)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 number of spaces before the two properties name and labels does not matter.</a:t>
            </a:r>
          </a:p>
          <a:p>
            <a:pPr marL="342900" indent="-342900" algn="l">
              <a:buClr>
                <a:srgbClr val="0070C0"/>
              </a:buClr>
              <a:buSzPct val="80000"/>
              <a:buFont typeface="Wingdings" pitchFamily="2" charset="2"/>
              <a:buChar char="u"/>
            </a:pPr>
            <a:r>
              <a:rPr lang="en-US" altLang="zh-TW" sz="1800" dirty="0">
                <a:solidFill>
                  <a:schemeClr val="tx1"/>
                </a:solidFill>
                <a:latin typeface="+mj-lt"/>
              </a:rPr>
              <a:t>But name and labels have the same spaces since they are siblings.</a:t>
            </a: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28323148-AA80-B532-D563-28173EA5ACB1}"/>
              </a:ext>
            </a:extLst>
          </p:cNvPr>
          <p:cNvPicPr>
            <a:picLocks noChangeAspect="1"/>
          </p:cNvPicPr>
          <p:nvPr/>
        </p:nvPicPr>
        <p:blipFill>
          <a:blip r:embed="rId3"/>
          <a:stretch>
            <a:fillRect/>
          </a:stretch>
        </p:blipFill>
        <p:spPr>
          <a:xfrm>
            <a:off x="1557415" y="2462736"/>
            <a:ext cx="6173185" cy="2204177"/>
          </a:xfrm>
          <a:prstGeom prst="rect">
            <a:avLst/>
          </a:prstGeom>
          <a:ln>
            <a:solidFill>
              <a:srgbClr val="C00000"/>
            </a:solidFill>
          </a:ln>
        </p:spPr>
      </p:pic>
      <p:pic>
        <p:nvPicPr>
          <p:cNvPr id="14" name="Picture 13">
            <a:extLst>
              <a:ext uri="{FF2B5EF4-FFF2-40B4-BE49-F238E27FC236}">
                <a16:creationId xmlns:a16="http://schemas.microsoft.com/office/drawing/2014/main" id="{7F734245-DEC9-7FC3-2423-E589BAC701A2}"/>
              </a:ext>
            </a:extLst>
          </p:cNvPr>
          <p:cNvPicPr>
            <a:picLocks noChangeAspect="1"/>
          </p:cNvPicPr>
          <p:nvPr/>
        </p:nvPicPr>
        <p:blipFill>
          <a:blip r:embed="rId4"/>
          <a:stretch>
            <a:fillRect/>
          </a:stretch>
        </p:blipFill>
        <p:spPr>
          <a:xfrm>
            <a:off x="1547664" y="4788466"/>
            <a:ext cx="5501815" cy="2054562"/>
          </a:xfrm>
          <a:prstGeom prst="rect">
            <a:avLst/>
          </a:prstGeom>
          <a:ln>
            <a:solidFill>
              <a:srgbClr val="C00000"/>
            </a:solidFill>
          </a:ln>
        </p:spPr>
      </p:pic>
      <p:sp>
        <p:nvSpPr>
          <p:cNvPr id="15" name="Rectangle 14">
            <a:extLst>
              <a:ext uri="{FF2B5EF4-FFF2-40B4-BE49-F238E27FC236}">
                <a16:creationId xmlns:a16="http://schemas.microsoft.com/office/drawing/2014/main" id="{EFEACA0C-2B6E-71B6-224E-B533B3549141}"/>
              </a:ext>
            </a:extLst>
          </p:cNvPr>
          <p:cNvSpPr/>
          <p:nvPr/>
        </p:nvSpPr>
        <p:spPr>
          <a:xfrm>
            <a:off x="1557415" y="4079618"/>
            <a:ext cx="1214385" cy="4295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D156C52-EA04-FB76-3E2A-85856B72F182}"/>
              </a:ext>
            </a:extLst>
          </p:cNvPr>
          <p:cNvSpPr/>
          <p:nvPr/>
        </p:nvSpPr>
        <p:spPr>
          <a:xfrm>
            <a:off x="1547664" y="6126002"/>
            <a:ext cx="216024" cy="5954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4C045DB0-18D0-5CB9-C6F2-BB6A73F3FC27}"/>
              </a:ext>
            </a:extLst>
          </p:cNvPr>
          <p:cNvCxnSpPr>
            <a:endCxn id="16" idx="0"/>
          </p:cNvCxnSpPr>
          <p:nvPr/>
        </p:nvCxnSpPr>
        <p:spPr>
          <a:xfrm flipH="1">
            <a:off x="1655676" y="4509120"/>
            <a:ext cx="438845" cy="16168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152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7C1466-9E22-3B49-2609-BD966947855C}"/>
              </a:ext>
            </a:extLst>
          </p:cNvPr>
          <p:cNvPicPr>
            <a:picLocks noChangeAspect="1"/>
          </p:cNvPicPr>
          <p:nvPr/>
        </p:nvPicPr>
        <p:blipFill>
          <a:blip r:embed="rId2"/>
          <a:stretch>
            <a:fillRect/>
          </a:stretch>
        </p:blipFill>
        <p:spPr>
          <a:xfrm>
            <a:off x="638175" y="3079504"/>
            <a:ext cx="7867650" cy="30670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0"/>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(2:43/7:04)</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the below case, the labels has more spaces on the left than name. </a:t>
            </a:r>
          </a:p>
          <a:p>
            <a:pPr marL="342900" indent="-342900" algn="l">
              <a:buClr>
                <a:srgbClr val="0070C0"/>
              </a:buClr>
              <a:buSzPct val="80000"/>
              <a:buFont typeface="Wingdings" pitchFamily="2" charset="2"/>
              <a:buChar char="u"/>
            </a:pPr>
            <a:r>
              <a:rPr lang="en-US" altLang="zh-TW" sz="1800" dirty="0">
                <a:solidFill>
                  <a:schemeClr val="tx1"/>
                </a:solidFill>
                <a:latin typeface="+mj-lt"/>
              </a:rPr>
              <a:t>…and labels is now the child of the name property instead of sibling which is incorrect.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CD156C52-EA04-FB76-3E2A-85856B72F182}"/>
              </a:ext>
            </a:extLst>
          </p:cNvPr>
          <p:cNvSpPr/>
          <p:nvPr/>
        </p:nvSpPr>
        <p:spPr>
          <a:xfrm>
            <a:off x="769988" y="5277773"/>
            <a:ext cx="273620" cy="4554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014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9300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(2:52/7:04)</a:t>
            </a:r>
          </a:p>
          <a:p>
            <a:pPr marL="342900" indent="-342900" algn="l">
              <a:buClr>
                <a:srgbClr val="0070C0"/>
              </a:buClr>
              <a:buSzPct val="80000"/>
              <a:buFont typeface="Wingdings" pitchFamily="2" charset="2"/>
              <a:buChar char="u"/>
            </a:pPr>
            <a:r>
              <a:rPr lang="en-US" altLang="zh-TW" sz="1800" dirty="0">
                <a:solidFill>
                  <a:schemeClr val="tx1"/>
                </a:solidFill>
                <a:latin typeface="+mj-lt"/>
              </a:rPr>
              <a:t>Notice the name and labels properties must have more spaces than their parent which is metadata.</a:t>
            </a:r>
          </a:p>
          <a:p>
            <a:pPr marL="342900" indent="-342900" algn="l">
              <a:buClr>
                <a:srgbClr val="0070C0"/>
              </a:buClr>
              <a:buSzPct val="80000"/>
              <a:buFont typeface="Wingdings" pitchFamily="2" charset="2"/>
              <a:buChar char="u"/>
            </a:pPr>
            <a:r>
              <a:rPr lang="en-US" altLang="zh-TW" sz="1800" dirty="0">
                <a:solidFill>
                  <a:schemeClr val="tx1"/>
                </a:solidFill>
                <a:latin typeface="+mj-lt"/>
              </a:rPr>
              <a:t>So, name and labels need to right indented to the right with spaces.</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case, all three (metadata, name, and labels) have the same number of space before them. So, they are all siblings which is not correct.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C28D732-92E7-6AD2-811B-6C4FDA5FF9FC}"/>
              </a:ext>
            </a:extLst>
          </p:cNvPr>
          <p:cNvPicPr>
            <a:picLocks noChangeAspect="1"/>
          </p:cNvPicPr>
          <p:nvPr/>
        </p:nvPicPr>
        <p:blipFill>
          <a:blip r:embed="rId3"/>
          <a:stretch>
            <a:fillRect/>
          </a:stretch>
        </p:blipFill>
        <p:spPr>
          <a:xfrm>
            <a:off x="604837" y="3426831"/>
            <a:ext cx="7934325" cy="3095625"/>
          </a:xfrm>
          <a:prstGeom prst="rect">
            <a:avLst/>
          </a:prstGeom>
          <a:ln>
            <a:solidFill>
              <a:srgbClr val="C00000"/>
            </a:solidFill>
          </a:ln>
        </p:spPr>
      </p:pic>
      <p:sp>
        <p:nvSpPr>
          <p:cNvPr id="11" name="Rectangle 10">
            <a:extLst>
              <a:ext uri="{FF2B5EF4-FFF2-40B4-BE49-F238E27FC236}">
                <a16:creationId xmlns:a16="http://schemas.microsoft.com/office/drawing/2014/main" id="{1D4BBD45-3B2A-CD97-A391-75F35A63044C}"/>
              </a:ext>
            </a:extLst>
          </p:cNvPr>
          <p:cNvSpPr/>
          <p:nvPr/>
        </p:nvSpPr>
        <p:spPr>
          <a:xfrm>
            <a:off x="477888" y="5137410"/>
            <a:ext cx="360040" cy="8703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CB125CC-0AAA-46DD-CC24-D6A3CF31A714}"/>
              </a:ext>
            </a:extLst>
          </p:cNvPr>
          <p:cNvSpPr txBox="1"/>
          <p:nvPr/>
        </p:nvSpPr>
        <p:spPr>
          <a:xfrm>
            <a:off x="2710136" y="4974643"/>
            <a:ext cx="1152128" cy="369332"/>
          </a:xfrm>
          <a:prstGeom prst="rect">
            <a:avLst/>
          </a:prstGeom>
          <a:solidFill>
            <a:srgbClr val="FFFF00"/>
          </a:solidFill>
          <a:ln>
            <a:solidFill>
              <a:srgbClr val="C00000"/>
            </a:solidFill>
          </a:ln>
        </p:spPr>
        <p:txBody>
          <a:bodyPr wrap="square" rtlCol="0">
            <a:spAutoFit/>
          </a:bodyPr>
          <a:lstStyle/>
          <a:p>
            <a:r>
              <a:rPr lang="en-US" dirty="0"/>
              <a:t>parent</a:t>
            </a:r>
          </a:p>
        </p:txBody>
      </p:sp>
      <p:cxnSp>
        <p:nvCxnSpPr>
          <p:cNvPr id="14" name="Straight Arrow Connector 13">
            <a:extLst>
              <a:ext uri="{FF2B5EF4-FFF2-40B4-BE49-F238E27FC236}">
                <a16:creationId xmlns:a16="http://schemas.microsoft.com/office/drawing/2014/main" id="{56D410B5-4E08-4CC9-DF0A-7004C8EDCC54}"/>
              </a:ext>
            </a:extLst>
          </p:cNvPr>
          <p:cNvCxnSpPr>
            <a:cxnSpLocks/>
            <a:stCxn id="12" idx="1"/>
          </p:cNvCxnSpPr>
          <p:nvPr/>
        </p:nvCxnSpPr>
        <p:spPr>
          <a:xfrm flipH="1">
            <a:off x="1630016" y="5159309"/>
            <a:ext cx="1080120"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2611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0"/>
            <a:ext cx="8352928" cy="17344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(3:07/7:04)</a:t>
            </a:r>
          </a:p>
          <a:p>
            <a:pPr marL="342900" indent="-342900" algn="l">
              <a:buClr>
                <a:srgbClr val="0070C0"/>
              </a:buClr>
              <a:buSzPct val="80000"/>
              <a:buFont typeface="Wingdings" pitchFamily="2" charset="2"/>
              <a:buChar char="u"/>
            </a:pPr>
            <a:r>
              <a:rPr lang="en-US" altLang="zh-TW" sz="1800" dirty="0">
                <a:solidFill>
                  <a:schemeClr val="tx1"/>
                </a:solidFill>
                <a:latin typeface="+mj-lt"/>
              </a:rPr>
              <a:t>Under Metadata, the name is string value.</a:t>
            </a:r>
          </a:p>
          <a:p>
            <a:pPr marL="342900" indent="-342900" algn="l">
              <a:buClr>
                <a:srgbClr val="0070C0"/>
              </a:buClr>
              <a:buSzPct val="80000"/>
              <a:buFont typeface="Wingdings" pitchFamily="2" charset="2"/>
              <a:buChar char="u"/>
            </a:pPr>
            <a:r>
              <a:rPr lang="en-US" altLang="zh-TW" sz="1800" dirty="0">
                <a:solidFill>
                  <a:schemeClr val="tx1"/>
                </a:solidFill>
                <a:latin typeface="+mj-lt"/>
              </a:rPr>
              <a:t>So, we can name our pod as “myapp-pod”.</a:t>
            </a:r>
          </a:p>
          <a:p>
            <a:pPr marL="342900" indent="-342900" algn="l">
              <a:buClr>
                <a:srgbClr val="0070C0"/>
              </a:buClr>
              <a:buSzPct val="80000"/>
              <a:buFont typeface="Wingdings" pitchFamily="2" charset="2"/>
              <a:buChar char="u"/>
            </a:pPr>
            <a:r>
              <a:rPr lang="en-US" altLang="zh-TW" sz="1800" dirty="0">
                <a:solidFill>
                  <a:schemeClr val="tx1"/>
                </a:solidFill>
                <a:latin typeface="+mj-lt"/>
              </a:rPr>
              <a:t>…and labels is a dictionary. </a:t>
            </a:r>
          </a:p>
          <a:p>
            <a:pPr marL="342900" indent="-342900" algn="l">
              <a:buClr>
                <a:srgbClr val="0070C0"/>
              </a:buClr>
              <a:buSzPct val="80000"/>
              <a:buFont typeface="Wingdings" pitchFamily="2" charset="2"/>
              <a:buChar char="u"/>
            </a:pPr>
            <a:r>
              <a:rPr lang="en-US" altLang="zh-TW" sz="1800" dirty="0">
                <a:solidFill>
                  <a:schemeClr val="tx1"/>
                </a:solidFill>
                <a:latin typeface="+mj-lt"/>
              </a:rPr>
              <a:t>So, labels is a dictionary within the metadata dictionary.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5D5A3A0-07C9-AA6B-854C-638EF4334AD9}"/>
              </a:ext>
            </a:extLst>
          </p:cNvPr>
          <p:cNvPicPr>
            <a:picLocks noChangeAspect="1"/>
          </p:cNvPicPr>
          <p:nvPr/>
        </p:nvPicPr>
        <p:blipFill>
          <a:blip r:embed="rId3"/>
          <a:stretch>
            <a:fillRect/>
          </a:stretch>
        </p:blipFill>
        <p:spPr>
          <a:xfrm>
            <a:off x="477060" y="3251394"/>
            <a:ext cx="7953375" cy="3038475"/>
          </a:xfrm>
          <a:prstGeom prst="rect">
            <a:avLst/>
          </a:prstGeom>
          <a:ln>
            <a:solidFill>
              <a:srgbClr val="C00000"/>
            </a:solidFill>
          </a:ln>
        </p:spPr>
      </p:pic>
    </p:spTree>
    <p:extLst>
      <p:ext uri="{BB962C8B-B14F-4D97-AF65-F5344CB8AC3E}">
        <p14:creationId xmlns:p14="http://schemas.microsoft.com/office/powerpoint/2010/main" val="35813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66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(3:30/7:04)</a:t>
            </a:r>
          </a:p>
          <a:p>
            <a:pPr marL="342900" indent="-342900" algn="l">
              <a:buClr>
                <a:srgbClr val="0070C0"/>
              </a:buClr>
              <a:buSzPct val="80000"/>
              <a:buFont typeface="Wingdings" pitchFamily="2" charset="2"/>
              <a:buChar char="u"/>
            </a:pPr>
            <a:r>
              <a:rPr lang="en-US" altLang="zh-TW" sz="1800" dirty="0">
                <a:solidFill>
                  <a:schemeClr val="tx1"/>
                </a:solidFill>
                <a:latin typeface="+mj-lt"/>
              </a:rPr>
              <a:t>…and labels can have any key-value as we need.</a:t>
            </a:r>
          </a:p>
          <a:p>
            <a:pPr marL="342900" indent="-342900" algn="l">
              <a:buClr>
                <a:srgbClr val="0070C0"/>
              </a:buClr>
              <a:buSzPct val="80000"/>
              <a:buFont typeface="Wingdings" pitchFamily="2" charset="2"/>
              <a:buChar char="u"/>
            </a:pPr>
            <a:r>
              <a:rPr lang="en-US" altLang="zh-TW" sz="1800" dirty="0">
                <a:solidFill>
                  <a:schemeClr val="tx1"/>
                </a:solidFill>
                <a:latin typeface="+mj-lt"/>
              </a:rPr>
              <a:t>For now, we have added labels with key-value (app: myapp).</a:t>
            </a:r>
          </a:p>
          <a:p>
            <a:pPr marL="342900" indent="-342900" algn="l">
              <a:buClr>
                <a:srgbClr val="0070C0"/>
              </a:buClr>
              <a:buSzPct val="80000"/>
              <a:buFont typeface="Wingdings" pitchFamily="2" charset="2"/>
              <a:buChar char="u"/>
            </a:pPr>
            <a:r>
              <a:rPr lang="en-US" altLang="zh-TW" sz="1800" dirty="0">
                <a:solidFill>
                  <a:schemeClr val="tx1"/>
                </a:solidFill>
                <a:latin typeface="+mj-lt"/>
              </a:rPr>
              <a:t>Similarly, we can add other labels as fit which will help us identify these objects in later discussion.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5D5A3A0-07C9-AA6B-854C-638EF4334AD9}"/>
              </a:ext>
            </a:extLst>
          </p:cNvPr>
          <p:cNvPicPr>
            <a:picLocks noChangeAspect="1"/>
          </p:cNvPicPr>
          <p:nvPr/>
        </p:nvPicPr>
        <p:blipFill>
          <a:blip r:embed="rId3"/>
          <a:stretch>
            <a:fillRect/>
          </a:stretch>
        </p:blipFill>
        <p:spPr>
          <a:xfrm>
            <a:off x="753106" y="3157414"/>
            <a:ext cx="7953375" cy="3038475"/>
          </a:xfrm>
          <a:prstGeom prst="rect">
            <a:avLst/>
          </a:prstGeom>
          <a:ln>
            <a:solidFill>
              <a:srgbClr val="C00000"/>
            </a:solidFill>
          </a:ln>
        </p:spPr>
      </p:pic>
    </p:spTree>
    <p:extLst>
      <p:ext uri="{BB962C8B-B14F-4D97-AF65-F5344CB8AC3E}">
        <p14:creationId xmlns:p14="http://schemas.microsoft.com/office/powerpoint/2010/main" val="3766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4628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(3:42/7:04)</a:t>
            </a:r>
          </a:p>
          <a:p>
            <a:pPr marL="342900" indent="-342900" algn="l">
              <a:buClr>
                <a:srgbClr val="0070C0"/>
              </a:buClr>
              <a:buSzPct val="80000"/>
              <a:buFont typeface="Wingdings" pitchFamily="2" charset="2"/>
              <a:buChar char="u"/>
            </a:pPr>
            <a:r>
              <a:rPr lang="en-US" altLang="zh-TW" sz="1800" dirty="0">
                <a:solidFill>
                  <a:schemeClr val="tx1"/>
                </a:solidFill>
                <a:latin typeface="+mj-lt"/>
              </a:rPr>
              <a:t>If we have hundreds of pods running a frontend application.</a:t>
            </a:r>
          </a:p>
          <a:p>
            <a:pPr marL="342900" indent="-342900" algn="l">
              <a:buClr>
                <a:srgbClr val="0070C0"/>
              </a:buClr>
              <a:buSzPct val="80000"/>
              <a:buFont typeface="Wingdings" pitchFamily="2" charset="2"/>
              <a:buChar char="u"/>
            </a:pPr>
            <a:r>
              <a:rPr lang="en-US" altLang="zh-TW" sz="1800" dirty="0">
                <a:solidFill>
                  <a:schemeClr val="tx1"/>
                </a:solidFill>
                <a:latin typeface="+mj-lt"/>
              </a:rPr>
              <a:t>…and hundreds of pods running a backend application or database.</a:t>
            </a:r>
          </a:p>
          <a:p>
            <a:pPr marL="342900" indent="-342900" algn="l">
              <a:buClr>
                <a:srgbClr val="0070C0"/>
              </a:buClr>
              <a:buSzPct val="80000"/>
              <a:buFont typeface="Wingdings" pitchFamily="2" charset="2"/>
              <a:buChar char="u"/>
            </a:pPr>
            <a:r>
              <a:rPr lang="en-US" altLang="zh-TW" sz="1800" dirty="0">
                <a:solidFill>
                  <a:schemeClr val="tx1"/>
                </a:solidFill>
                <a:latin typeface="+mj-lt"/>
              </a:rPr>
              <a:t>It will be difficult for us to group these pods once they are deployed.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5D5A3A0-07C9-AA6B-854C-638EF4334AD9}"/>
              </a:ext>
            </a:extLst>
          </p:cNvPr>
          <p:cNvPicPr>
            <a:picLocks noChangeAspect="1"/>
          </p:cNvPicPr>
          <p:nvPr/>
        </p:nvPicPr>
        <p:blipFill>
          <a:blip r:embed="rId3"/>
          <a:stretch>
            <a:fillRect/>
          </a:stretch>
        </p:blipFill>
        <p:spPr>
          <a:xfrm>
            <a:off x="753106" y="3157414"/>
            <a:ext cx="7953375" cy="3038475"/>
          </a:xfrm>
          <a:prstGeom prst="rect">
            <a:avLst/>
          </a:prstGeom>
          <a:ln>
            <a:solidFill>
              <a:srgbClr val="C00000"/>
            </a:solidFill>
          </a:ln>
        </p:spPr>
      </p:pic>
    </p:spTree>
    <p:extLst>
      <p:ext uri="{BB962C8B-B14F-4D97-AF65-F5344CB8AC3E}">
        <p14:creationId xmlns:p14="http://schemas.microsoft.com/office/powerpoint/2010/main" val="171561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 Yaml: pod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074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Yaml: pod (0:14/7:04)</a:t>
            </a:r>
          </a:p>
          <a:p>
            <a:pPr marL="342900" indent="-342900" algn="l">
              <a:buClr>
                <a:srgbClr val="0070C0"/>
              </a:buClr>
              <a:buSzPct val="80000"/>
              <a:buFont typeface="Wingdings" pitchFamily="2" charset="2"/>
              <a:buChar char="u"/>
            </a:pPr>
            <a:r>
              <a:rPr lang="en-US" sz="1800" dirty="0">
                <a:solidFill>
                  <a:schemeClr val="tx1"/>
                </a:solidFill>
              </a:rPr>
              <a:t>We discuss creating a pod with Yaml.</a:t>
            </a:r>
          </a:p>
        </p:txBody>
      </p:sp>
      <p:sp>
        <p:nvSpPr>
          <p:cNvPr id="4" name="標題 1"/>
          <p:cNvSpPr txBox="1">
            <a:spLocks/>
          </p:cNvSpPr>
          <p:nvPr/>
        </p:nvSpPr>
        <p:spPr>
          <a:xfrm>
            <a:off x="0" y="75810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0878CA51-766B-F999-951F-5908CF588CBD}"/>
              </a:ext>
            </a:extLst>
          </p:cNvPr>
          <p:cNvPicPr>
            <a:picLocks noChangeAspect="1"/>
          </p:cNvPicPr>
          <p:nvPr/>
        </p:nvPicPr>
        <p:blipFill>
          <a:blip r:embed="rId2"/>
          <a:stretch>
            <a:fillRect/>
          </a:stretch>
        </p:blipFill>
        <p:spPr>
          <a:xfrm>
            <a:off x="683568" y="2198886"/>
            <a:ext cx="7562850" cy="2038350"/>
          </a:xfrm>
          <a:prstGeom prst="rect">
            <a:avLst/>
          </a:prstGeom>
          <a:ln>
            <a:solidFill>
              <a:srgbClr val="C00000"/>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8517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(3:55/7:04)</a:t>
            </a:r>
          </a:p>
          <a:p>
            <a:pPr marL="342900" indent="-342900" algn="l">
              <a:buClr>
                <a:srgbClr val="0070C0"/>
              </a:buClr>
              <a:buSzPct val="80000"/>
              <a:buFont typeface="Wingdings" pitchFamily="2" charset="2"/>
              <a:buChar char="u"/>
            </a:pPr>
            <a:r>
              <a:rPr lang="en-US" altLang="zh-TW" sz="1800" dirty="0">
                <a:solidFill>
                  <a:schemeClr val="tx1"/>
                </a:solidFill>
                <a:latin typeface="+mj-lt"/>
              </a:rPr>
              <a:t>If we label the pod as front end, backend, or database, we will be able to filter the pods based on this label at a later point in time.</a:t>
            </a:r>
          </a:p>
          <a:p>
            <a:pPr marL="342900" indent="-342900" algn="l">
              <a:buClr>
                <a:srgbClr val="0070C0"/>
              </a:buClr>
              <a:buSzPct val="80000"/>
              <a:buFont typeface="Wingdings" pitchFamily="2" charset="2"/>
              <a:buChar char="u"/>
            </a:pPr>
            <a:r>
              <a:rPr lang="en-US" altLang="zh-TW" sz="1800" dirty="0">
                <a:solidFill>
                  <a:schemeClr val="tx1"/>
                </a:solidFill>
                <a:latin typeface="+mj-lt"/>
              </a:rPr>
              <a:t>It is important to know that under metadata, we can only specify name, labels, or anything else that Kubernetes expects to be under metadata.</a:t>
            </a:r>
          </a:p>
          <a:p>
            <a:pPr marL="342900" indent="-342900" algn="l">
              <a:buClr>
                <a:srgbClr val="0070C0"/>
              </a:buClr>
              <a:buSzPct val="80000"/>
              <a:buFont typeface="Wingdings" pitchFamily="2" charset="2"/>
              <a:buChar char="u"/>
            </a:pPr>
            <a:r>
              <a:rPr lang="en-US" altLang="zh-TW" sz="1800" dirty="0">
                <a:solidFill>
                  <a:schemeClr val="tx1"/>
                </a:solidFill>
                <a:latin typeface="+mj-lt"/>
              </a:rPr>
              <a:t>We cannot add any other property as we wish under metadata.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CE115B1-C0C1-573D-226A-FEF5F18C2397}"/>
              </a:ext>
            </a:extLst>
          </p:cNvPr>
          <p:cNvPicPr>
            <a:picLocks noChangeAspect="1"/>
          </p:cNvPicPr>
          <p:nvPr/>
        </p:nvPicPr>
        <p:blipFill>
          <a:blip r:embed="rId3"/>
          <a:stretch>
            <a:fillRect/>
          </a:stretch>
        </p:blipFill>
        <p:spPr>
          <a:xfrm>
            <a:off x="559495" y="3386137"/>
            <a:ext cx="7991475" cy="3152775"/>
          </a:xfrm>
          <a:prstGeom prst="rect">
            <a:avLst/>
          </a:prstGeom>
          <a:ln>
            <a:solidFill>
              <a:srgbClr val="C00000"/>
            </a:solidFill>
          </a:ln>
        </p:spPr>
      </p:pic>
    </p:spTree>
    <p:extLst>
      <p:ext uri="{BB962C8B-B14F-4D97-AF65-F5344CB8AC3E}">
        <p14:creationId xmlns:p14="http://schemas.microsoft.com/office/powerpoint/2010/main" val="260987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08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(4:17/7:04)</a:t>
            </a:r>
          </a:p>
          <a:p>
            <a:pPr marL="342900" indent="-342900" algn="l">
              <a:buClr>
                <a:srgbClr val="0070C0"/>
              </a:buClr>
              <a:buSzPct val="80000"/>
              <a:buFont typeface="Wingdings" pitchFamily="2" charset="2"/>
              <a:buChar char="u"/>
            </a:pPr>
            <a:r>
              <a:rPr lang="en-US" altLang="zh-TW" sz="1800" dirty="0">
                <a:solidFill>
                  <a:schemeClr val="tx1"/>
                </a:solidFill>
                <a:latin typeface="+mj-lt"/>
              </a:rPr>
              <a:t>However, under labels, we can have ANY kind of key-value pairs as we want.</a:t>
            </a:r>
          </a:p>
          <a:p>
            <a:pPr marL="342900" indent="-342900" algn="l">
              <a:buClr>
                <a:srgbClr val="0070C0"/>
              </a:buClr>
              <a:buSzPct val="80000"/>
              <a:buFont typeface="Wingdings" pitchFamily="2" charset="2"/>
              <a:buChar char="u"/>
            </a:pPr>
            <a:r>
              <a:rPr lang="en-US" altLang="zh-TW" sz="1800" dirty="0">
                <a:solidFill>
                  <a:schemeClr val="tx1"/>
                </a:solidFill>
                <a:latin typeface="+mj-lt"/>
              </a:rPr>
              <a:t>So, it is important to understand what each of these parameters expect.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CE115B1-C0C1-573D-226A-FEF5F18C2397}"/>
              </a:ext>
            </a:extLst>
          </p:cNvPr>
          <p:cNvPicPr>
            <a:picLocks noChangeAspect="1"/>
          </p:cNvPicPr>
          <p:nvPr/>
        </p:nvPicPr>
        <p:blipFill>
          <a:blip r:embed="rId3"/>
          <a:stretch>
            <a:fillRect/>
          </a:stretch>
        </p:blipFill>
        <p:spPr>
          <a:xfrm>
            <a:off x="637926" y="2812231"/>
            <a:ext cx="7991475" cy="3152775"/>
          </a:xfrm>
          <a:prstGeom prst="rect">
            <a:avLst/>
          </a:prstGeom>
          <a:ln>
            <a:solidFill>
              <a:srgbClr val="C00000"/>
            </a:solidFill>
          </a:ln>
        </p:spPr>
      </p:pic>
    </p:spTree>
    <p:extLst>
      <p:ext uri="{BB962C8B-B14F-4D97-AF65-F5344CB8AC3E}">
        <p14:creationId xmlns:p14="http://schemas.microsoft.com/office/powerpoint/2010/main" val="407976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7.3 Metadata</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37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Metadata (4:43/7:04)</a:t>
            </a:r>
          </a:p>
          <a:p>
            <a:pPr marL="342900" indent="-342900" algn="l">
              <a:buClr>
                <a:srgbClr val="0070C0"/>
              </a:buClr>
              <a:buSzPct val="80000"/>
              <a:buFont typeface="Wingdings" pitchFamily="2" charset="2"/>
              <a:buChar char="u"/>
            </a:pPr>
            <a:r>
              <a:rPr lang="en-US" altLang="zh-TW" sz="1800" dirty="0">
                <a:solidFill>
                  <a:schemeClr val="tx1"/>
                </a:solidFill>
                <a:latin typeface="+mj-lt"/>
              </a:rPr>
              <a:t>So far, we only mentioned the type and name of the object.</a:t>
            </a:r>
          </a:p>
          <a:p>
            <a:pPr marL="342900" indent="-342900" algn="l">
              <a:buClr>
                <a:srgbClr val="0070C0"/>
              </a:buClr>
              <a:buSzPct val="80000"/>
              <a:buFont typeface="Wingdings" pitchFamily="2" charset="2"/>
              <a:buChar char="u"/>
            </a:pPr>
            <a:r>
              <a:rPr lang="en-US" altLang="zh-TW" sz="1800" dirty="0">
                <a:solidFill>
                  <a:schemeClr val="tx1"/>
                </a:solidFill>
                <a:latin typeface="+mj-lt"/>
              </a:rPr>
              <a:t>We need to create a pod with a name “myapp-pod”.</a:t>
            </a:r>
          </a:p>
          <a:p>
            <a:pPr marL="342900" indent="-342900" algn="l">
              <a:buClr>
                <a:srgbClr val="0070C0"/>
              </a:buClr>
              <a:buSzPct val="80000"/>
              <a:buFont typeface="Wingdings" pitchFamily="2" charset="2"/>
              <a:buChar char="u"/>
            </a:pPr>
            <a:r>
              <a:rPr lang="en-US" altLang="zh-TW" sz="1800" dirty="0">
                <a:solidFill>
                  <a:schemeClr val="tx1"/>
                </a:solidFill>
                <a:latin typeface="+mj-lt"/>
              </a:rPr>
              <a:t>But we have not specified the container or image we need in the pod.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CE115B1-C0C1-573D-226A-FEF5F18C2397}"/>
              </a:ext>
            </a:extLst>
          </p:cNvPr>
          <p:cNvPicPr>
            <a:picLocks noChangeAspect="1"/>
          </p:cNvPicPr>
          <p:nvPr/>
        </p:nvPicPr>
        <p:blipFill>
          <a:blip r:embed="rId3"/>
          <a:stretch>
            <a:fillRect/>
          </a:stretch>
        </p:blipFill>
        <p:spPr>
          <a:xfrm>
            <a:off x="559495" y="3386137"/>
            <a:ext cx="7991475" cy="3152775"/>
          </a:xfrm>
          <a:prstGeom prst="rect">
            <a:avLst/>
          </a:prstGeom>
          <a:ln>
            <a:solidFill>
              <a:srgbClr val="C00000"/>
            </a:solidFill>
          </a:ln>
        </p:spPr>
      </p:pic>
    </p:spTree>
    <p:extLst>
      <p:ext uri="{BB962C8B-B14F-4D97-AF65-F5344CB8AC3E}">
        <p14:creationId xmlns:p14="http://schemas.microsoft.com/office/powerpoint/2010/main" val="24602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7.4 Spec</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444300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6915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(4:50/7:04)</a:t>
            </a:r>
          </a:p>
          <a:p>
            <a:pPr marL="342900" indent="-342900" algn="l">
              <a:buClr>
                <a:srgbClr val="0070C0"/>
              </a:buClr>
              <a:buSzPct val="80000"/>
              <a:buFont typeface="Wingdings" pitchFamily="2" charset="2"/>
              <a:buChar char="u"/>
            </a:pPr>
            <a:r>
              <a:rPr lang="en-US" altLang="zh-TW" sz="1800" dirty="0">
                <a:solidFill>
                  <a:schemeClr val="tx1"/>
                </a:solidFill>
                <a:latin typeface="+mj-lt"/>
              </a:rPr>
              <a:t>So far, we only mentioned the type and name of the object.</a:t>
            </a:r>
          </a:p>
          <a:p>
            <a:pPr marL="342900" indent="-342900" algn="l">
              <a:buClr>
                <a:srgbClr val="0070C0"/>
              </a:buClr>
              <a:buSzPct val="80000"/>
              <a:buFont typeface="Wingdings" pitchFamily="2" charset="2"/>
              <a:buChar char="u"/>
            </a:pPr>
            <a:r>
              <a:rPr lang="en-US" altLang="zh-TW" sz="1800" dirty="0">
                <a:solidFill>
                  <a:schemeClr val="tx1"/>
                </a:solidFill>
                <a:latin typeface="+mj-lt"/>
              </a:rPr>
              <a:t>We need to create a pod with a name “myapp-pod”.</a:t>
            </a:r>
          </a:p>
          <a:p>
            <a:pPr marL="342900" indent="-342900" algn="l">
              <a:buClr>
                <a:srgbClr val="0070C0"/>
              </a:buClr>
              <a:buSzPct val="80000"/>
              <a:buFont typeface="Wingdings" pitchFamily="2" charset="2"/>
              <a:buChar char="u"/>
            </a:pPr>
            <a:r>
              <a:rPr lang="en-US" altLang="zh-TW" sz="1800" dirty="0">
                <a:solidFill>
                  <a:schemeClr val="tx1"/>
                </a:solidFill>
                <a:latin typeface="+mj-lt"/>
              </a:rPr>
              <a:t>But we have not specified the container or image we need in the pod.</a:t>
            </a:r>
          </a:p>
          <a:p>
            <a:pPr marL="342900" indent="-342900" algn="l">
              <a:buClr>
                <a:srgbClr val="0070C0"/>
              </a:buClr>
              <a:buSzPct val="80000"/>
              <a:buFont typeface="Wingdings" pitchFamily="2" charset="2"/>
              <a:buChar char="u"/>
            </a:pPr>
            <a:r>
              <a:rPr lang="en-US" altLang="zh-TW" sz="1800" dirty="0">
                <a:solidFill>
                  <a:schemeClr val="tx1"/>
                </a:solidFill>
                <a:latin typeface="+mj-lt"/>
              </a:rPr>
              <a:t>The last section of the file is the specification section which is written as spec.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CE115B1-C0C1-573D-226A-FEF5F18C2397}"/>
              </a:ext>
            </a:extLst>
          </p:cNvPr>
          <p:cNvPicPr>
            <a:picLocks noChangeAspect="1"/>
          </p:cNvPicPr>
          <p:nvPr/>
        </p:nvPicPr>
        <p:blipFill>
          <a:blip r:embed="rId3"/>
          <a:stretch>
            <a:fillRect/>
          </a:stretch>
        </p:blipFill>
        <p:spPr>
          <a:xfrm>
            <a:off x="559495" y="3386137"/>
            <a:ext cx="7991475" cy="3152775"/>
          </a:xfrm>
          <a:prstGeom prst="rect">
            <a:avLst/>
          </a:prstGeom>
          <a:ln>
            <a:solidFill>
              <a:srgbClr val="C00000"/>
            </a:solidFill>
          </a:ln>
        </p:spPr>
      </p:pic>
    </p:spTree>
    <p:extLst>
      <p:ext uri="{BB962C8B-B14F-4D97-AF65-F5344CB8AC3E}">
        <p14:creationId xmlns:p14="http://schemas.microsoft.com/office/powerpoint/2010/main" val="2742643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8690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(4:53/7:04)</a:t>
            </a:r>
          </a:p>
          <a:p>
            <a:pPr marL="342900" indent="-342900" algn="l">
              <a:buClr>
                <a:srgbClr val="0070C0"/>
              </a:buClr>
              <a:buSzPct val="80000"/>
              <a:buFont typeface="Wingdings" pitchFamily="2" charset="2"/>
              <a:buChar char="u"/>
            </a:pPr>
            <a:r>
              <a:rPr lang="en-US" altLang="zh-TW" sz="1800" dirty="0">
                <a:solidFill>
                  <a:schemeClr val="tx1"/>
                </a:solidFill>
                <a:latin typeface="+mj-lt"/>
              </a:rPr>
              <a:t>Depending the object that we are going to create, the spec is where we provide the additional information to Kubernetes pertaining to that object.</a:t>
            </a:r>
          </a:p>
          <a:p>
            <a:pPr marL="342900" indent="-342900" algn="l">
              <a:buClr>
                <a:srgbClr val="0070C0"/>
              </a:buClr>
              <a:buSzPct val="80000"/>
              <a:buFont typeface="Wingdings" pitchFamily="2" charset="2"/>
              <a:buChar char="u"/>
            </a:pPr>
            <a:r>
              <a:rPr lang="en-US" altLang="zh-TW" sz="1800" dirty="0">
                <a:solidFill>
                  <a:schemeClr val="tx1"/>
                </a:solidFill>
                <a:latin typeface="+mj-lt"/>
              </a:rPr>
              <a:t>For different objects, the spec is different.</a:t>
            </a:r>
          </a:p>
          <a:p>
            <a:pPr marL="342900" indent="-342900" algn="l">
              <a:buClr>
                <a:srgbClr val="0070C0"/>
              </a:buClr>
              <a:buSzPct val="80000"/>
              <a:buFont typeface="Wingdings" pitchFamily="2" charset="2"/>
              <a:buChar char="u"/>
            </a:pPr>
            <a:r>
              <a:rPr lang="en-US" altLang="zh-TW" sz="1800" dirty="0">
                <a:solidFill>
                  <a:schemeClr val="tx1"/>
                </a:solidFill>
                <a:latin typeface="+mj-lt"/>
              </a:rPr>
              <a:t>It is important to understand or refer to the documentation section to get the right format for each spec.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CE115B1-C0C1-573D-226A-FEF5F18C2397}"/>
              </a:ext>
            </a:extLst>
          </p:cNvPr>
          <p:cNvPicPr>
            <a:picLocks noChangeAspect="1"/>
          </p:cNvPicPr>
          <p:nvPr/>
        </p:nvPicPr>
        <p:blipFill>
          <a:blip r:embed="rId3"/>
          <a:stretch>
            <a:fillRect/>
          </a:stretch>
        </p:blipFill>
        <p:spPr>
          <a:xfrm>
            <a:off x="559495" y="3386137"/>
            <a:ext cx="7991475" cy="3152775"/>
          </a:xfrm>
          <a:prstGeom prst="rect">
            <a:avLst/>
          </a:prstGeom>
          <a:ln>
            <a:solidFill>
              <a:srgbClr val="C00000"/>
            </a:solidFill>
          </a:ln>
        </p:spPr>
      </p:pic>
    </p:spTree>
    <p:extLst>
      <p:ext uri="{BB962C8B-B14F-4D97-AF65-F5344CB8AC3E}">
        <p14:creationId xmlns:p14="http://schemas.microsoft.com/office/powerpoint/2010/main" val="323081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3023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(5:20/7:04)</a:t>
            </a:r>
          </a:p>
          <a:p>
            <a:pPr marL="342900" indent="-342900" algn="l">
              <a:buClr>
                <a:srgbClr val="0070C0"/>
              </a:buClr>
              <a:buSzPct val="80000"/>
              <a:buFont typeface="Wingdings" pitchFamily="2" charset="2"/>
              <a:buChar char="u"/>
            </a:pPr>
            <a:r>
              <a:rPr lang="en-US" altLang="zh-TW" sz="1800" dirty="0">
                <a:solidFill>
                  <a:schemeClr val="tx1"/>
                </a:solidFill>
                <a:latin typeface="+mj-lt"/>
              </a:rPr>
              <a:t>Since we are only creating a pod with a single container in it (pod), it is easy.</a:t>
            </a:r>
          </a:p>
          <a:p>
            <a:pPr marL="342900" indent="-342900" algn="l">
              <a:buClr>
                <a:srgbClr val="0070C0"/>
              </a:buClr>
              <a:buSzPct val="80000"/>
              <a:buFont typeface="Wingdings" pitchFamily="2" charset="2"/>
              <a:buChar char="u"/>
            </a:pPr>
            <a:r>
              <a:rPr lang="en-US" altLang="zh-TW" sz="1800" dirty="0">
                <a:solidFill>
                  <a:schemeClr val="tx1"/>
                </a:solidFill>
                <a:latin typeface="+mj-lt"/>
              </a:rPr>
              <a:t>The spec is a dictionary.</a:t>
            </a:r>
          </a:p>
          <a:p>
            <a:pPr marL="342900" indent="-342900" algn="l">
              <a:buClr>
                <a:srgbClr val="0070C0"/>
              </a:buClr>
              <a:buSzPct val="80000"/>
              <a:buFont typeface="Wingdings" pitchFamily="2" charset="2"/>
              <a:buChar char="u"/>
            </a:pPr>
            <a:r>
              <a:rPr lang="en-US" altLang="zh-TW" sz="1800" dirty="0">
                <a:solidFill>
                  <a:schemeClr val="tx1"/>
                </a:solidFill>
                <a:latin typeface="+mj-lt"/>
              </a:rPr>
              <a:t>So, add a property under spec called containers.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F0EC86F-F21A-4E88-3B7B-963FEFDC4FCB}"/>
              </a:ext>
            </a:extLst>
          </p:cNvPr>
          <p:cNvPicPr>
            <a:picLocks noChangeAspect="1"/>
          </p:cNvPicPr>
          <p:nvPr/>
        </p:nvPicPr>
        <p:blipFill>
          <a:blip r:embed="rId3"/>
          <a:stretch>
            <a:fillRect/>
          </a:stretch>
        </p:blipFill>
        <p:spPr>
          <a:xfrm>
            <a:off x="688026" y="2794000"/>
            <a:ext cx="8029575" cy="3562350"/>
          </a:xfrm>
          <a:prstGeom prst="rect">
            <a:avLst/>
          </a:prstGeom>
          <a:ln>
            <a:solidFill>
              <a:srgbClr val="C00000"/>
            </a:solidFill>
          </a:ln>
        </p:spPr>
      </p:pic>
    </p:spTree>
    <p:extLst>
      <p:ext uri="{BB962C8B-B14F-4D97-AF65-F5344CB8AC3E}">
        <p14:creationId xmlns:p14="http://schemas.microsoft.com/office/powerpoint/2010/main" val="3140679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16186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(5:30/7:04)</a:t>
            </a:r>
          </a:p>
          <a:p>
            <a:pPr marL="342900" indent="-342900" algn="l">
              <a:buClr>
                <a:srgbClr val="0070C0"/>
              </a:buClr>
              <a:buSzPct val="80000"/>
              <a:buFont typeface="Wingdings" pitchFamily="2" charset="2"/>
              <a:buChar char="u"/>
            </a:pPr>
            <a:r>
              <a:rPr lang="en-US" altLang="zh-TW" sz="1800" dirty="0">
                <a:solidFill>
                  <a:schemeClr val="tx1"/>
                </a:solidFill>
                <a:latin typeface="+mj-lt"/>
              </a:rPr>
              <a:t>So, add a property under spec called containers.</a:t>
            </a:r>
          </a:p>
          <a:p>
            <a:pPr marL="342900" indent="-342900" algn="l">
              <a:buClr>
                <a:srgbClr val="0070C0"/>
              </a:buClr>
              <a:buSzPct val="80000"/>
              <a:buFont typeface="Wingdings" pitchFamily="2" charset="2"/>
              <a:buChar char="u"/>
            </a:pPr>
            <a:r>
              <a:rPr lang="en-US" altLang="zh-TW" sz="1800" dirty="0">
                <a:solidFill>
                  <a:schemeClr val="tx1"/>
                </a:solidFill>
                <a:latin typeface="+mj-lt"/>
              </a:rPr>
              <a:t>Container is a list or array.</a:t>
            </a:r>
          </a:p>
          <a:p>
            <a:pPr marL="342900" indent="-342900" algn="l">
              <a:buClr>
                <a:srgbClr val="0070C0"/>
              </a:buClr>
              <a:buSzPct val="80000"/>
              <a:buFont typeface="Wingdings" pitchFamily="2" charset="2"/>
              <a:buChar char="u"/>
            </a:pPr>
            <a:r>
              <a:rPr lang="en-US" altLang="zh-TW" sz="1800" dirty="0">
                <a:solidFill>
                  <a:schemeClr val="tx1"/>
                </a:solidFill>
                <a:latin typeface="+mj-lt"/>
              </a:rPr>
              <a:t>The reason of container property is a list is because the pods can have multiple containers within them as we discussed in previous discussion.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F0EC86F-F21A-4E88-3B7B-963FEFDC4FCB}"/>
              </a:ext>
            </a:extLst>
          </p:cNvPr>
          <p:cNvPicPr>
            <a:picLocks noChangeAspect="1"/>
          </p:cNvPicPr>
          <p:nvPr/>
        </p:nvPicPr>
        <p:blipFill>
          <a:blip r:embed="rId3"/>
          <a:stretch>
            <a:fillRect/>
          </a:stretch>
        </p:blipFill>
        <p:spPr>
          <a:xfrm>
            <a:off x="657225" y="2953223"/>
            <a:ext cx="8029575" cy="3562350"/>
          </a:xfrm>
          <a:prstGeom prst="rect">
            <a:avLst/>
          </a:prstGeom>
          <a:ln>
            <a:solidFill>
              <a:srgbClr val="C00000"/>
            </a:solidFill>
          </a:ln>
        </p:spPr>
      </p:pic>
    </p:spTree>
    <p:extLst>
      <p:ext uri="{BB962C8B-B14F-4D97-AF65-F5344CB8AC3E}">
        <p14:creationId xmlns:p14="http://schemas.microsoft.com/office/powerpoint/2010/main" val="4140796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1374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(5:38/7:04)</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case, we only add a single item in the list since we plan to have only a single container in the pod.</a:t>
            </a:r>
          </a:p>
          <a:p>
            <a:pPr marL="342900" indent="-342900" algn="l">
              <a:buClr>
                <a:srgbClr val="0070C0"/>
              </a:buClr>
              <a:buSzPct val="80000"/>
              <a:buFont typeface="Wingdings" pitchFamily="2" charset="2"/>
              <a:buChar char="u"/>
            </a:pPr>
            <a:r>
              <a:rPr lang="en-US" altLang="zh-TW" sz="1800" dirty="0">
                <a:solidFill>
                  <a:schemeClr val="tx1"/>
                </a:solidFill>
                <a:latin typeface="+mj-lt"/>
              </a:rPr>
              <a:t>The dash (-) right before the name indicates this is the first item in the List (or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78024A75-6EEC-EE3F-2D3F-0B4CD7FEDF7D}"/>
              </a:ext>
            </a:extLst>
          </p:cNvPr>
          <p:cNvPicPr>
            <a:picLocks noChangeAspect="1"/>
          </p:cNvPicPr>
          <p:nvPr/>
        </p:nvPicPr>
        <p:blipFill>
          <a:blip r:embed="rId3"/>
          <a:stretch>
            <a:fillRect/>
          </a:stretch>
        </p:blipFill>
        <p:spPr>
          <a:xfrm>
            <a:off x="653468" y="2814782"/>
            <a:ext cx="7837065" cy="3595530"/>
          </a:xfrm>
          <a:prstGeom prst="rect">
            <a:avLst/>
          </a:prstGeom>
          <a:ln>
            <a:solidFill>
              <a:srgbClr val="C00000"/>
            </a:solidFill>
          </a:ln>
        </p:spPr>
      </p:pic>
    </p:spTree>
    <p:extLst>
      <p:ext uri="{BB962C8B-B14F-4D97-AF65-F5344CB8AC3E}">
        <p14:creationId xmlns:p14="http://schemas.microsoft.com/office/powerpoint/2010/main" val="2950900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16592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(5:46/7:04)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 item in the list is a dictionary.</a:t>
            </a:r>
          </a:p>
          <a:p>
            <a:pPr marL="342900" indent="-342900" algn="l">
              <a:buClr>
                <a:srgbClr val="0070C0"/>
              </a:buClr>
              <a:buSzPct val="80000"/>
              <a:buFont typeface="Wingdings" pitchFamily="2" charset="2"/>
              <a:buChar char="u"/>
            </a:pPr>
            <a:r>
              <a:rPr lang="en-US" altLang="zh-TW" sz="1800" dirty="0">
                <a:solidFill>
                  <a:schemeClr val="tx1"/>
                </a:solidFill>
                <a:latin typeface="+mj-lt"/>
              </a:rPr>
              <a:t>So, add a name and image property.</a:t>
            </a:r>
          </a:p>
          <a:p>
            <a:pPr marL="342900" indent="-342900" algn="l">
              <a:buClr>
                <a:srgbClr val="0070C0"/>
              </a:buClr>
              <a:buSzPct val="80000"/>
              <a:buFont typeface="Wingdings" pitchFamily="2" charset="2"/>
              <a:buChar char="u"/>
            </a:pPr>
            <a:r>
              <a:rPr lang="en-US" altLang="zh-TW" sz="1800" dirty="0">
                <a:solidFill>
                  <a:schemeClr val="tx1"/>
                </a:solidFill>
                <a:latin typeface="+mj-lt"/>
              </a:rPr>
              <a:t>The value for image is “nginx” which is the name of docker image in the docker repository.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5D12AA7-4A71-EFE3-701D-9731A039C078}"/>
              </a:ext>
            </a:extLst>
          </p:cNvPr>
          <p:cNvPicPr>
            <a:picLocks noChangeAspect="1"/>
          </p:cNvPicPr>
          <p:nvPr/>
        </p:nvPicPr>
        <p:blipFill>
          <a:blip r:embed="rId3"/>
          <a:stretch>
            <a:fillRect/>
          </a:stretch>
        </p:blipFill>
        <p:spPr>
          <a:xfrm>
            <a:off x="1187624" y="3075848"/>
            <a:ext cx="7302909" cy="3350468"/>
          </a:xfrm>
          <a:prstGeom prst="rect">
            <a:avLst/>
          </a:prstGeom>
          <a:ln>
            <a:solidFill>
              <a:srgbClr val="C00000"/>
            </a:solidFill>
          </a:ln>
        </p:spPr>
      </p:pic>
    </p:spTree>
    <p:extLst>
      <p:ext uri="{BB962C8B-B14F-4D97-AF65-F5344CB8AC3E}">
        <p14:creationId xmlns:p14="http://schemas.microsoft.com/office/powerpoint/2010/main" val="236726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 Yaml: pod</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Yaml: pod (0:23/7:04)</a:t>
            </a:r>
          </a:p>
          <a:p>
            <a:pPr marL="342900" indent="-342900" algn="l">
              <a:buClr>
                <a:srgbClr val="0070C0"/>
              </a:buClr>
              <a:buSzPct val="80000"/>
              <a:buFont typeface="Wingdings" pitchFamily="2" charset="2"/>
              <a:buChar char="u"/>
            </a:pPr>
            <a:r>
              <a:rPr lang="en-US" sz="1800" dirty="0">
                <a:solidFill>
                  <a:schemeClr val="tx1"/>
                </a:solidFill>
              </a:rPr>
              <a:t>In previous discussion, we discussed about the Yaml files in general.</a:t>
            </a:r>
          </a:p>
          <a:p>
            <a:pPr marL="342900" indent="-342900" algn="l">
              <a:buClr>
                <a:srgbClr val="0070C0"/>
              </a:buClr>
              <a:buSzPct val="80000"/>
              <a:buFont typeface="Wingdings" pitchFamily="2" charset="2"/>
              <a:buChar char="u"/>
            </a:pPr>
            <a:r>
              <a:rPr lang="en-US" sz="1800" dirty="0">
                <a:solidFill>
                  <a:schemeClr val="tx1"/>
                </a:solidFill>
              </a:rPr>
              <a:t>Now, we will discuss how to develop Yaml files, specifically, for Kubernetes.</a:t>
            </a:r>
          </a:p>
          <a:p>
            <a:pPr marL="342900" indent="-342900" algn="l">
              <a:buClr>
                <a:srgbClr val="0070C0"/>
              </a:buClr>
              <a:buSzPct val="80000"/>
              <a:buFont typeface="Wingdings" pitchFamily="2" charset="2"/>
              <a:buChar char="u"/>
            </a:pPr>
            <a:r>
              <a:rPr lang="en-US" sz="1800" dirty="0">
                <a:solidFill>
                  <a:schemeClr val="tx1"/>
                </a:solidFill>
              </a:rPr>
              <a:t>Kubernetes uses Yaml files as inputs, for the creation of objects, such as, pods, Replicas, Deployments, Services, etc.</a:t>
            </a:r>
          </a:p>
        </p:txBody>
      </p:sp>
      <p:sp>
        <p:nvSpPr>
          <p:cNvPr id="4" name="標題 1"/>
          <p:cNvSpPr txBox="1">
            <a:spLocks/>
          </p:cNvSpPr>
          <p:nvPr/>
        </p:nvSpPr>
        <p:spPr>
          <a:xfrm>
            <a:off x="0" y="75810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9" name="Picture 8">
            <a:extLst>
              <a:ext uri="{FF2B5EF4-FFF2-40B4-BE49-F238E27FC236}">
                <a16:creationId xmlns:a16="http://schemas.microsoft.com/office/drawing/2014/main" id="{3A098AE0-70E3-4BDD-D6C3-32AD20F7582B}"/>
              </a:ext>
            </a:extLst>
          </p:cNvPr>
          <p:cNvPicPr>
            <a:picLocks noChangeAspect="1"/>
          </p:cNvPicPr>
          <p:nvPr/>
        </p:nvPicPr>
        <p:blipFill>
          <a:blip r:embed="rId2"/>
          <a:stretch>
            <a:fillRect/>
          </a:stretch>
        </p:blipFill>
        <p:spPr>
          <a:xfrm>
            <a:off x="2162398" y="3429000"/>
            <a:ext cx="4200525" cy="1390650"/>
          </a:xfrm>
          <a:prstGeom prst="rect">
            <a:avLst/>
          </a:prstGeom>
          <a:ln>
            <a:solidFill>
              <a:srgbClr val="C00000"/>
            </a:solidFill>
          </a:ln>
        </p:spPr>
      </p:pic>
    </p:spTree>
    <p:extLst>
      <p:ext uri="{BB962C8B-B14F-4D97-AF65-F5344CB8AC3E}">
        <p14:creationId xmlns:p14="http://schemas.microsoft.com/office/powerpoint/2010/main" val="1054354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7.4 Spec</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37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Spec (5:59/7:04)</a:t>
            </a:r>
          </a:p>
          <a:p>
            <a:pPr marL="342900" indent="-342900" algn="l">
              <a:buClr>
                <a:srgbClr val="0070C0"/>
              </a:buClr>
              <a:buSzPct val="80000"/>
              <a:buFont typeface="Wingdings" pitchFamily="2" charset="2"/>
              <a:buChar char="u"/>
            </a:pPr>
            <a:r>
              <a:rPr lang="en-US" altLang="zh-TW" sz="1800" dirty="0">
                <a:solidFill>
                  <a:schemeClr val="tx1"/>
                </a:solidFill>
                <a:latin typeface="+mj-lt"/>
              </a:rPr>
              <a:t>Once the file is created, from the command</a:t>
            </a:r>
          </a:p>
          <a:p>
            <a:pPr marL="342900" indent="-342900" algn="l">
              <a:buClr>
                <a:srgbClr val="0070C0"/>
              </a:buClr>
              <a:buSzPct val="80000"/>
              <a:buFont typeface="Wingdings" pitchFamily="2" charset="2"/>
              <a:buChar char="u"/>
            </a:pPr>
            <a:r>
              <a:rPr lang="en-US" altLang="zh-TW" sz="1800" dirty="0">
                <a:solidFill>
                  <a:schemeClr val="tx1"/>
                </a:solidFill>
                <a:latin typeface="+mj-lt"/>
              </a:rPr>
              <a:t>&gt; kubectl create -f pod-definition.yml</a:t>
            </a:r>
          </a:p>
          <a:p>
            <a:pPr marL="342900" indent="-342900" algn="l">
              <a:buClr>
                <a:srgbClr val="0070C0"/>
              </a:buClr>
              <a:buSzPct val="80000"/>
              <a:buFont typeface="Wingdings" pitchFamily="2" charset="2"/>
              <a:buChar char="u"/>
            </a:pPr>
            <a:r>
              <a:rPr lang="en-US" altLang="zh-TW" sz="1800" dirty="0">
                <a:solidFill>
                  <a:schemeClr val="tx1"/>
                </a:solidFill>
                <a:latin typeface="+mj-lt"/>
              </a:rPr>
              <a:t>And Kubernetes creates the pod.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CBF8A891-1831-8366-9546-EF8AE849FFAB}"/>
              </a:ext>
            </a:extLst>
          </p:cNvPr>
          <p:cNvPicPr>
            <a:picLocks noChangeAspect="1"/>
          </p:cNvPicPr>
          <p:nvPr/>
        </p:nvPicPr>
        <p:blipFill>
          <a:blip r:embed="rId3"/>
          <a:stretch>
            <a:fillRect/>
          </a:stretch>
        </p:blipFill>
        <p:spPr>
          <a:xfrm>
            <a:off x="1259632" y="2873440"/>
            <a:ext cx="6974432" cy="3797467"/>
          </a:xfrm>
          <a:prstGeom prst="rect">
            <a:avLst/>
          </a:prstGeom>
          <a:ln>
            <a:solidFill>
              <a:srgbClr val="C00000"/>
            </a:solidFill>
          </a:ln>
        </p:spPr>
      </p:pic>
    </p:spTree>
    <p:extLst>
      <p:ext uri="{BB962C8B-B14F-4D97-AF65-F5344CB8AC3E}">
        <p14:creationId xmlns:p14="http://schemas.microsoft.com/office/powerpoint/2010/main" val="413567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349755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 Summary</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11230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Summary (6:16/7:04)</a:t>
            </a:r>
          </a:p>
          <a:p>
            <a:pPr marL="342900" indent="-342900" algn="l">
              <a:buClr>
                <a:srgbClr val="0070C0"/>
              </a:buClr>
              <a:buSzPct val="80000"/>
              <a:buFont typeface="Wingdings" pitchFamily="2" charset="2"/>
              <a:buChar char="u"/>
            </a:pPr>
            <a:r>
              <a:rPr lang="en-US" altLang="zh-TW" sz="1800" dirty="0">
                <a:solidFill>
                  <a:schemeClr val="tx1"/>
                </a:solidFill>
                <a:latin typeface="+mj-lt"/>
              </a:rPr>
              <a:t>To Summarize, remember the four top level properties: apiVersion, kind, metadata, and spec.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A5824AE-887F-B265-ECC4-175FC88D890D}"/>
              </a:ext>
            </a:extLst>
          </p:cNvPr>
          <p:cNvPicPr>
            <a:picLocks noChangeAspect="1"/>
          </p:cNvPicPr>
          <p:nvPr/>
        </p:nvPicPr>
        <p:blipFill>
          <a:blip r:embed="rId3"/>
          <a:stretch>
            <a:fillRect/>
          </a:stretch>
        </p:blipFill>
        <p:spPr>
          <a:xfrm>
            <a:off x="1146448" y="2663390"/>
            <a:ext cx="6974432" cy="3797467"/>
          </a:xfrm>
          <a:prstGeom prst="rect">
            <a:avLst/>
          </a:prstGeom>
          <a:ln>
            <a:solidFill>
              <a:srgbClr val="C00000"/>
            </a:solidFill>
          </a:ln>
        </p:spPr>
      </p:pic>
    </p:spTree>
    <p:extLst>
      <p:ext uri="{BB962C8B-B14F-4D97-AF65-F5344CB8AC3E}">
        <p14:creationId xmlns:p14="http://schemas.microsoft.com/office/powerpoint/2010/main" val="1442776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 Summary</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11230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Summary (6:26/7:04)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Then, start by adding values to those properties depending on the object that we are going to create.</a:t>
            </a: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A5824AE-887F-B265-ECC4-175FC88D890D}"/>
              </a:ext>
            </a:extLst>
          </p:cNvPr>
          <p:cNvPicPr>
            <a:picLocks noChangeAspect="1"/>
          </p:cNvPicPr>
          <p:nvPr/>
        </p:nvPicPr>
        <p:blipFill>
          <a:blip r:embed="rId3"/>
          <a:stretch>
            <a:fillRect/>
          </a:stretch>
        </p:blipFill>
        <p:spPr>
          <a:xfrm>
            <a:off x="1146448" y="2509701"/>
            <a:ext cx="6974432" cy="3797467"/>
          </a:xfrm>
          <a:prstGeom prst="rect">
            <a:avLst/>
          </a:prstGeom>
          <a:ln>
            <a:solidFill>
              <a:srgbClr val="C00000"/>
            </a:solidFill>
          </a:ln>
        </p:spPr>
      </p:pic>
    </p:spTree>
    <p:extLst>
      <p:ext uri="{BB962C8B-B14F-4D97-AF65-F5344CB8AC3E}">
        <p14:creationId xmlns:p14="http://schemas.microsoft.com/office/powerpoint/2010/main" val="131727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 Command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737652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 Command</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20944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Command (6:30/7:04)</a:t>
            </a:r>
          </a:p>
          <a:p>
            <a:pPr marL="342900" indent="-342900" algn="l">
              <a:buClr>
                <a:srgbClr val="0070C0"/>
              </a:buClr>
              <a:buSzPct val="80000"/>
              <a:buFont typeface="Wingdings" pitchFamily="2" charset="2"/>
              <a:buChar char="u"/>
            </a:pPr>
            <a:r>
              <a:rPr lang="en-US" altLang="zh-TW" sz="1800" dirty="0">
                <a:solidFill>
                  <a:schemeClr val="tx1"/>
                </a:solidFill>
                <a:latin typeface="+mj-lt"/>
              </a:rPr>
              <a:t>Once we create the pod, how do we see it?</a:t>
            </a:r>
          </a:p>
          <a:p>
            <a:pPr marL="342900" indent="-342900" algn="l">
              <a:buClr>
                <a:srgbClr val="0070C0"/>
              </a:buClr>
              <a:buSzPct val="80000"/>
              <a:buFont typeface="Wingdings" pitchFamily="2" charset="2"/>
              <a:buChar char="u"/>
            </a:pPr>
            <a:r>
              <a:rPr lang="en-US" altLang="zh-TW" sz="1800" dirty="0">
                <a:solidFill>
                  <a:schemeClr val="tx1"/>
                </a:solidFill>
                <a:latin typeface="+mj-lt"/>
              </a:rPr>
              <a:t>Use the command</a:t>
            </a:r>
          </a:p>
          <a:p>
            <a:pPr marL="342900" indent="-342900" algn="l">
              <a:buClr>
                <a:srgbClr val="0070C0"/>
              </a:buClr>
              <a:buSzPct val="80000"/>
              <a:buFont typeface="Wingdings" pitchFamily="2" charset="2"/>
              <a:buChar char="u"/>
            </a:pPr>
            <a:r>
              <a:rPr lang="en-US" altLang="zh-TW" sz="1800" dirty="0">
                <a:solidFill>
                  <a:schemeClr val="tx1"/>
                </a:solidFill>
                <a:latin typeface="+mj-lt"/>
              </a:rPr>
              <a:t>&gt; kubectl get pods</a:t>
            </a:r>
          </a:p>
          <a:p>
            <a:pPr marL="342900" indent="-342900" algn="l">
              <a:buClr>
                <a:srgbClr val="0070C0"/>
              </a:buClr>
              <a:buSzPct val="80000"/>
              <a:buFont typeface="Wingdings" pitchFamily="2" charset="2"/>
              <a:buChar char="u"/>
            </a:pPr>
            <a:r>
              <a:rPr lang="en-US" altLang="zh-TW" sz="1800" dirty="0">
                <a:solidFill>
                  <a:schemeClr val="tx1"/>
                </a:solidFill>
                <a:latin typeface="+mj-lt"/>
              </a:rPr>
              <a:t>To see a list of pods available.</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case, we have just one pod (myapp-pod).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26D493B4-ABEC-B6D1-CD40-17EA5638D75D}"/>
              </a:ext>
            </a:extLst>
          </p:cNvPr>
          <p:cNvPicPr>
            <a:picLocks noChangeAspect="1"/>
          </p:cNvPicPr>
          <p:nvPr/>
        </p:nvPicPr>
        <p:blipFill>
          <a:blip r:embed="rId3"/>
          <a:stretch>
            <a:fillRect/>
          </a:stretch>
        </p:blipFill>
        <p:spPr>
          <a:xfrm>
            <a:off x="1532919" y="3714817"/>
            <a:ext cx="4676775" cy="1371600"/>
          </a:xfrm>
          <a:prstGeom prst="rect">
            <a:avLst/>
          </a:prstGeom>
          <a:ln>
            <a:solidFill>
              <a:srgbClr val="C00000"/>
            </a:solidFill>
          </a:ln>
        </p:spPr>
      </p:pic>
    </p:spTree>
    <p:extLst>
      <p:ext uri="{BB962C8B-B14F-4D97-AF65-F5344CB8AC3E}">
        <p14:creationId xmlns:p14="http://schemas.microsoft.com/office/powerpoint/2010/main" val="3987956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 Command</a:t>
            </a:r>
            <a:endParaRPr lang="zh-TW" altLang="en-US" b="1" dirty="0">
              <a:solidFill>
                <a:srgbClr val="FFFF00"/>
              </a:solidFill>
            </a:endParaRPr>
          </a:p>
        </p:txBody>
      </p:sp>
      <p:sp>
        <p:nvSpPr>
          <p:cNvPr id="3" name="副標題 2"/>
          <p:cNvSpPr>
            <a:spLocks noGrp="1"/>
          </p:cNvSpPr>
          <p:nvPr>
            <p:ph type="subTitle" idx="1"/>
          </p:nvPr>
        </p:nvSpPr>
        <p:spPr>
          <a:xfrm>
            <a:off x="457200" y="1334542"/>
            <a:ext cx="8352928" cy="11103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Command (6:42/7:04)</a:t>
            </a:r>
          </a:p>
          <a:p>
            <a:pPr marL="342900" indent="-342900" algn="l">
              <a:buClr>
                <a:srgbClr val="0070C0"/>
              </a:buClr>
              <a:buSzPct val="80000"/>
              <a:buFont typeface="Wingdings" pitchFamily="2" charset="2"/>
              <a:buChar char="u"/>
            </a:pPr>
            <a:r>
              <a:rPr lang="en-US" altLang="zh-TW" sz="1800" dirty="0">
                <a:solidFill>
                  <a:schemeClr val="tx1"/>
                </a:solidFill>
                <a:latin typeface="+mj-lt"/>
              </a:rPr>
              <a:t>To see the detail information about the pod, run the command</a:t>
            </a:r>
          </a:p>
          <a:p>
            <a:pPr marL="342900" indent="-342900" algn="l">
              <a:buClr>
                <a:srgbClr val="0070C0"/>
              </a:buClr>
              <a:buSzPct val="80000"/>
              <a:buFont typeface="Wingdings" pitchFamily="2" charset="2"/>
              <a:buChar char="u"/>
            </a:pPr>
            <a:r>
              <a:rPr lang="en-US" altLang="zh-TW" sz="1800" dirty="0">
                <a:solidFill>
                  <a:schemeClr val="tx1"/>
                </a:solidFill>
                <a:latin typeface="+mj-lt"/>
              </a:rPr>
              <a:t>&gt; kubectl describe pod myapp-pod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F8788E2-ADC6-9934-CC91-BBBEA60A0731}"/>
              </a:ext>
            </a:extLst>
          </p:cNvPr>
          <p:cNvPicPr>
            <a:picLocks noChangeAspect="1"/>
          </p:cNvPicPr>
          <p:nvPr/>
        </p:nvPicPr>
        <p:blipFill>
          <a:blip r:embed="rId3"/>
          <a:stretch>
            <a:fillRect/>
          </a:stretch>
        </p:blipFill>
        <p:spPr>
          <a:xfrm>
            <a:off x="1489332" y="2454903"/>
            <a:ext cx="6813574" cy="4326336"/>
          </a:xfrm>
          <a:prstGeom prst="rect">
            <a:avLst/>
          </a:prstGeom>
          <a:ln>
            <a:solidFill>
              <a:srgbClr val="C00000"/>
            </a:solidFill>
          </a:ln>
        </p:spPr>
      </p:pic>
      <p:sp>
        <p:nvSpPr>
          <p:cNvPr id="11" name="Rectangle 10">
            <a:extLst>
              <a:ext uri="{FF2B5EF4-FFF2-40B4-BE49-F238E27FC236}">
                <a16:creationId xmlns:a16="http://schemas.microsoft.com/office/drawing/2014/main" id="{636CD94D-246C-41E2-D6F5-8554CFB9A82C}"/>
              </a:ext>
            </a:extLst>
          </p:cNvPr>
          <p:cNvSpPr/>
          <p:nvPr/>
        </p:nvSpPr>
        <p:spPr>
          <a:xfrm>
            <a:off x="1524000" y="3573016"/>
            <a:ext cx="213360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856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 Command</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1340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Command (6:47/7:04)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This (kubectl describe pod) command will tell you the information about the pod, when it was created, what labels are assigned to it, what docker containers are part of it, and events associated with that pod.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F8788E2-ADC6-9934-CC91-BBBEA60A0731}"/>
              </a:ext>
            </a:extLst>
          </p:cNvPr>
          <p:cNvPicPr>
            <a:picLocks noChangeAspect="1"/>
          </p:cNvPicPr>
          <p:nvPr/>
        </p:nvPicPr>
        <p:blipFill>
          <a:blip r:embed="rId3"/>
          <a:stretch>
            <a:fillRect/>
          </a:stretch>
        </p:blipFill>
        <p:spPr>
          <a:xfrm>
            <a:off x="1835696" y="2674829"/>
            <a:ext cx="6467210" cy="4106409"/>
          </a:xfrm>
          <a:prstGeom prst="rect">
            <a:avLst/>
          </a:prstGeom>
          <a:ln>
            <a:solidFill>
              <a:srgbClr val="C00000"/>
            </a:solidFill>
          </a:ln>
        </p:spPr>
      </p:pic>
      <p:sp>
        <p:nvSpPr>
          <p:cNvPr id="11" name="Rectangle 10">
            <a:extLst>
              <a:ext uri="{FF2B5EF4-FFF2-40B4-BE49-F238E27FC236}">
                <a16:creationId xmlns:a16="http://schemas.microsoft.com/office/drawing/2014/main" id="{636CD94D-246C-41E2-D6F5-8554CFB9A82C}"/>
              </a:ext>
            </a:extLst>
          </p:cNvPr>
          <p:cNvSpPr/>
          <p:nvPr/>
        </p:nvSpPr>
        <p:spPr>
          <a:xfrm>
            <a:off x="1835696" y="3967901"/>
            <a:ext cx="4824536" cy="27535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620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7.6 Command</a:t>
            </a:r>
            <a:endParaRPr lang="zh-TW" altLang="en-US" b="1" dirty="0">
              <a:solidFill>
                <a:srgbClr val="FFFF00"/>
              </a:solidFill>
            </a:endParaRPr>
          </a:p>
        </p:txBody>
      </p:sp>
      <p:sp>
        <p:nvSpPr>
          <p:cNvPr id="3" name="副標題 2"/>
          <p:cNvSpPr>
            <a:spLocks noGrp="1"/>
          </p:cNvSpPr>
          <p:nvPr>
            <p:ph type="subTitle" idx="1"/>
          </p:nvPr>
        </p:nvSpPr>
        <p:spPr>
          <a:xfrm>
            <a:off x="457200" y="1334541"/>
            <a:ext cx="8352928" cy="7263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Command (7:00/7:04)</a:t>
            </a:r>
          </a:p>
          <a:p>
            <a:pPr marL="342900" indent="-342900" algn="l">
              <a:buClr>
                <a:srgbClr val="0070C0"/>
              </a:buClr>
              <a:buSzPct val="80000"/>
              <a:buFont typeface="Wingdings" pitchFamily="2" charset="2"/>
              <a:buChar char="u"/>
            </a:pPr>
            <a:r>
              <a:rPr lang="en-US" altLang="zh-TW" sz="1800" dirty="0">
                <a:solidFill>
                  <a:schemeClr val="tx1"/>
                </a:solidFill>
                <a:latin typeface="+mj-lt"/>
              </a:rPr>
              <a:t>We will demo the command in next discussion.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4878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 Yaml: pod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755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Yaml: pod (0:41/7:04)</a:t>
            </a:r>
          </a:p>
          <a:p>
            <a:pPr marL="342900" indent="-342900" algn="l">
              <a:buClr>
                <a:srgbClr val="0070C0"/>
              </a:buClr>
              <a:buSzPct val="80000"/>
              <a:buFont typeface="Wingdings" pitchFamily="2" charset="2"/>
              <a:buChar char="u"/>
            </a:pPr>
            <a:r>
              <a:rPr lang="en-US" sz="1800" dirty="0">
                <a:solidFill>
                  <a:schemeClr val="tx1"/>
                </a:solidFill>
              </a:rPr>
              <a:t>All of these (pods, Replicas, Deployments,  Services, etc.) follow similar structure.</a:t>
            </a:r>
          </a:p>
          <a:p>
            <a:pPr marL="342900" indent="-342900" algn="l">
              <a:buClr>
                <a:srgbClr val="0070C0"/>
              </a:buClr>
              <a:buSzPct val="80000"/>
              <a:buFont typeface="Wingdings" pitchFamily="2" charset="2"/>
              <a:buChar char="u"/>
            </a:pPr>
            <a:r>
              <a:rPr lang="en-US" sz="1800" dirty="0">
                <a:solidFill>
                  <a:schemeClr val="tx1"/>
                </a:solidFill>
              </a:rPr>
              <a:t>A Kubernetes definition file always contains four top-level fields: </a:t>
            </a:r>
          </a:p>
        </p:txBody>
      </p:sp>
      <p:sp>
        <p:nvSpPr>
          <p:cNvPr id="4" name="標題 1"/>
          <p:cNvSpPr txBox="1">
            <a:spLocks/>
          </p:cNvSpPr>
          <p:nvPr/>
        </p:nvSpPr>
        <p:spPr>
          <a:xfrm>
            <a:off x="0" y="75810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1" name="Picture 10">
            <a:extLst>
              <a:ext uri="{FF2B5EF4-FFF2-40B4-BE49-F238E27FC236}">
                <a16:creationId xmlns:a16="http://schemas.microsoft.com/office/drawing/2014/main" id="{8CD6B214-86E8-1165-545C-A518C69AD76E}"/>
              </a:ext>
            </a:extLst>
          </p:cNvPr>
          <p:cNvPicPr>
            <a:picLocks noChangeAspect="1"/>
          </p:cNvPicPr>
          <p:nvPr/>
        </p:nvPicPr>
        <p:blipFill>
          <a:blip r:embed="rId2"/>
          <a:stretch>
            <a:fillRect/>
          </a:stretch>
        </p:blipFill>
        <p:spPr>
          <a:xfrm>
            <a:off x="4052517" y="2361993"/>
            <a:ext cx="4800600" cy="3876675"/>
          </a:xfrm>
          <a:prstGeom prst="rect">
            <a:avLst/>
          </a:prstGeom>
          <a:ln>
            <a:solidFill>
              <a:srgbClr val="C00000"/>
            </a:solidFill>
          </a:ln>
        </p:spPr>
      </p:pic>
      <p:sp>
        <p:nvSpPr>
          <p:cNvPr id="12" name="副標題 2">
            <a:extLst>
              <a:ext uri="{FF2B5EF4-FFF2-40B4-BE49-F238E27FC236}">
                <a16:creationId xmlns:a16="http://schemas.microsoft.com/office/drawing/2014/main" id="{2374F0EF-55C3-1021-BCBD-B9D4654A4E1F}"/>
              </a:ext>
            </a:extLst>
          </p:cNvPr>
          <p:cNvSpPr txBox="1">
            <a:spLocks/>
          </p:cNvSpPr>
          <p:nvPr/>
        </p:nvSpPr>
        <p:spPr>
          <a:xfrm>
            <a:off x="467544" y="2394925"/>
            <a:ext cx="3456384" cy="320751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1. apiVersion,</a:t>
            </a:r>
          </a:p>
          <a:p>
            <a:pPr marL="342900" indent="-342900" algn="l">
              <a:buClr>
                <a:srgbClr val="0070C0"/>
              </a:buClr>
              <a:buSzPct val="80000"/>
              <a:buFont typeface="Wingdings" pitchFamily="2" charset="2"/>
              <a:buChar char="u"/>
            </a:pPr>
            <a:r>
              <a:rPr lang="en-US" sz="1800" dirty="0">
                <a:solidFill>
                  <a:schemeClr val="tx1"/>
                </a:solidFill>
              </a:rPr>
              <a:t>2. kind,</a:t>
            </a:r>
          </a:p>
          <a:p>
            <a:pPr marL="342900" indent="-342900" algn="l">
              <a:buClr>
                <a:srgbClr val="0070C0"/>
              </a:buClr>
              <a:buSzPct val="80000"/>
              <a:buFont typeface="Wingdings" pitchFamily="2" charset="2"/>
              <a:buChar char="u"/>
            </a:pPr>
            <a:r>
              <a:rPr lang="en-US" sz="1800" dirty="0">
                <a:solidFill>
                  <a:schemeClr val="tx1"/>
                </a:solidFill>
              </a:rPr>
              <a:t>3. metadata, and</a:t>
            </a:r>
          </a:p>
          <a:p>
            <a:pPr marL="342900" indent="-342900" algn="l">
              <a:buClr>
                <a:srgbClr val="0070C0"/>
              </a:buClr>
              <a:buSzPct val="80000"/>
              <a:buFont typeface="Wingdings" pitchFamily="2" charset="2"/>
              <a:buChar char="u"/>
            </a:pPr>
            <a:r>
              <a:rPr lang="en-US" sz="1800" dirty="0">
                <a:solidFill>
                  <a:schemeClr val="tx1"/>
                </a:solidFill>
              </a:rPr>
              <a:t>4. spec</a:t>
            </a:r>
          </a:p>
          <a:p>
            <a:pPr marL="342900" indent="-342900" algn="l">
              <a:buClr>
                <a:srgbClr val="0070C0"/>
              </a:buClr>
              <a:buSzPct val="80000"/>
              <a:buFont typeface="Wingdings" pitchFamily="2" charset="2"/>
              <a:buChar char="u"/>
            </a:pPr>
            <a:r>
              <a:rPr lang="en-US" sz="1800" dirty="0">
                <a:solidFill>
                  <a:schemeClr val="tx1"/>
                </a:solidFill>
              </a:rPr>
              <a:t>These are top-level or root-level properties.</a:t>
            </a:r>
          </a:p>
          <a:p>
            <a:pPr marL="342900" indent="-342900" algn="l">
              <a:buClr>
                <a:srgbClr val="0070C0"/>
              </a:buClr>
              <a:buSzPct val="80000"/>
              <a:buFont typeface="Wingdings" pitchFamily="2" charset="2"/>
              <a:buChar char="u"/>
            </a:pPr>
            <a:r>
              <a:rPr lang="en-US" sz="1800" dirty="0">
                <a:solidFill>
                  <a:schemeClr val="tx1"/>
                </a:solidFill>
              </a:rPr>
              <a:t>These also required fields.</a:t>
            </a:r>
          </a:p>
          <a:p>
            <a:pPr marL="342900" indent="-342900" algn="l">
              <a:buClr>
                <a:srgbClr val="0070C0"/>
              </a:buClr>
              <a:buSzPct val="80000"/>
              <a:buFont typeface="Wingdings" pitchFamily="2" charset="2"/>
              <a:buChar char="u"/>
            </a:pPr>
            <a:r>
              <a:rPr lang="en-US" sz="1800" dirty="0">
                <a:solidFill>
                  <a:schemeClr val="tx1"/>
                </a:solidFill>
              </a:rPr>
              <a:t>So, we must have fields in our configuration file.</a:t>
            </a:r>
          </a:p>
          <a:p>
            <a:pPr marL="342900" indent="-342900" algn="l">
              <a:buClr>
                <a:srgbClr val="0070C0"/>
              </a:buClr>
              <a:buSzPct val="80000"/>
              <a:buFont typeface="Wingdings" pitchFamily="2" charset="2"/>
              <a:buChar char="u"/>
            </a:pPr>
            <a:r>
              <a:rPr lang="en-US" sz="1800" dirty="0">
                <a:solidFill>
                  <a:schemeClr val="tx1"/>
                </a:solidFill>
              </a:rPr>
              <a:t>Let’s look at each one of them.  </a:t>
            </a:r>
          </a:p>
        </p:txBody>
      </p:sp>
    </p:spTree>
    <p:extLst>
      <p:ext uri="{BB962C8B-B14F-4D97-AF65-F5344CB8AC3E}">
        <p14:creationId xmlns:p14="http://schemas.microsoft.com/office/powerpoint/2010/main" val="23266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7.1 apiVersion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39725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7.1 apiVersion</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727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apiVersion (1:04/7:04)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 first one is apiVersion.</a:t>
            </a:r>
          </a:p>
          <a:p>
            <a:pPr marL="342900" indent="-342900" algn="l">
              <a:buClr>
                <a:srgbClr val="0070C0"/>
              </a:buClr>
              <a:buSzPct val="80000"/>
              <a:buFont typeface="Wingdings" pitchFamily="2" charset="2"/>
              <a:buChar char="u"/>
            </a:pPr>
            <a:r>
              <a:rPr lang="en-US" altLang="zh-TW" sz="1800" dirty="0">
                <a:solidFill>
                  <a:schemeClr val="tx1"/>
                </a:solidFill>
                <a:latin typeface="+mj-lt"/>
              </a:rPr>
              <a:t>This is the Kubernetes API we are using to create the objects.</a:t>
            </a:r>
          </a:p>
          <a:p>
            <a:pPr marL="342900" indent="-342900" algn="l">
              <a:buClr>
                <a:srgbClr val="0070C0"/>
              </a:buClr>
              <a:buSzPct val="80000"/>
              <a:buFont typeface="Wingdings" pitchFamily="2" charset="2"/>
              <a:buChar char="u"/>
            </a:pPr>
            <a:r>
              <a:rPr lang="en-US" altLang="zh-TW" sz="1800" dirty="0">
                <a:solidFill>
                  <a:schemeClr val="tx1"/>
                </a:solidFill>
                <a:latin typeface="+mj-lt"/>
              </a:rPr>
              <a:t>Depending on what we are trying to create, we must use the right API Version.</a:t>
            </a:r>
          </a:p>
          <a:p>
            <a:pPr marL="342900" indent="-342900" algn="l">
              <a:buClr>
                <a:srgbClr val="0070C0"/>
              </a:buClr>
              <a:buSzPct val="80000"/>
              <a:buFont typeface="Wingdings" pitchFamily="2" charset="2"/>
              <a:buChar char="u"/>
            </a:pPr>
            <a:r>
              <a:rPr lang="en-US" altLang="zh-TW" sz="1800" dirty="0">
                <a:solidFill>
                  <a:schemeClr val="tx1"/>
                </a:solidFill>
                <a:latin typeface="+mj-lt"/>
              </a:rPr>
              <a:t>For now, since we are working on pods, we will set apiVersion as V1.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D27A7E0-6542-897C-4BAA-95A168138C4B}"/>
              </a:ext>
            </a:extLst>
          </p:cNvPr>
          <p:cNvPicPr>
            <a:picLocks noChangeAspect="1"/>
          </p:cNvPicPr>
          <p:nvPr/>
        </p:nvPicPr>
        <p:blipFill>
          <a:blip r:embed="rId3"/>
          <a:stretch>
            <a:fillRect/>
          </a:stretch>
        </p:blipFill>
        <p:spPr>
          <a:xfrm>
            <a:off x="1763327" y="3355892"/>
            <a:ext cx="7043647" cy="3334271"/>
          </a:xfrm>
          <a:prstGeom prst="rect">
            <a:avLst/>
          </a:prstGeom>
          <a:ln>
            <a:solidFill>
              <a:srgbClr val="C00000"/>
            </a:solidFill>
          </a:ln>
        </p:spPr>
      </p:pic>
      <p:sp>
        <p:nvSpPr>
          <p:cNvPr id="10" name="Rectangle 9">
            <a:extLst>
              <a:ext uri="{FF2B5EF4-FFF2-40B4-BE49-F238E27FC236}">
                <a16:creationId xmlns:a16="http://schemas.microsoft.com/office/drawing/2014/main" id="{FECA3722-F219-72D6-86F2-476321BF2D4E}"/>
              </a:ext>
            </a:extLst>
          </p:cNvPr>
          <p:cNvSpPr/>
          <p:nvPr/>
        </p:nvSpPr>
        <p:spPr>
          <a:xfrm>
            <a:off x="7668344" y="4293096"/>
            <a:ext cx="1018456" cy="18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038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7.1 apiVersion</a:t>
            </a:r>
            <a:endParaRPr lang="zh-TW" altLang="en-US" b="1" dirty="0">
              <a:solidFill>
                <a:srgbClr val="FFFF00"/>
              </a:solidFill>
            </a:endParaRPr>
          </a:p>
        </p:txBody>
      </p:sp>
      <p:sp>
        <p:nvSpPr>
          <p:cNvPr id="3" name="副標題 2"/>
          <p:cNvSpPr>
            <a:spLocks noGrp="1"/>
          </p:cNvSpPr>
          <p:nvPr>
            <p:ph type="subTitle" idx="1"/>
          </p:nvPr>
        </p:nvSpPr>
        <p:spPr>
          <a:xfrm>
            <a:off x="509464" y="1305756"/>
            <a:ext cx="8352928" cy="13311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apiVersion (1:32/7:04)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There are few possible values for this field are apps/v1, beta extensions (extensions/b1beta), etc.</a:t>
            </a:r>
          </a:p>
          <a:p>
            <a:pPr marL="342900" indent="-342900" algn="l">
              <a:buClr>
                <a:srgbClr val="0070C0"/>
              </a:buClr>
              <a:buSzPct val="80000"/>
              <a:buFont typeface="Wingdings" pitchFamily="2" charset="2"/>
              <a:buChar char="u"/>
            </a:pPr>
            <a:r>
              <a:rPr lang="en-US" altLang="zh-TW" sz="1800" dirty="0">
                <a:solidFill>
                  <a:schemeClr val="tx1"/>
                </a:solidFill>
                <a:latin typeface="+mj-lt"/>
              </a:rPr>
              <a:t>We will discuss more about API Version later.</a:t>
            </a: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D27A7E0-6542-897C-4BAA-95A168138C4B}"/>
              </a:ext>
            </a:extLst>
          </p:cNvPr>
          <p:cNvPicPr>
            <a:picLocks noChangeAspect="1"/>
          </p:cNvPicPr>
          <p:nvPr/>
        </p:nvPicPr>
        <p:blipFill>
          <a:blip r:embed="rId3"/>
          <a:stretch>
            <a:fillRect/>
          </a:stretch>
        </p:blipFill>
        <p:spPr>
          <a:xfrm>
            <a:off x="1331640" y="2735330"/>
            <a:ext cx="7043647" cy="3334271"/>
          </a:xfrm>
          <a:prstGeom prst="rect">
            <a:avLst/>
          </a:prstGeom>
          <a:ln>
            <a:solidFill>
              <a:srgbClr val="C00000"/>
            </a:solidFill>
          </a:ln>
        </p:spPr>
      </p:pic>
      <p:sp>
        <p:nvSpPr>
          <p:cNvPr id="7" name="Rectangle 6">
            <a:extLst>
              <a:ext uri="{FF2B5EF4-FFF2-40B4-BE49-F238E27FC236}">
                <a16:creationId xmlns:a16="http://schemas.microsoft.com/office/drawing/2014/main" id="{580CFF4B-5301-07E4-8126-ADFA8FE6DE59}"/>
              </a:ext>
            </a:extLst>
          </p:cNvPr>
          <p:cNvSpPr/>
          <p:nvPr/>
        </p:nvSpPr>
        <p:spPr>
          <a:xfrm>
            <a:off x="7236296" y="3765605"/>
            <a:ext cx="1080120" cy="17866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3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7.2 Kind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51716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7.2 Kind</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6690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Kind (1:39/7:04)</a:t>
            </a:r>
          </a:p>
          <a:p>
            <a:pPr marL="342900" indent="-342900" algn="l">
              <a:buClr>
                <a:srgbClr val="0070C0"/>
              </a:buClr>
              <a:buSzPct val="80000"/>
              <a:buFont typeface="Wingdings" pitchFamily="2" charset="2"/>
              <a:buChar char="u"/>
            </a:pPr>
            <a:r>
              <a:rPr lang="en-US" altLang="zh-TW" sz="1800" dirty="0">
                <a:solidFill>
                  <a:schemeClr val="tx1"/>
                </a:solidFill>
                <a:latin typeface="+mj-lt"/>
              </a:rPr>
              <a:t>The second is the Kind.</a:t>
            </a:r>
          </a:p>
          <a:p>
            <a:pPr marL="342900" indent="-342900" algn="l">
              <a:buClr>
                <a:srgbClr val="0070C0"/>
              </a:buClr>
              <a:buSzPct val="80000"/>
              <a:buFont typeface="Wingdings" pitchFamily="2" charset="2"/>
              <a:buChar char="u"/>
            </a:pPr>
            <a:r>
              <a:rPr lang="en-US" altLang="zh-TW" sz="1800" dirty="0">
                <a:solidFill>
                  <a:schemeClr val="tx1"/>
                </a:solidFill>
                <a:latin typeface="+mj-lt"/>
              </a:rPr>
              <a:t>The kind refers to the type of object that we are trying to create.</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case, the kind is “pod”.</a:t>
            </a:r>
          </a:p>
          <a:p>
            <a:pPr marL="342900" indent="-342900" algn="l">
              <a:buClr>
                <a:srgbClr val="0070C0"/>
              </a:buClr>
              <a:buSzPct val="80000"/>
              <a:buFont typeface="Wingdings" pitchFamily="2" charset="2"/>
              <a:buChar char="u"/>
            </a:pPr>
            <a:r>
              <a:rPr lang="en-US" altLang="zh-TW" sz="1800" dirty="0">
                <a:solidFill>
                  <a:schemeClr val="tx1"/>
                </a:solidFill>
                <a:latin typeface="+mj-lt"/>
              </a:rPr>
              <a:t>We set kind to “pod” as below.</a:t>
            </a: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https://www.youtube.com/watch?v=T6E2yzlEX0Q&amp;list=PL2We04F3Y_43dAehLMT5GxJhtk3mJtkl5&amp;index=7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ABE57ED-C3A1-5591-41C4-24F9D776A968}"/>
              </a:ext>
            </a:extLst>
          </p:cNvPr>
          <p:cNvPicPr>
            <a:picLocks noChangeAspect="1"/>
          </p:cNvPicPr>
          <p:nvPr/>
        </p:nvPicPr>
        <p:blipFill>
          <a:blip r:embed="rId3"/>
          <a:stretch>
            <a:fillRect/>
          </a:stretch>
        </p:blipFill>
        <p:spPr>
          <a:xfrm>
            <a:off x="642989" y="3065933"/>
            <a:ext cx="8001000" cy="3162300"/>
          </a:xfrm>
          <a:prstGeom prst="rect">
            <a:avLst/>
          </a:prstGeom>
          <a:ln>
            <a:solidFill>
              <a:srgbClr val="C00000"/>
            </a:solidFill>
          </a:ln>
        </p:spPr>
      </p:pic>
    </p:spTree>
    <p:extLst>
      <p:ext uri="{BB962C8B-B14F-4D97-AF65-F5344CB8AC3E}">
        <p14:creationId xmlns:p14="http://schemas.microsoft.com/office/powerpoint/2010/main" val="37480827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3355</TotalTime>
  <Words>2219</Words>
  <Application>Microsoft Office PowerPoint</Application>
  <PresentationFormat>On-screen Show (4:3)</PresentationFormat>
  <Paragraphs>294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Office 佈景主題</vt:lpstr>
      <vt:lpstr>7 Yaml: pod</vt:lpstr>
      <vt:lpstr>7 Yaml: pod</vt:lpstr>
      <vt:lpstr>7 Yaml: pod</vt:lpstr>
      <vt:lpstr>7 Yaml: pod</vt:lpstr>
      <vt:lpstr>7.1 apiVersion</vt:lpstr>
      <vt:lpstr>7.1 apiVersion</vt:lpstr>
      <vt:lpstr>7.1 apiVersion</vt:lpstr>
      <vt:lpstr>7.2 Kind</vt:lpstr>
      <vt:lpstr>7.2 Kind</vt:lpstr>
      <vt:lpstr>7.2 Kind</vt:lpstr>
      <vt:lpstr>7.3 Metadata</vt:lpstr>
      <vt:lpstr>7.3 Metadata</vt:lpstr>
      <vt:lpstr>7.3 Metadata</vt:lpstr>
      <vt:lpstr>7.3 Metadata</vt:lpstr>
      <vt:lpstr>7.3 Metadata</vt:lpstr>
      <vt:lpstr>7.3 Metadata</vt:lpstr>
      <vt:lpstr>7.3 Metadata</vt:lpstr>
      <vt:lpstr>7.3 Metadata</vt:lpstr>
      <vt:lpstr>7.3 Metadata</vt:lpstr>
      <vt:lpstr>7.3 Metadata</vt:lpstr>
      <vt:lpstr>7.3 Metadata</vt:lpstr>
      <vt:lpstr>7.3 Metadata</vt:lpstr>
      <vt:lpstr>7.4 Spec</vt:lpstr>
      <vt:lpstr>7.4 Spec</vt:lpstr>
      <vt:lpstr>7.4 Spec</vt:lpstr>
      <vt:lpstr>7.4 Spec</vt:lpstr>
      <vt:lpstr>7.4 Spec</vt:lpstr>
      <vt:lpstr>7.4 Spec</vt:lpstr>
      <vt:lpstr>7.4 Spec</vt:lpstr>
      <vt:lpstr>7.4 Spec</vt:lpstr>
      <vt:lpstr>7.5 Summary</vt:lpstr>
      <vt:lpstr>7.5 Summary</vt:lpstr>
      <vt:lpstr>7.5 Summary</vt:lpstr>
      <vt:lpstr>7.6 Command</vt:lpstr>
      <vt:lpstr>7.6 Command</vt:lpstr>
      <vt:lpstr>7.6 Command</vt:lpstr>
      <vt:lpstr>7.6 Command</vt:lpstr>
      <vt:lpstr>7.6 Command</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675</cp:revision>
  <dcterms:created xsi:type="dcterms:W3CDTF">2018-09-28T16:40:41Z</dcterms:created>
  <dcterms:modified xsi:type="dcterms:W3CDTF">2022-11-08T01:48:03Z</dcterms:modified>
</cp:coreProperties>
</file>