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4" r:id="rId5"/>
    <p:sldId id="262" r:id="rId6"/>
    <p:sldId id="265" r:id="rId7"/>
    <p:sldId id="263" r:id="rId8"/>
    <p:sldId id="266" r:id="rId9"/>
    <p:sldId id="268" r:id="rId10"/>
    <p:sldId id="269" r:id="rId11"/>
    <p:sldId id="270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9" d="100"/>
          <a:sy n="69" d="100"/>
        </p:scale>
        <p:origin x="102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hyperlink" Target="https://lazyadmin.nl/home-network/home-network-diagra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0.1 Cluster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0.1 Cluster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3" y="1224079"/>
            <a:ext cx="8288426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1.1.1 Install for Both Master and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hlinkClick r:id="rId2"/>
              </a:rPr>
              <a:t>https://lazyadmin.nl/home-network/home-network-diagram/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1. N600 Wi-Fi Cable Modem Router (Model C3700): </a:t>
            </a:r>
            <a:r>
              <a:rPr lang="en-US" sz="1800" dirty="0">
                <a:solidFill>
                  <a:srgbClr val="000000"/>
                </a:solidFill>
              </a:rPr>
              <a:t>Coaxial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Cable to Ethernet and Wi-Fi internet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Cable Modem </a:t>
            </a:r>
            <a:r>
              <a:rPr lang="en-US" sz="1800" dirty="0">
                <a:solidFill>
                  <a:srgbClr val="000000"/>
                </a:solidFill>
              </a:rPr>
              <a:t>Router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Netgear96, password: sweetxxxxx774.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AC1750 Smart Wi-Fi Router (Model R6400):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Smart Router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: Netgear49, password: happyxxxx772.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26" name="Picture 2" descr="NETGEAR C3700-100NAS N600 Wi-Fi Cable Modem Router - Newegg.com">
            <a:extLst>
              <a:ext uri="{FF2B5EF4-FFF2-40B4-BE49-F238E27FC236}">
                <a16:creationId xmlns:a16="http://schemas.microsoft.com/office/drawing/2014/main" id="{44F5842B-E051-78CF-1E54-520828B79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20" y="4068774"/>
            <a:ext cx="1283890" cy="96167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1750 WiFi Router - R6400">
            <a:extLst>
              <a:ext uri="{FF2B5EF4-FFF2-40B4-BE49-F238E27FC236}">
                <a16:creationId xmlns:a16="http://schemas.microsoft.com/office/drawing/2014/main" id="{10BB3B51-B373-F5D5-40A0-846780AA1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60" y="4296758"/>
            <a:ext cx="1401155" cy="96167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Logo Graphic by Acongraphic · Creative Fabrica">
            <a:extLst>
              <a:ext uri="{FF2B5EF4-FFF2-40B4-BE49-F238E27FC236}">
                <a16:creationId xmlns:a16="http://schemas.microsoft.com/office/drawing/2014/main" id="{CDE55C8D-C6A1-01D4-90D2-92966B34B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3" y="3788516"/>
            <a:ext cx="1283890" cy="85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finity-logo-1024x585 - Center for Volunteer &amp; Nonprofit Leadership">
            <a:extLst>
              <a:ext uri="{FF2B5EF4-FFF2-40B4-BE49-F238E27FC236}">
                <a16:creationId xmlns:a16="http://schemas.microsoft.com/office/drawing/2014/main" id="{B48AA378-3A91-ED02-19C4-A72B721ED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" y="4410510"/>
            <a:ext cx="1260129" cy="72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863CF3-4CCA-C079-967D-97543C91CAC3}"/>
              </a:ext>
            </a:extLst>
          </p:cNvPr>
          <p:cNvSpPr/>
          <p:nvPr/>
        </p:nvSpPr>
        <p:spPr>
          <a:xfrm>
            <a:off x="390644" y="3860411"/>
            <a:ext cx="1401155" cy="13784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63206E-AE13-DBF3-0969-F62499E45DBD}"/>
              </a:ext>
            </a:extLst>
          </p:cNvPr>
          <p:cNvSpPr txBox="1"/>
          <p:nvPr/>
        </p:nvSpPr>
        <p:spPr>
          <a:xfrm>
            <a:off x="1858597" y="4010400"/>
            <a:ext cx="639138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Coaxial cable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1E883E-7877-B6E9-C409-BDDDC27A12C8}"/>
              </a:ext>
            </a:extLst>
          </p:cNvPr>
          <p:cNvCxnSpPr>
            <a:cxnSpLocks/>
            <a:stCxn id="11" idx="3"/>
            <a:endCxn id="1026" idx="1"/>
          </p:cNvCxnSpPr>
          <p:nvPr/>
        </p:nvCxnSpPr>
        <p:spPr>
          <a:xfrm>
            <a:off x="1791799" y="4549613"/>
            <a:ext cx="1047821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758E84-F9B5-3383-DA1F-155542E84DD9}"/>
              </a:ext>
            </a:extLst>
          </p:cNvPr>
          <p:cNvSpPr txBox="1"/>
          <p:nvPr/>
        </p:nvSpPr>
        <p:spPr>
          <a:xfrm>
            <a:off x="2788000" y="3607324"/>
            <a:ext cx="140115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Netgear96</a:t>
            </a:r>
            <a:r>
              <a:rPr lang="en-US" sz="1000" b="1" dirty="0">
                <a:solidFill>
                  <a:srgbClr val="FF0000"/>
                </a:solidFill>
              </a:rPr>
              <a:t>:</a:t>
            </a:r>
          </a:p>
          <a:p>
            <a:r>
              <a:rPr lang="en-US" sz="1000" dirty="0"/>
              <a:t>Cable Modem Router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20901-8FE2-77AC-4894-2A8F6BBB3EC5}"/>
              </a:ext>
            </a:extLst>
          </p:cNvPr>
          <p:cNvSpPr txBox="1"/>
          <p:nvPr/>
        </p:nvSpPr>
        <p:spPr>
          <a:xfrm>
            <a:off x="4307482" y="3999308"/>
            <a:ext cx="877283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Ethernet </a:t>
            </a:r>
          </a:p>
          <a:p>
            <a:r>
              <a:rPr lang="en-US" sz="1000" dirty="0"/>
              <a:t>Wire</a:t>
            </a:r>
          </a:p>
        </p:txBody>
      </p:sp>
      <p:pic>
        <p:nvPicPr>
          <p:cNvPr id="1036" name="Picture 12" descr="Samsung UE24N4305 24´´ Full HD LED TV Black | Techinn">
            <a:extLst>
              <a:ext uri="{FF2B5EF4-FFF2-40B4-BE49-F238E27FC236}">
                <a16:creationId xmlns:a16="http://schemas.microsoft.com/office/drawing/2014/main" id="{DC4F17B1-8DF3-C158-D17F-C9160E2D6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94" y="5549188"/>
            <a:ext cx="963850" cy="9638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A3E2B315-E250-958A-7290-E8ECC57B0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53" y="5594904"/>
            <a:ext cx="1012300" cy="69478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WiFi? | Bobology.com">
            <a:extLst>
              <a:ext uri="{FF2B5EF4-FFF2-40B4-BE49-F238E27FC236}">
                <a16:creationId xmlns:a16="http://schemas.microsoft.com/office/drawing/2014/main" id="{4D9AB866-6CF1-EE22-524A-FB8E2F76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870" y="5043061"/>
            <a:ext cx="621717" cy="4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F8FE50-8C35-63A3-4DB4-050DCFE6AF33}"/>
              </a:ext>
            </a:extLst>
          </p:cNvPr>
          <p:cNvCxnSpPr>
            <a:cxnSpLocks/>
            <a:stCxn id="1028" idx="3"/>
            <a:endCxn id="1042" idx="1"/>
          </p:cNvCxnSpPr>
          <p:nvPr/>
        </p:nvCxnSpPr>
        <p:spPr>
          <a:xfrm flipV="1">
            <a:off x="6741315" y="3573017"/>
            <a:ext cx="810418" cy="1204580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3" name="Picture 14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0D4C9ADD-96F1-79C6-B56F-DC3290BAC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60" y="5131796"/>
            <a:ext cx="1012300" cy="69478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sktop computer PC Stock Photo by ©scanrail 136793208">
            <a:extLst>
              <a:ext uri="{FF2B5EF4-FFF2-40B4-BE49-F238E27FC236}">
                <a16:creationId xmlns:a16="http://schemas.microsoft.com/office/drawing/2014/main" id="{41707957-85AB-EE3F-777F-11E3752F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733" y="3114662"/>
            <a:ext cx="1047669" cy="91671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7B64D43-E1E9-557E-1880-121A9CA2A52E}"/>
              </a:ext>
            </a:extLst>
          </p:cNvPr>
          <p:cNvSpPr txBox="1"/>
          <p:nvPr/>
        </p:nvSpPr>
        <p:spPr>
          <a:xfrm>
            <a:off x="4131553" y="6393974"/>
            <a:ext cx="1119077" cy="246221"/>
          </a:xfrm>
          <a:prstGeom prst="rect">
            <a:avLst/>
          </a:prstGeom>
          <a:solidFill>
            <a:srgbClr val="FFFF00"/>
          </a:solidFill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Laptop (</a:t>
            </a:r>
            <a:r>
              <a:rPr lang="en-US" sz="1000" b="1" dirty="0">
                <a:solidFill>
                  <a:srgbClr val="C00000"/>
                </a:solidFill>
              </a:rPr>
              <a:t>knode2</a:t>
            </a:r>
            <a:r>
              <a:rPr lang="en-US" sz="10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CA967A-E380-0793-6D2C-C77EFDF3880D}"/>
              </a:ext>
            </a:extLst>
          </p:cNvPr>
          <p:cNvSpPr txBox="1"/>
          <p:nvPr/>
        </p:nvSpPr>
        <p:spPr>
          <a:xfrm>
            <a:off x="2413525" y="6420502"/>
            <a:ext cx="1401948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Samsung network TV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8FC8AA-FE5B-688F-8680-7CB13A8D3466}"/>
              </a:ext>
            </a:extLst>
          </p:cNvPr>
          <p:cNvSpPr txBox="1"/>
          <p:nvPr/>
        </p:nvSpPr>
        <p:spPr>
          <a:xfrm>
            <a:off x="2234394" y="5058381"/>
            <a:ext cx="677459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Ethernet Wire</a:t>
            </a:r>
          </a:p>
        </p:txBody>
      </p:sp>
      <p:pic>
        <p:nvPicPr>
          <p:cNvPr id="51" name="Picture 16" descr="What is WiFi? | Bobology.com">
            <a:extLst>
              <a:ext uri="{FF2B5EF4-FFF2-40B4-BE49-F238E27FC236}">
                <a16:creationId xmlns:a16="http://schemas.microsoft.com/office/drawing/2014/main" id="{746BB52A-BE00-1829-09A5-1A267129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66" y="3784240"/>
            <a:ext cx="57037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527FDF-94A7-CBE4-A051-2504246AB650}"/>
              </a:ext>
            </a:extLst>
          </p:cNvPr>
          <p:cNvCxnSpPr>
            <a:cxnSpLocks/>
            <a:endCxn id="1038" idx="0"/>
          </p:cNvCxnSpPr>
          <p:nvPr/>
        </p:nvCxnSpPr>
        <p:spPr>
          <a:xfrm>
            <a:off x="3815473" y="5030452"/>
            <a:ext cx="822230" cy="56445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28BBB89-EBB9-A8D6-0F03-0EBBA67B90E2}"/>
              </a:ext>
            </a:extLst>
          </p:cNvPr>
          <p:cNvSpPr txBox="1"/>
          <p:nvPr/>
        </p:nvSpPr>
        <p:spPr>
          <a:xfrm>
            <a:off x="5590023" y="3769650"/>
            <a:ext cx="877283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Netgear49</a:t>
            </a:r>
            <a:r>
              <a:rPr lang="en-US" sz="1000" dirty="0"/>
              <a:t>:</a:t>
            </a:r>
          </a:p>
          <a:p>
            <a:r>
              <a:rPr lang="en-US" sz="1000" dirty="0"/>
              <a:t>Smart Router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184C8F4-D08F-E78D-BAB4-AAF1F99AEA72}"/>
              </a:ext>
            </a:extLst>
          </p:cNvPr>
          <p:cNvCxnSpPr>
            <a:cxnSpLocks/>
            <a:stCxn id="1028" idx="3"/>
            <a:endCxn id="43" idx="1"/>
          </p:cNvCxnSpPr>
          <p:nvPr/>
        </p:nvCxnSpPr>
        <p:spPr>
          <a:xfrm>
            <a:off x="6741315" y="4777597"/>
            <a:ext cx="830845" cy="701594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F8FF365-BA01-29F3-198C-DE3B5DB833CD}"/>
              </a:ext>
            </a:extLst>
          </p:cNvPr>
          <p:cNvSpPr txBox="1"/>
          <p:nvPr/>
        </p:nvSpPr>
        <p:spPr>
          <a:xfrm>
            <a:off x="7518771" y="5868354"/>
            <a:ext cx="1119077" cy="246221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Laptop (</a:t>
            </a:r>
            <a:r>
              <a:rPr lang="en-US" sz="1000" b="1" dirty="0">
                <a:solidFill>
                  <a:srgbClr val="C00000"/>
                </a:solidFill>
              </a:rPr>
              <a:t>knode1</a:t>
            </a:r>
            <a:r>
              <a:rPr lang="en-US" sz="1000" dirty="0"/>
              <a:t>)</a:t>
            </a:r>
          </a:p>
        </p:txBody>
      </p:sp>
      <p:pic>
        <p:nvPicPr>
          <p:cNvPr id="1035" name="Picture 16" descr="What is WiFi? | Bobology.com">
            <a:extLst>
              <a:ext uri="{FF2B5EF4-FFF2-40B4-BE49-F238E27FC236}">
                <a16:creationId xmlns:a16="http://schemas.microsoft.com/office/drawing/2014/main" id="{ECB907A1-465E-ED3E-7BEA-A2F6FCE0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77" y="5006319"/>
            <a:ext cx="570371" cy="40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E28D3A41-BDBF-84BD-71FB-609DECAFDBFB}"/>
              </a:ext>
            </a:extLst>
          </p:cNvPr>
          <p:cNvSpPr txBox="1"/>
          <p:nvPr/>
        </p:nvSpPr>
        <p:spPr>
          <a:xfrm>
            <a:off x="7653849" y="4137388"/>
            <a:ext cx="916116" cy="400110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SVU Desktop </a:t>
            </a:r>
            <a:r>
              <a:rPr lang="en-US" sz="1000" dirty="0">
                <a:solidFill>
                  <a:srgbClr val="C00000"/>
                </a:solidFill>
              </a:rPr>
              <a:t>(</a:t>
            </a:r>
            <a:r>
              <a:rPr lang="en-US" sz="1000" b="1" dirty="0">
                <a:solidFill>
                  <a:srgbClr val="C00000"/>
                </a:solidFill>
              </a:rPr>
              <a:t>kmaster</a:t>
            </a:r>
            <a:r>
              <a:rPr lang="en-US" sz="1000" dirty="0"/>
              <a:t>)</a:t>
            </a:r>
          </a:p>
        </p:txBody>
      </p:sp>
      <p:cxnSp>
        <p:nvCxnSpPr>
          <p:cNvPr id="1055" name="Connector: Elbow 1054">
            <a:extLst>
              <a:ext uri="{FF2B5EF4-FFF2-40B4-BE49-F238E27FC236}">
                <a16:creationId xmlns:a16="http://schemas.microsoft.com/office/drawing/2014/main" id="{8EE42E38-83A6-1743-393F-8F2F331AD60A}"/>
              </a:ext>
            </a:extLst>
          </p:cNvPr>
          <p:cNvCxnSpPr>
            <a:stCxn id="1026" idx="2"/>
            <a:endCxn id="1036" idx="0"/>
          </p:cNvCxnSpPr>
          <p:nvPr/>
        </p:nvCxnSpPr>
        <p:spPr>
          <a:xfrm rot="5400000">
            <a:off x="3041674" y="5109297"/>
            <a:ext cx="518736" cy="361046"/>
          </a:xfrm>
          <a:prstGeom prst="bentConnector3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ABCC2DC9-4208-8B85-BC2C-0D33DF75E024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4123510" y="4549613"/>
            <a:ext cx="1216650" cy="22798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5808861" cy="2204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Install Kubernetes: 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installation includes the followings: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At Both Master and Slave Nodes: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five steps (1.1-1.5) to install Kubernetes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2. Master Node: </a:t>
            </a:r>
            <a:r>
              <a:rPr lang="en-US" sz="1800" dirty="0">
                <a:solidFill>
                  <a:srgbClr val="000000"/>
                </a:solidFill>
              </a:rPr>
              <a:t>three commands (2.1-2.3) to bring up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Slave Node:  one command (3.1) to join the cluster.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BC6C-AF7C-D2A4-B932-AB9B9A4F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24079"/>
            <a:ext cx="2739142" cy="1394359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7060"/>
              </p:ext>
            </p:extLst>
          </p:nvPr>
        </p:nvGraphicFramePr>
        <p:xfrm>
          <a:off x="316022" y="358967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Install Kubernetes: Introduction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commands on both master and slave.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316022" y="217719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09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Update Your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First, we must update the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we are using Ubuntu, we must update our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316022" y="313681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0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772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1.2 Turn off Swap 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turn OFF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will not work if the swap space is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disable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a couple of commands for disable the swap space.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430266" y="309628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757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1.3 Update Hostname, Hosts, and Set Static 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update the host name, hosts file, and set Static IP Address for all nodes in our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do that because at any point of time, if our</a:t>
            </a:r>
            <a:r>
              <a:rPr lang="en-US" sz="1800" dirty="0">
                <a:solidFill>
                  <a:srgbClr val="000000"/>
                </a:solidFill>
              </a:rPr>
              <a:t> master or our node in the cluster fails, then Kubernetes restart, the Kubernetes should have the same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a dynamic IP Address, then if Kubernetes restart because </a:t>
            </a:r>
            <a:r>
              <a:rPr lang="en-US" sz="1800" dirty="0">
                <a:solidFill>
                  <a:srgbClr val="000000"/>
                </a:solidFill>
              </a:rPr>
              <a:t>of failure condition, then Kubernetes will not be able to ON the cluster because they have different IP Address. That is the reason that we must set static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several commands for this step.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158011" y="403636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1860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1.4 Install OpenSSH Server and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the OpenSSH and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Kubernetes requires the OpenSSH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needs Docker because every running apps </a:t>
            </a:r>
            <a:r>
              <a:rPr lang="en-US" sz="1800" dirty="0">
                <a:solidFill>
                  <a:srgbClr val="000000"/>
                </a:solidFill>
              </a:rPr>
              <a:t>in Kubernetes 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install </a:t>
            </a:r>
            <a:r>
              <a:rPr lang="en-US" sz="1800" dirty="0">
                <a:solidFill>
                  <a:srgbClr val="000000"/>
                </a:solidFill>
              </a:rPr>
              <a:t>OpenSSH Component and Docker component.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301998" y="337905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1700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1.5 Install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Kubeadm, Kubelet, and Kubectl.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core components of Kubernetes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all components that we must install on both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install these components next.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316022" y="308504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 Install Kubernetes: Introduction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1.1.1 Install for Both Master and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1.5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1353</Words>
  <Application>Microsoft Office PowerPoint</Application>
  <PresentationFormat>On-screen Show (4:3)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0 Install Kubernetes: Introduction</vt:lpstr>
      <vt:lpstr>0 Install Kubernetes: Introduction</vt:lpstr>
      <vt:lpstr>0 Install Kubernetes: Introduction</vt:lpstr>
      <vt:lpstr>0 Install Kubernetes: Introduction</vt:lpstr>
      <vt:lpstr>0 Install Kubernetes: Introduction</vt:lpstr>
      <vt:lpstr>0 Install Kubernetes: Introduction</vt:lpstr>
      <vt:lpstr>0 Install Kubernetes: Introduction</vt:lpstr>
      <vt:lpstr>0 Install Kubernetes: Introduction</vt:lpstr>
      <vt:lpstr>0 Install Kubernetes: Introduction</vt:lpstr>
      <vt:lpstr>0.1 Cluster</vt:lpstr>
      <vt:lpstr>0.1 Cluster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659</cp:revision>
  <dcterms:created xsi:type="dcterms:W3CDTF">2018-09-28T16:40:41Z</dcterms:created>
  <dcterms:modified xsi:type="dcterms:W3CDTF">2022-11-17T19:12:49Z</dcterms:modified>
</cp:coreProperties>
</file>