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8" r:id="rId3"/>
    <p:sldId id="261" r:id="rId4"/>
    <p:sldId id="264" r:id="rId5"/>
    <p:sldId id="262" r:id="rId6"/>
    <p:sldId id="265" r:id="rId7"/>
    <p:sldId id="263" r:id="rId8"/>
    <p:sldId id="266" r:id="rId9"/>
    <p:sldId id="268" r:id="rId10"/>
    <p:sldId id="269" r:id="rId11"/>
    <p:sldId id="302" r:id="rId12"/>
    <p:sldId id="297" r:id="rId13"/>
    <p:sldId id="298" r:id="rId14"/>
    <p:sldId id="299" r:id="rId15"/>
    <p:sldId id="300" r:id="rId16"/>
    <p:sldId id="305" r:id="rId17"/>
    <p:sldId id="304" r:id="rId18"/>
    <p:sldId id="306" r:id="rId19"/>
    <p:sldId id="307" r:id="rId20"/>
    <p:sldId id="308" r:id="rId21"/>
    <p:sldId id="309" r:id="rId22"/>
    <p:sldId id="311" r:id="rId23"/>
    <p:sldId id="310" r:id="rId24"/>
    <p:sldId id="259" r:id="rId2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70" d="100"/>
          <a:sy n="70" d="100"/>
        </p:scale>
        <p:origin x="955"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2022/11/19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2022/11/19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2022/11/19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2022/11/19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2022/11/19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2022/11/19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2022/11/19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2022/11/19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2022/11/19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2022/11/19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2022/11/19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2022/11/19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2022/11/19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hyperlink" Target="https://lazyadmin.nl/home-network/home-network-diagram/" TargetMode="Externa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s://linuxhint.com/route-add-command-linux/#:~:text=The%20command%20you%20are%20looking,chosen%20routing%20method%20explained%20below"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s://linuxhint.com/route-add-command-linux/#:~:text=The%20command%20you%20are%20looking,chosen%20routing%20method%20explained%20below"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s://linuxhint.com/route-add-command-linux/#:~:text=The%20command%20you%20are%20looking,chosen%20routing%20method%20explained%20below"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s://linuxhint.com/route-add-command-linux/#:~:text=The%20command%20you%20are%20looking,chosen%20routing%20method%20explained%20below"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0 Install Kubernetes: Introduction</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2022/11/19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a:solidFill>
                  <a:srgbClr val="FFFF00"/>
                </a:solidFill>
              </a:rPr>
              <a:t>0.1 Cluster</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2022/11/19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extLst>
      <p:ext uri="{BB962C8B-B14F-4D97-AF65-F5344CB8AC3E}">
        <p14:creationId xmlns:p14="http://schemas.microsoft.com/office/powerpoint/2010/main" val="975770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0.1 Cluster</a:t>
            </a:r>
            <a:endParaRPr lang="zh-TW" altLang="en-US" b="1" dirty="0">
              <a:solidFill>
                <a:srgbClr val="FFFF00"/>
              </a:solidFill>
            </a:endParaRPr>
          </a:p>
        </p:txBody>
      </p:sp>
      <p:sp>
        <p:nvSpPr>
          <p:cNvPr id="3" name="副標題 2"/>
          <p:cNvSpPr>
            <a:spLocks noGrp="1"/>
          </p:cNvSpPr>
          <p:nvPr>
            <p:ph type="subTitle" idx="1"/>
          </p:nvPr>
        </p:nvSpPr>
        <p:spPr>
          <a:xfrm>
            <a:off x="316023" y="1224078"/>
            <a:ext cx="8288426" cy="260099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C00000"/>
                </a:solidFill>
              </a:rPr>
              <a:t>Cluster with Two Networks</a:t>
            </a:r>
            <a:endParaRPr lang="en-US" sz="1800" b="1" i="0" dirty="0">
              <a:solidFill>
                <a:srgbClr val="C00000"/>
              </a:solidFill>
              <a:effectLst/>
            </a:endParaRPr>
          </a:p>
          <a:p>
            <a:pPr marL="342900" indent="-342900" algn="l">
              <a:buClr>
                <a:srgbClr val="0070C0"/>
              </a:buClr>
              <a:buSzPct val="80000"/>
              <a:buFont typeface="Wingdings" pitchFamily="2" charset="2"/>
              <a:buChar char="u"/>
            </a:pPr>
            <a:r>
              <a:rPr lang="en-US" sz="1800" b="0" i="0" dirty="0">
                <a:solidFill>
                  <a:srgbClr val="000000"/>
                </a:solidFill>
                <a:effectLst/>
                <a:hlinkClick r:id="rId2"/>
              </a:rPr>
              <a:t>https://lazyadmin.nl/home-network/home-network-diagram/</a:t>
            </a:r>
            <a:endParaRPr lang="en-US" sz="1800" b="0" i="0" dirty="0">
              <a:solidFill>
                <a:srgbClr val="000000"/>
              </a:solidFill>
              <a:effectLst/>
            </a:endParaRPr>
          </a:p>
          <a:p>
            <a:pPr marL="342900" indent="-342900" algn="l">
              <a:buClr>
                <a:srgbClr val="0070C0"/>
              </a:buClr>
              <a:buSzPct val="80000"/>
              <a:buFont typeface="Wingdings" pitchFamily="2" charset="2"/>
              <a:buChar char="u"/>
            </a:pPr>
            <a:r>
              <a:rPr lang="en-US" sz="1800" b="0" i="0" dirty="0">
                <a:solidFill>
                  <a:srgbClr val="000000"/>
                </a:solidFill>
                <a:effectLst/>
              </a:rPr>
              <a:t>1. N600 Wi-Fi Cable Modem Router (Model C3700): </a:t>
            </a:r>
            <a:r>
              <a:rPr lang="en-US" sz="1800" dirty="0">
                <a:solidFill>
                  <a:srgbClr val="000000"/>
                </a:solidFill>
              </a:rPr>
              <a:t>Coaxial </a:t>
            </a:r>
            <a:r>
              <a:rPr lang="en-US" sz="1800" b="0" i="0" dirty="0">
                <a:solidFill>
                  <a:srgbClr val="000000"/>
                </a:solidFill>
                <a:effectLst/>
              </a:rPr>
              <a:t>Cable to Ethernet and Wi-Fi internet</a:t>
            </a:r>
            <a:r>
              <a:rPr lang="en-US" sz="1800" dirty="0">
                <a:solidFill>
                  <a:srgbClr val="000000"/>
                </a:solidFill>
              </a:rPr>
              <a:t>.</a:t>
            </a:r>
            <a:r>
              <a:rPr lang="en-US" sz="1800" b="0" i="0" dirty="0">
                <a:solidFill>
                  <a:srgbClr val="000000"/>
                </a:solidFill>
                <a:effectLst/>
              </a:rPr>
              <a:t> </a:t>
            </a:r>
          </a:p>
          <a:p>
            <a:pPr marL="342900" indent="-342900" algn="l">
              <a:buClr>
                <a:srgbClr val="0070C0"/>
              </a:buClr>
              <a:buSzPct val="80000"/>
              <a:buFont typeface="Wingdings" pitchFamily="2" charset="2"/>
              <a:buChar char="u"/>
            </a:pPr>
            <a:r>
              <a:rPr lang="en-US" sz="1800" b="0" i="0" dirty="0">
                <a:solidFill>
                  <a:srgbClr val="000000"/>
                </a:solidFill>
                <a:effectLst/>
              </a:rPr>
              <a:t>Cable Modem </a:t>
            </a:r>
            <a:r>
              <a:rPr lang="en-US" sz="1800" dirty="0">
                <a:solidFill>
                  <a:srgbClr val="000000"/>
                </a:solidFill>
              </a:rPr>
              <a:t>Router</a:t>
            </a:r>
            <a:r>
              <a:rPr lang="en-US" sz="1800" b="0" i="0" dirty="0">
                <a:solidFill>
                  <a:srgbClr val="000000"/>
                </a:solidFill>
                <a:effectLst/>
              </a:rPr>
              <a:t>: Netgear96, password: sweetxxxxx774. </a:t>
            </a:r>
          </a:p>
          <a:p>
            <a:pPr marL="342900" indent="-342900" algn="l">
              <a:buClr>
                <a:srgbClr val="0070C0"/>
              </a:buClr>
              <a:buSzPct val="80000"/>
              <a:buFont typeface="Wingdings" pitchFamily="2" charset="2"/>
              <a:buChar char="u"/>
            </a:pPr>
            <a:r>
              <a:rPr lang="en-US" sz="1800" dirty="0">
                <a:solidFill>
                  <a:srgbClr val="000000"/>
                </a:solidFill>
              </a:rPr>
              <a:t>2. </a:t>
            </a:r>
            <a:r>
              <a:rPr lang="en-US" sz="1800" b="0" i="0" dirty="0">
                <a:solidFill>
                  <a:srgbClr val="000000"/>
                </a:solidFill>
                <a:effectLst/>
              </a:rPr>
              <a:t> AC1750 Smart Wi-Fi Router (Model R6400): </a:t>
            </a:r>
          </a:p>
          <a:p>
            <a:pPr marL="342900" indent="-342900" algn="l">
              <a:buClr>
                <a:srgbClr val="0070C0"/>
              </a:buClr>
              <a:buSzPct val="80000"/>
              <a:buFont typeface="Wingdings" pitchFamily="2" charset="2"/>
              <a:buChar char="u"/>
            </a:pPr>
            <a:r>
              <a:rPr lang="en-US" sz="1800" dirty="0">
                <a:solidFill>
                  <a:srgbClr val="000000"/>
                </a:solidFill>
              </a:rPr>
              <a:t>Smart Router</a:t>
            </a:r>
            <a:r>
              <a:rPr lang="en-US" sz="1800" b="0" i="0" dirty="0">
                <a:solidFill>
                  <a:srgbClr val="000000"/>
                </a:solidFill>
                <a:effectLst/>
              </a:rPr>
              <a:t>: Netgear49, password: happyxxxx772.</a:t>
            </a:r>
          </a:p>
          <a:p>
            <a:pPr marL="342900" indent="-342900" algn="l">
              <a:buClr>
                <a:srgbClr val="0070C0"/>
              </a:buClr>
              <a:buSzPct val="80000"/>
              <a:buFont typeface="Wingdings" pitchFamily="2" charset="2"/>
              <a:buChar char="u"/>
            </a:pPr>
            <a:r>
              <a:rPr lang="en-US" sz="1800" dirty="0">
                <a:solidFill>
                  <a:srgbClr val="000000"/>
                </a:solidFill>
              </a:rPr>
              <a:t>3. Need Access point for network computer without firewall. </a:t>
            </a:r>
            <a:endParaRPr lang="en-US" sz="1800" b="0" i="0" dirty="0">
              <a:solidFill>
                <a:srgbClr val="000000"/>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https://www.youtube.com/watch?v=UWg3ORRRF60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dirty="0"/>
          </a:p>
        </p:txBody>
      </p:sp>
      <p:pic>
        <p:nvPicPr>
          <p:cNvPr id="1026" name="Picture 2" descr="NETGEAR C3700-100NAS N600 Wi-Fi Cable Modem Router - Newegg.com">
            <a:extLst>
              <a:ext uri="{FF2B5EF4-FFF2-40B4-BE49-F238E27FC236}">
                <a16:creationId xmlns:a16="http://schemas.microsoft.com/office/drawing/2014/main" id="{44F5842B-E051-78CF-1E54-520828B7957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35459" y="4196450"/>
            <a:ext cx="927579" cy="694789"/>
          </a:xfrm>
          <a:prstGeom prst="rect">
            <a:avLst/>
          </a:prstGeom>
          <a:noFill/>
          <a:ln w="19050">
            <a:solidFill>
              <a:srgbClr val="C00000"/>
            </a:solidFill>
          </a:ln>
          <a:extLst>
            <a:ext uri="{909E8E84-426E-40DD-AFC4-6F175D3DCCD1}">
              <a14:hiddenFill xmlns:a14="http://schemas.microsoft.com/office/drawing/2010/main">
                <a:solidFill>
                  <a:srgbClr val="FFFFFF"/>
                </a:solidFill>
              </a14:hiddenFill>
            </a:ext>
          </a:extLst>
        </p:spPr>
      </p:pic>
      <p:pic>
        <p:nvPicPr>
          <p:cNvPr id="1028" name="Picture 4" descr="AC1750 WiFi Router - R6400">
            <a:extLst>
              <a:ext uri="{FF2B5EF4-FFF2-40B4-BE49-F238E27FC236}">
                <a16:creationId xmlns:a16="http://schemas.microsoft.com/office/drawing/2014/main" id="{10BB3B51-B373-F5D5-40A0-846780AA11A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34182" y="4571190"/>
            <a:ext cx="827805" cy="568161"/>
          </a:xfrm>
          <a:prstGeom prst="rect">
            <a:avLst/>
          </a:prstGeom>
          <a:noFill/>
          <a:ln w="19050">
            <a:solidFill>
              <a:srgbClr val="C00000"/>
            </a:solidFill>
          </a:ln>
          <a:extLst>
            <a:ext uri="{909E8E84-426E-40DD-AFC4-6F175D3DCCD1}">
              <a14:hiddenFill xmlns:a14="http://schemas.microsoft.com/office/drawing/2010/main">
                <a:solidFill>
                  <a:srgbClr val="FFFFFF"/>
                </a:solidFill>
              </a14:hiddenFill>
            </a:ext>
          </a:extLst>
        </p:spPr>
      </p:pic>
      <p:pic>
        <p:nvPicPr>
          <p:cNvPr id="1032" name="Picture 8" descr="Cloud Logo Graphic by Acongraphic · Creative Fabrica">
            <a:extLst>
              <a:ext uri="{FF2B5EF4-FFF2-40B4-BE49-F238E27FC236}">
                <a16:creationId xmlns:a16="http://schemas.microsoft.com/office/drawing/2014/main" id="{CDE55C8D-C6A1-01D4-90D2-92966B34B0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643" y="3788516"/>
            <a:ext cx="1283890" cy="85437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xfinity-logo-1024x585 - Center for Volunteer &amp; Nonprofit Leadership">
            <a:extLst>
              <a:ext uri="{FF2B5EF4-FFF2-40B4-BE49-F238E27FC236}">
                <a16:creationId xmlns:a16="http://schemas.microsoft.com/office/drawing/2014/main" id="{B48AA378-3A91-ED02-19C4-A72B721ED3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442" y="4410510"/>
            <a:ext cx="1260129" cy="72128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5A863CF3-4CCA-C079-967D-97543C91CAC3}"/>
              </a:ext>
            </a:extLst>
          </p:cNvPr>
          <p:cNvSpPr/>
          <p:nvPr/>
        </p:nvSpPr>
        <p:spPr>
          <a:xfrm>
            <a:off x="390644" y="3860411"/>
            <a:ext cx="1401155" cy="137840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463206E-AE13-DBF3-0969-F62499E45DBD}"/>
              </a:ext>
            </a:extLst>
          </p:cNvPr>
          <p:cNvSpPr txBox="1"/>
          <p:nvPr/>
        </p:nvSpPr>
        <p:spPr>
          <a:xfrm>
            <a:off x="1858597" y="4010400"/>
            <a:ext cx="639138" cy="400110"/>
          </a:xfrm>
          <a:prstGeom prst="rect">
            <a:avLst/>
          </a:prstGeom>
          <a:solidFill>
            <a:srgbClr val="FFFF00"/>
          </a:solidFill>
          <a:ln>
            <a:solidFill>
              <a:srgbClr val="C00000"/>
            </a:solidFill>
          </a:ln>
        </p:spPr>
        <p:txBody>
          <a:bodyPr wrap="square" rtlCol="0">
            <a:spAutoFit/>
          </a:bodyPr>
          <a:lstStyle/>
          <a:p>
            <a:r>
              <a:rPr lang="en-US" sz="1000" dirty="0"/>
              <a:t>Coaxial cable</a:t>
            </a:r>
          </a:p>
        </p:txBody>
      </p:sp>
      <p:cxnSp>
        <p:nvCxnSpPr>
          <p:cNvPr id="23" name="Straight Connector 22">
            <a:extLst>
              <a:ext uri="{FF2B5EF4-FFF2-40B4-BE49-F238E27FC236}">
                <a16:creationId xmlns:a16="http://schemas.microsoft.com/office/drawing/2014/main" id="{831E883E-7877-B6E9-C409-BDDDC27A12C8}"/>
              </a:ext>
            </a:extLst>
          </p:cNvPr>
          <p:cNvCxnSpPr>
            <a:cxnSpLocks/>
            <a:stCxn id="11" idx="3"/>
            <a:endCxn id="1026" idx="1"/>
          </p:cNvCxnSpPr>
          <p:nvPr/>
        </p:nvCxnSpPr>
        <p:spPr>
          <a:xfrm flipV="1">
            <a:off x="1791799" y="4543845"/>
            <a:ext cx="1143660" cy="5768"/>
          </a:xfrm>
          <a:prstGeom prst="line">
            <a:avLst/>
          </a:prstGeom>
          <a:ln w="57150">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FF758E84-F9B5-3383-DA1F-155542E84DD9}"/>
              </a:ext>
            </a:extLst>
          </p:cNvPr>
          <p:cNvSpPr txBox="1"/>
          <p:nvPr/>
        </p:nvSpPr>
        <p:spPr>
          <a:xfrm>
            <a:off x="2788320" y="3801314"/>
            <a:ext cx="1401156" cy="400110"/>
          </a:xfrm>
          <a:prstGeom prst="rect">
            <a:avLst/>
          </a:prstGeom>
          <a:solidFill>
            <a:srgbClr val="FFFF00"/>
          </a:solidFill>
          <a:ln>
            <a:solidFill>
              <a:srgbClr val="C00000"/>
            </a:solidFill>
          </a:ln>
        </p:spPr>
        <p:txBody>
          <a:bodyPr wrap="square" rtlCol="0">
            <a:spAutoFit/>
          </a:bodyPr>
          <a:lstStyle/>
          <a:p>
            <a:r>
              <a:rPr lang="en-US" sz="1000" b="1" dirty="0">
                <a:solidFill>
                  <a:srgbClr val="C00000"/>
                </a:solidFill>
              </a:rPr>
              <a:t>Netgear96</a:t>
            </a:r>
            <a:r>
              <a:rPr lang="en-US" sz="1000" b="1" dirty="0">
                <a:solidFill>
                  <a:srgbClr val="FF0000"/>
                </a:solidFill>
              </a:rPr>
              <a:t>:</a:t>
            </a:r>
          </a:p>
          <a:p>
            <a:r>
              <a:rPr lang="en-US" sz="1000" dirty="0"/>
              <a:t>Cable Modem Router</a:t>
            </a:r>
          </a:p>
        </p:txBody>
      </p:sp>
      <p:sp>
        <p:nvSpPr>
          <p:cNvPr id="30" name="TextBox 29">
            <a:extLst>
              <a:ext uri="{FF2B5EF4-FFF2-40B4-BE49-F238E27FC236}">
                <a16:creationId xmlns:a16="http://schemas.microsoft.com/office/drawing/2014/main" id="{C3620901-8FE2-77AC-4894-2A8F6BBB3EC5}"/>
              </a:ext>
            </a:extLst>
          </p:cNvPr>
          <p:cNvSpPr txBox="1"/>
          <p:nvPr/>
        </p:nvSpPr>
        <p:spPr>
          <a:xfrm>
            <a:off x="4307483" y="3999308"/>
            <a:ext cx="647364" cy="400110"/>
          </a:xfrm>
          <a:prstGeom prst="rect">
            <a:avLst/>
          </a:prstGeom>
          <a:solidFill>
            <a:srgbClr val="FFFF00"/>
          </a:solidFill>
          <a:ln>
            <a:solidFill>
              <a:srgbClr val="C00000"/>
            </a:solidFill>
          </a:ln>
        </p:spPr>
        <p:txBody>
          <a:bodyPr wrap="square" rtlCol="0">
            <a:spAutoFit/>
          </a:bodyPr>
          <a:lstStyle/>
          <a:p>
            <a:r>
              <a:rPr lang="en-US" sz="1000" dirty="0"/>
              <a:t>Ethernet </a:t>
            </a:r>
          </a:p>
          <a:p>
            <a:r>
              <a:rPr lang="en-US" sz="1000" dirty="0"/>
              <a:t>Wire</a:t>
            </a:r>
          </a:p>
        </p:txBody>
      </p:sp>
      <p:pic>
        <p:nvPicPr>
          <p:cNvPr id="1036" name="Picture 12" descr="Samsung UE24N4305 24´´ Full HD LED TV Black | Techinn">
            <a:extLst>
              <a:ext uri="{FF2B5EF4-FFF2-40B4-BE49-F238E27FC236}">
                <a16:creationId xmlns:a16="http://schemas.microsoft.com/office/drawing/2014/main" id="{DC4F17B1-8DF3-C158-D17F-C9160E2D68B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71158" y="5435673"/>
            <a:ext cx="963850" cy="963850"/>
          </a:xfrm>
          <a:prstGeom prst="rect">
            <a:avLst/>
          </a:prstGeom>
          <a:noFill/>
          <a:ln w="19050">
            <a:solidFill>
              <a:srgbClr val="C00000"/>
            </a:solidFill>
          </a:ln>
          <a:extLst>
            <a:ext uri="{909E8E84-426E-40DD-AFC4-6F175D3DCCD1}">
              <a14:hiddenFill xmlns:a14="http://schemas.microsoft.com/office/drawing/2010/main">
                <a:solidFill>
                  <a:srgbClr val="FFFFFF"/>
                </a:solidFill>
              </a14:hiddenFill>
            </a:ext>
          </a:extLst>
        </p:spPr>
      </p:pic>
      <p:pic>
        <p:nvPicPr>
          <p:cNvPr id="1038" name="Picture 14" descr="Computer | History, Parts, Networking, Operating Systems, &amp; Facts |  Britannica">
            <a:extLst>
              <a:ext uri="{FF2B5EF4-FFF2-40B4-BE49-F238E27FC236}">
                <a16:creationId xmlns:a16="http://schemas.microsoft.com/office/drawing/2014/main" id="{A3E2B315-E250-958A-7290-E8ECC57B0FEC}"/>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83476" y="5406798"/>
            <a:ext cx="1012300" cy="694789"/>
          </a:xfrm>
          <a:prstGeom prst="rect">
            <a:avLst/>
          </a:prstGeom>
          <a:noFill/>
          <a:ln w="19050">
            <a:solidFill>
              <a:srgbClr val="C00000"/>
            </a:solidFill>
          </a:ln>
          <a:extLst>
            <a:ext uri="{909E8E84-426E-40DD-AFC4-6F175D3DCCD1}">
              <a14:hiddenFill xmlns:a14="http://schemas.microsoft.com/office/drawing/2010/main">
                <a:solidFill>
                  <a:srgbClr val="FFFFFF"/>
                </a:solidFill>
              </a14:hiddenFill>
            </a:ext>
          </a:extLst>
        </p:spPr>
      </p:pic>
      <p:pic>
        <p:nvPicPr>
          <p:cNvPr id="1040" name="Picture 16" descr="What is WiFi? | Bobology.com">
            <a:extLst>
              <a:ext uri="{FF2B5EF4-FFF2-40B4-BE49-F238E27FC236}">
                <a16:creationId xmlns:a16="http://schemas.microsoft.com/office/drawing/2014/main" id="{4D9AB866-6CF1-EE22-524A-FB8E2F76950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571863" y="5028619"/>
            <a:ext cx="459708" cy="32248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4" descr="Computer | History, Parts, Networking, Operating Systems, &amp; Facts |  Britannica">
            <a:extLst>
              <a:ext uri="{FF2B5EF4-FFF2-40B4-BE49-F238E27FC236}">
                <a16:creationId xmlns:a16="http://schemas.microsoft.com/office/drawing/2014/main" id="{0D4C9ADD-96F1-79C6-B56F-DC3290BAC7C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31962" y="5406228"/>
            <a:ext cx="1012300" cy="694789"/>
          </a:xfrm>
          <a:prstGeom prst="rect">
            <a:avLst/>
          </a:prstGeom>
          <a:noFill/>
          <a:ln w="19050">
            <a:solidFill>
              <a:srgbClr val="C00000"/>
            </a:solidFill>
          </a:ln>
          <a:extLst>
            <a:ext uri="{909E8E84-426E-40DD-AFC4-6F175D3DCCD1}">
              <a14:hiddenFill xmlns:a14="http://schemas.microsoft.com/office/drawing/2010/main">
                <a:solidFill>
                  <a:srgbClr val="FFFFFF"/>
                </a:solidFill>
              </a14:hiddenFill>
            </a:ext>
          </a:extLst>
        </p:spPr>
      </p:pic>
      <p:pic>
        <p:nvPicPr>
          <p:cNvPr id="1042" name="Picture 18" descr="Desktop computer PC Stock Photo by ©scanrail 136793208">
            <a:extLst>
              <a:ext uri="{FF2B5EF4-FFF2-40B4-BE49-F238E27FC236}">
                <a16:creationId xmlns:a16="http://schemas.microsoft.com/office/drawing/2014/main" id="{41707957-85AB-EE3F-777F-11E3752F20B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31962" y="3716515"/>
            <a:ext cx="1047669" cy="916710"/>
          </a:xfrm>
          <a:prstGeom prst="rect">
            <a:avLst/>
          </a:prstGeom>
          <a:noFill/>
          <a:ln w="19050">
            <a:solidFill>
              <a:schemeClr val="accent2"/>
            </a:solidFill>
          </a:ln>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F7B64D43-E1E9-557E-1880-121A9CA2A52E}"/>
              </a:ext>
            </a:extLst>
          </p:cNvPr>
          <p:cNvSpPr txBox="1"/>
          <p:nvPr/>
        </p:nvSpPr>
        <p:spPr>
          <a:xfrm>
            <a:off x="3883476" y="6205868"/>
            <a:ext cx="1119077" cy="246221"/>
          </a:xfrm>
          <a:prstGeom prst="rect">
            <a:avLst/>
          </a:prstGeom>
          <a:solidFill>
            <a:srgbClr val="FFFF00"/>
          </a:solidFill>
          <a:ln w="6350">
            <a:solidFill>
              <a:srgbClr val="C00000"/>
            </a:solidFill>
          </a:ln>
        </p:spPr>
        <p:txBody>
          <a:bodyPr wrap="square" rtlCol="0">
            <a:spAutoFit/>
          </a:bodyPr>
          <a:lstStyle/>
          <a:p>
            <a:r>
              <a:rPr lang="en-US" sz="1000" dirty="0"/>
              <a:t>Laptop (</a:t>
            </a:r>
            <a:r>
              <a:rPr lang="en-US" sz="1000" b="1" dirty="0">
                <a:solidFill>
                  <a:srgbClr val="C00000"/>
                </a:solidFill>
              </a:rPr>
              <a:t>knode2</a:t>
            </a:r>
            <a:r>
              <a:rPr lang="en-US" sz="1000" dirty="0"/>
              <a:t>)</a:t>
            </a:r>
          </a:p>
        </p:txBody>
      </p:sp>
      <p:sp>
        <p:nvSpPr>
          <p:cNvPr id="46" name="TextBox 45">
            <a:extLst>
              <a:ext uri="{FF2B5EF4-FFF2-40B4-BE49-F238E27FC236}">
                <a16:creationId xmlns:a16="http://schemas.microsoft.com/office/drawing/2014/main" id="{E9CA967A-E380-0793-6D2C-C77EFDF3880D}"/>
              </a:ext>
            </a:extLst>
          </p:cNvPr>
          <p:cNvSpPr txBox="1"/>
          <p:nvPr/>
        </p:nvSpPr>
        <p:spPr>
          <a:xfrm>
            <a:off x="1946089" y="6306987"/>
            <a:ext cx="1401948" cy="246221"/>
          </a:xfrm>
          <a:prstGeom prst="rect">
            <a:avLst/>
          </a:prstGeom>
          <a:solidFill>
            <a:srgbClr val="FFFF00"/>
          </a:solidFill>
          <a:ln>
            <a:solidFill>
              <a:srgbClr val="C00000"/>
            </a:solidFill>
          </a:ln>
        </p:spPr>
        <p:txBody>
          <a:bodyPr wrap="square" rtlCol="0">
            <a:spAutoFit/>
          </a:bodyPr>
          <a:lstStyle/>
          <a:p>
            <a:r>
              <a:rPr lang="en-US" sz="1000" dirty="0"/>
              <a:t>Samsung network TV</a:t>
            </a:r>
          </a:p>
        </p:txBody>
      </p:sp>
      <p:sp>
        <p:nvSpPr>
          <p:cNvPr id="50" name="TextBox 49">
            <a:extLst>
              <a:ext uri="{FF2B5EF4-FFF2-40B4-BE49-F238E27FC236}">
                <a16:creationId xmlns:a16="http://schemas.microsoft.com/office/drawing/2014/main" id="{D38FC8AA-FE5B-688F-8680-7CB13A8D3466}"/>
              </a:ext>
            </a:extLst>
          </p:cNvPr>
          <p:cNvSpPr txBox="1"/>
          <p:nvPr/>
        </p:nvSpPr>
        <p:spPr>
          <a:xfrm>
            <a:off x="1888022" y="4953939"/>
            <a:ext cx="677459" cy="400110"/>
          </a:xfrm>
          <a:prstGeom prst="rect">
            <a:avLst/>
          </a:prstGeom>
          <a:solidFill>
            <a:srgbClr val="FFFF00"/>
          </a:solidFill>
          <a:ln>
            <a:solidFill>
              <a:srgbClr val="C00000"/>
            </a:solidFill>
          </a:ln>
        </p:spPr>
        <p:txBody>
          <a:bodyPr wrap="square" rtlCol="0">
            <a:spAutoFit/>
          </a:bodyPr>
          <a:lstStyle/>
          <a:p>
            <a:r>
              <a:rPr lang="en-US" sz="1000" dirty="0"/>
              <a:t>Ethernet Wire</a:t>
            </a:r>
          </a:p>
        </p:txBody>
      </p:sp>
      <p:pic>
        <p:nvPicPr>
          <p:cNvPr id="51" name="Picture 16" descr="What is WiFi? | Bobology.com">
            <a:extLst>
              <a:ext uri="{FF2B5EF4-FFF2-40B4-BE49-F238E27FC236}">
                <a16:creationId xmlns:a16="http://schemas.microsoft.com/office/drawing/2014/main" id="{746BB52A-BE00-1829-09A5-1A26712948CF}"/>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8463" y="4282487"/>
            <a:ext cx="604483" cy="424040"/>
          </a:xfrm>
          <a:prstGeom prst="rect">
            <a:avLst/>
          </a:prstGeom>
          <a:noFill/>
          <a:extLst>
            <a:ext uri="{909E8E84-426E-40DD-AFC4-6F175D3DCCD1}">
              <a14:hiddenFill xmlns:a14="http://schemas.microsoft.com/office/drawing/2010/main">
                <a:solidFill>
                  <a:srgbClr val="FFFFFF"/>
                </a:solidFill>
              </a14:hiddenFill>
            </a:ext>
          </a:extLst>
        </p:spPr>
      </p:pic>
      <p:sp>
        <p:nvSpPr>
          <p:cNvPr id="1024" name="TextBox 1023">
            <a:extLst>
              <a:ext uri="{FF2B5EF4-FFF2-40B4-BE49-F238E27FC236}">
                <a16:creationId xmlns:a16="http://schemas.microsoft.com/office/drawing/2014/main" id="{E28BBB89-EBB9-A8D6-0F03-0EBBA67B90E2}"/>
              </a:ext>
            </a:extLst>
          </p:cNvPr>
          <p:cNvSpPr txBox="1"/>
          <p:nvPr/>
        </p:nvSpPr>
        <p:spPr>
          <a:xfrm>
            <a:off x="5108622" y="3992270"/>
            <a:ext cx="877283" cy="400110"/>
          </a:xfrm>
          <a:prstGeom prst="rect">
            <a:avLst/>
          </a:prstGeom>
          <a:solidFill>
            <a:srgbClr val="FFFF00"/>
          </a:solidFill>
          <a:ln>
            <a:solidFill>
              <a:srgbClr val="C00000"/>
            </a:solidFill>
          </a:ln>
        </p:spPr>
        <p:txBody>
          <a:bodyPr wrap="square" rtlCol="0">
            <a:spAutoFit/>
          </a:bodyPr>
          <a:lstStyle/>
          <a:p>
            <a:r>
              <a:rPr lang="en-US" sz="1000" b="1" dirty="0">
                <a:solidFill>
                  <a:srgbClr val="C00000"/>
                </a:solidFill>
              </a:rPr>
              <a:t>Netgear49</a:t>
            </a:r>
            <a:r>
              <a:rPr lang="en-US" sz="1000" dirty="0"/>
              <a:t>:</a:t>
            </a:r>
          </a:p>
          <a:p>
            <a:r>
              <a:rPr lang="en-US" sz="1000" dirty="0"/>
              <a:t>Smart Router</a:t>
            </a:r>
          </a:p>
        </p:txBody>
      </p:sp>
      <p:sp>
        <p:nvSpPr>
          <p:cNvPr id="1033" name="TextBox 1032">
            <a:extLst>
              <a:ext uri="{FF2B5EF4-FFF2-40B4-BE49-F238E27FC236}">
                <a16:creationId xmlns:a16="http://schemas.microsoft.com/office/drawing/2014/main" id="{1F8FF365-BA01-29F3-198C-DE3B5DB833CD}"/>
              </a:ext>
            </a:extLst>
          </p:cNvPr>
          <p:cNvSpPr txBox="1"/>
          <p:nvPr/>
        </p:nvSpPr>
        <p:spPr>
          <a:xfrm>
            <a:off x="7478573" y="6142786"/>
            <a:ext cx="1119077" cy="246221"/>
          </a:xfrm>
          <a:prstGeom prst="rect">
            <a:avLst/>
          </a:prstGeom>
          <a:solidFill>
            <a:srgbClr val="FFFF00"/>
          </a:solidFill>
          <a:ln>
            <a:solidFill>
              <a:srgbClr val="C00000"/>
            </a:solidFill>
          </a:ln>
        </p:spPr>
        <p:txBody>
          <a:bodyPr wrap="square" rtlCol="0">
            <a:spAutoFit/>
          </a:bodyPr>
          <a:lstStyle/>
          <a:p>
            <a:r>
              <a:rPr lang="en-US" sz="1000" dirty="0"/>
              <a:t>Laptop (</a:t>
            </a:r>
            <a:r>
              <a:rPr lang="en-US" sz="1000" b="1" dirty="0">
                <a:solidFill>
                  <a:srgbClr val="C00000"/>
                </a:solidFill>
              </a:rPr>
              <a:t>knode1</a:t>
            </a:r>
            <a:r>
              <a:rPr lang="en-US" sz="1000" dirty="0"/>
              <a:t>)</a:t>
            </a:r>
          </a:p>
        </p:txBody>
      </p:sp>
      <p:pic>
        <p:nvPicPr>
          <p:cNvPr id="1035" name="Picture 16" descr="What is WiFi? | Bobology.com">
            <a:extLst>
              <a:ext uri="{FF2B5EF4-FFF2-40B4-BE49-F238E27FC236}">
                <a16:creationId xmlns:a16="http://schemas.microsoft.com/office/drawing/2014/main" id="{ECB907A1-465E-ED3E-7BEA-A2F6FCE01DD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58076" y="5305467"/>
            <a:ext cx="520497" cy="365125"/>
          </a:xfrm>
          <a:prstGeom prst="rect">
            <a:avLst/>
          </a:prstGeom>
          <a:noFill/>
          <a:extLst>
            <a:ext uri="{909E8E84-426E-40DD-AFC4-6F175D3DCCD1}">
              <a14:hiddenFill xmlns:a14="http://schemas.microsoft.com/office/drawing/2010/main">
                <a:solidFill>
                  <a:srgbClr val="FFFFFF"/>
                </a:solidFill>
              </a14:hiddenFill>
            </a:ext>
          </a:extLst>
        </p:spPr>
      </p:pic>
      <p:sp>
        <p:nvSpPr>
          <p:cNvPr id="1039" name="TextBox 1038">
            <a:extLst>
              <a:ext uri="{FF2B5EF4-FFF2-40B4-BE49-F238E27FC236}">
                <a16:creationId xmlns:a16="http://schemas.microsoft.com/office/drawing/2014/main" id="{E28D3A41-BDBF-84BD-71FB-609DECAFDBFB}"/>
              </a:ext>
            </a:extLst>
          </p:cNvPr>
          <p:cNvSpPr txBox="1"/>
          <p:nvPr/>
        </p:nvSpPr>
        <p:spPr>
          <a:xfrm>
            <a:off x="7634078" y="4739241"/>
            <a:ext cx="916116" cy="400110"/>
          </a:xfrm>
          <a:prstGeom prst="rect">
            <a:avLst/>
          </a:prstGeom>
          <a:solidFill>
            <a:srgbClr val="FFFF00"/>
          </a:solidFill>
          <a:ln>
            <a:solidFill>
              <a:srgbClr val="C00000"/>
            </a:solidFill>
          </a:ln>
        </p:spPr>
        <p:txBody>
          <a:bodyPr wrap="square" rtlCol="0">
            <a:spAutoFit/>
          </a:bodyPr>
          <a:lstStyle/>
          <a:p>
            <a:r>
              <a:rPr lang="en-US" sz="1000" dirty="0"/>
              <a:t>SVU Desktop </a:t>
            </a:r>
            <a:r>
              <a:rPr lang="en-US" sz="1000" dirty="0">
                <a:solidFill>
                  <a:srgbClr val="C00000"/>
                </a:solidFill>
              </a:rPr>
              <a:t>(</a:t>
            </a:r>
            <a:r>
              <a:rPr lang="en-US" sz="1000" b="1" dirty="0">
                <a:solidFill>
                  <a:srgbClr val="C00000"/>
                </a:solidFill>
              </a:rPr>
              <a:t>kmaster</a:t>
            </a:r>
            <a:r>
              <a:rPr lang="en-US" sz="1000" dirty="0"/>
              <a:t>)</a:t>
            </a:r>
          </a:p>
        </p:txBody>
      </p:sp>
      <p:cxnSp>
        <p:nvCxnSpPr>
          <p:cNvPr id="1055" name="Connector: Elbow 1054">
            <a:extLst>
              <a:ext uri="{FF2B5EF4-FFF2-40B4-BE49-F238E27FC236}">
                <a16:creationId xmlns:a16="http://schemas.microsoft.com/office/drawing/2014/main" id="{8EE42E38-83A6-1743-393F-8F2F331AD60A}"/>
              </a:ext>
            </a:extLst>
          </p:cNvPr>
          <p:cNvCxnSpPr>
            <a:stCxn id="1026" idx="2"/>
            <a:endCxn id="1036" idx="0"/>
          </p:cNvCxnSpPr>
          <p:nvPr/>
        </p:nvCxnSpPr>
        <p:spPr>
          <a:xfrm rot="5400000">
            <a:off x="2753949" y="4790373"/>
            <a:ext cx="544434" cy="746166"/>
          </a:xfrm>
          <a:prstGeom prst="bentConnector3">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061" name="Connector: Elbow 1060">
            <a:extLst>
              <a:ext uri="{FF2B5EF4-FFF2-40B4-BE49-F238E27FC236}">
                <a16:creationId xmlns:a16="http://schemas.microsoft.com/office/drawing/2014/main" id="{ABCC2DC9-4208-8B85-BC2C-0D33DF75E024}"/>
              </a:ext>
            </a:extLst>
          </p:cNvPr>
          <p:cNvCxnSpPr>
            <a:cxnSpLocks/>
            <a:stCxn id="1026" idx="3"/>
            <a:endCxn id="1028" idx="1"/>
          </p:cNvCxnSpPr>
          <p:nvPr/>
        </p:nvCxnSpPr>
        <p:spPr>
          <a:xfrm>
            <a:off x="3863038" y="4543845"/>
            <a:ext cx="1271144" cy="311426"/>
          </a:xfrm>
          <a:prstGeom prst="bentConnector3">
            <a:avLst>
              <a:gd name="adj1" fmla="val 50000"/>
            </a:avLst>
          </a:prstGeom>
          <a:ln w="28575">
            <a:solidFill>
              <a:srgbClr val="FFC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7" name="Connector: Elbow 6">
            <a:extLst>
              <a:ext uri="{FF2B5EF4-FFF2-40B4-BE49-F238E27FC236}">
                <a16:creationId xmlns:a16="http://schemas.microsoft.com/office/drawing/2014/main" id="{9B738830-DA72-549D-D917-C5BD5519E5D2}"/>
              </a:ext>
            </a:extLst>
          </p:cNvPr>
          <p:cNvCxnSpPr>
            <a:cxnSpLocks/>
            <a:stCxn id="8" idx="3"/>
            <a:endCxn id="1042" idx="1"/>
          </p:cNvCxnSpPr>
          <p:nvPr/>
        </p:nvCxnSpPr>
        <p:spPr>
          <a:xfrm flipV="1">
            <a:off x="6942381" y="4174870"/>
            <a:ext cx="589581" cy="664788"/>
          </a:xfrm>
          <a:prstGeom prst="bentConnector3">
            <a:avLst>
              <a:gd name="adj1" fmla="val 50000"/>
            </a:avLst>
          </a:prstGeom>
          <a:ln w="28575">
            <a:solidFill>
              <a:srgbClr val="FFC000"/>
            </a:solidFill>
            <a:prstDash val="sysDot"/>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0" name="Connector: Elbow 9">
            <a:extLst>
              <a:ext uri="{FF2B5EF4-FFF2-40B4-BE49-F238E27FC236}">
                <a16:creationId xmlns:a16="http://schemas.microsoft.com/office/drawing/2014/main" id="{610BAB75-6249-5788-40D1-3AC9CFEA38B8}"/>
              </a:ext>
            </a:extLst>
          </p:cNvPr>
          <p:cNvCxnSpPr>
            <a:cxnSpLocks/>
            <a:stCxn id="8" idx="3"/>
            <a:endCxn id="43" idx="1"/>
          </p:cNvCxnSpPr>
          <p:nvPr/>
        </p:nvCxnSpPr>
        <p:spPr>
          <a:xfrm>
            <a:off x="6942381" y="4839658"/>
            <a:ext cx="589581" cy="913965"/>
          </a:xfrm>
          <a:prstGeom prst="bentConnector3">
            <a:avLst>
              <a:gd name="adj1" fmla="val 50000"/>
            </a:avLst>
          </a:prstGeom>
          <a:ln w="28575">
            <a:solidFill>
              <a:srgbClr val="FFC000"/>
            </a:solidFill>
            <a:prstDash val="sysDot"/>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4" name="Connector: Elbow 13">
            <a:extLst>
              <a:ext uri="{FF2B5EF4-FFF2-40B4-BE49-F238E27FC236}">
                <a16:creationId xmlns:a16="http://schemas.microsoft.com/office/drawing/2014/main" id="{A769E120-E5C1-43C7-7783-3965E3441FF0}"/>
              </a:ext>
            </a:extLst>
          </p:cNvPr>
          <p:cNvCxnSpPr>
            <a:cxnSpLocks/>
            <a:stCxn id="1026" idx="2"/>
            <a:endCxn id="1038" idx="0"/>
          </p:cNvCxnSpPr>
          <p:nvPr/>
        </p:nvCxnSpPr>
        <p:spPr>
          <a:xfrm rot="16200000" flipH="1">
            <a:off x="3636658" y="4653829"/>
            <a:ext cx="515559" cy="990377"/>
          </a:xfrm>
          <a:prstGeom prst="bentConnector3">
            <a:avLst>
              <a:gd name="adj1" fmla="val 50000"/>
            </a:avLst>
          </a:prstGeom>
          <a:ln w="28575">
            <a:solidFill>
              <a:srgbClr val="FFC000"/>
            </a:solidFill>
            <a:prstDash val="sysDot"/>
            <a:headEnd type="none" w="med" len="med"/>
            <a:tailEnd type="none" w="med" len="med"/>
          </a:ln>
        </p:spPr>
        <p:style>
          <a:lnRef idx="1">
            <a:schemeClr val="accent2"/>
          </a:lnRef>
          <a:fillRef idx="0">
            <a:schemeClr val="accent2"/>
          </a:fillRef>
          <a:effectRef idx="0">
            <a:schemeClr val="accent2"/>
          </a:effectRef>
          <a:fontRef idx="minor">
            <a:schemeClr val="tx1"/>
          </a:fontRef>
        </p:style>
      </p:cxnSp>
      <p:pic>
        <p:nvPicPr>
          <p:cNvPr id="8" name="Picture 2" descr="The Advantages of Wireless Access Points | FiberPlus Inc">
            <a:extLst>
              <a:ext uri="{FF2B5EF4-FFF2-40B4-BE49-F238E27FC236}">
                <a16:creationId xmlns:a16="http://schemas.microsoft.com/office/drawing/2014/main" id="{2B768EA6-5DA6-BFF9-3615-00FE64B91510}"/>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181451" y="4555577"/>
            <a:ext cx="760930" cy="568161"/>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4671B5CB-F82F-5142-F81D-6BB95E259E15}"/>
              </a:ext>
            </a:extLst>
          </p:cNvPr>
          <p:cNvSpPr txBox="1"/>
          <p:nvPr/>
        </p:nvSpPr>
        <p:spPr>
          <a:xfrm>
            <a:off x="6103912" y="4036266"/>
            <a:ext cx="877283" cy="246221"/>
          </a:xfrm>
          <a:prstGeom prst="rect">
            <a:avLst/>
          </a:prstGeom>
          <a:solidFill>
            <a:srgbClr val="FFFF00"/>
          </a:solidFill>
          <a:ln>
            <a:solidFill>
              <a:srgbClr val="C00000"/>
            </a:solidFill>
          </a:ln>
        </p:spPr>
        <p:txBody>
          <a:bodyPr wrap="square" rtlCol="0">
            <a:spAutoFit/>
          </a:bodyPr>
          <a:lstStyle/>
          <a:p>
            <a:r>
              <a:rPr lang="en-US" sz="1000" b="1" dirty="0">
                <a:solidFill>
                  <a:srgbClr val="C00000"/>
                </a:solidFill>
              </a:rPr>
              <a:t>Access Point</a:t>
            </a:r>
            <a:endParaRPr lang="en-US" sz="1000" dirty="0"/>
          </a:p>
        </p:txBody>
      </p:sp>
    </p:spTree>
    <p:extLst>
      <p:ext uri="{BB962C8B-B14F-4D97-AF65-F5344CB8AC3E}">
        <p14:creationId xmlns:p14="http://schemas.microsoft.com/office/powerpoint/2010/main" val="4093499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0.1 Cluster</a:t>
            </a:r>
            <a:endParaRPr lang="zh-TW" altLang="en-US" b="1" dirty="0">
              <a:solidFill>
                <a:srgbClr val="FFFF00"/>
              </a:solidFill>
            </a:endParaRPr>
          </a:p>
        </p:txBody>
      </p:sp>
      <p:sp>
        <p:nvSpPr>
          <p:cNvPr id="3" name="副標題 2"/>
          <p:cNvSpPr>
            <a:spLocks noGrp="1"/>
          </p:cNvSpPr>
          <p:nvPr>
            <p:ph type="subTitle" idx="1"/>
          </p:nvPr>
        </p:nvSpPr>
        <p:spPr>
          <a:xfrm>
            <a:off x="299418" y="1353622"/>
            <a:ext cx="4529805" cy="500272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C00000"/>
                </a:solidFill>
                <a:effectLst/>
              </a:rPr>
              <a:t>Check </a:t>
            </a:r>
            <a:r>
              <a:rPr lang="en-US" sz="1800" b="1" dirty="0">
                <a:solidFill>
                  <a:srgbClr val="C00000"/>
                </a:solidFill>
              </a:rPr>
              <a:t>kmaster IP-Address: ifconfig</a:t>
            </a:r>
            <a:endParaRPr lang="en-US" sz="1800" b="1" i="0" dirty="0">
              <a:solidFill>
                <a:srgbClr val="C00000"/>
              </a:solidFill>
              <a:effectLst/>
            </a:endParaRPr>
          </a:p>
          <a:p>
            <a:pPr marL="342900" indent="-342900" algn="l">
              <a:buClr>
                <a:srgbClr val="0070C0"/>
              </a:buClr>
              <a:buSzPct val="80000"/>
              <a:buFont typeface="Wingdings" pitchFamily="2" charset="2"/>
              <a:buChar char="u"/>
            </a:pPr>
            <a:r>
              <a:rPr lang="en-US" sz="1800" dirty="0">
                <a:solidFill>
                  <a:srgbClr val="000000"/>
                </a:solidFill>
              </a:rPr>
              <a:t>ifconfig: Interface configuration for Linux. The ifconfig is used to find IP Address of My computer (kmaster).</a:t>
            </a:r>
          </a:p>
          <a:p>
            <a:pPr marL="342900" indent="-342900" algn="l">
              <a:buClr>
                <a:srgbClr val="0070C0"/>
              </a:buClr>
              <a:buSzPct val="80000"/>
              <a:buFont typeface="Wingdings" pitchFamily="2" charset="2"/>
              <a:buChar char="u"/>
            </a:pPr>
            <a:r>
              <a:rPr lang="en-US" sz="1800" dirty="0">
                <a:solidFill>
                  <a:srgbClr val="000000"/>
                </a:solidFill>
              </a:rPr>
              <a:t>1. br-5828e5c01a: Bridge Networking Interface Bridge is used in Layer 2 (data frame). ethernet address is 02:42:9d:e6:7f:d0. IP address is 192.168.49.1 is assigned.</a:t>
            </a:r>
          </a:p>
          <a:p>
            <a:pPr marL="342900" indent="-342900" algn="l">
              <a:buClr>
                <a:srgbClr val="0070C0"/>
              </a:buClr>
              <a:buSzPct val="80000"/>
              <a:buFont typeface="Wingdings" pitchFamily="2" charset="2"/>
              <a:buChar char="u"/>
            </a:pPr>
            <a:r>
              <a:rPr lang="en-US" sz="1800" dirty="0">
                <a:solidFill>
                  <a:srgbClr val="000000"/>
                </a:solidFill>
              </a:rPr>
              <a:t>2. enp4s0: Wired Ethernet Network PCI device. MAC address is 3c:52:82:36:e3:4d. No IP Address is assigned (since no Ethernet cable is connected).</a:t>
            </a:r>
          </a:p>
          <a:p>
            <a:pPr marL="342900" indent="-342900" algn="l">
              <a:buClr>
                <a:srgbClr val="0070C0"/>
              </a:buClr>
              <a:buSzPct val="80000"/>
              <a:buFont typeface="Wingdings" pitchFamily="2" charset="2"/>
              <a:buChar char="u"/>
            </a:pPr>
            <a:r>
              <a:rPr lang="en-US" sz="1800" dirty="0">
                <a:solidFill>
                  <a:srgbClr val="000000"/>
                </a:solidFill>
              </a:rPr>
              <a:t>wlps20: Wireless network PCI device for layer 3 (Network Layer). Ethernet address is 3c:95:09:7f:5f:05. </a:t>
            </a:r>
            <a:r>
              <a:rPr lang="en-US" sz="1800" b="1" dirty="0">
                <a:solidFill>
                  <a:srgbClr val="C00000"/>
                </a:solidFill>
              </a:rPr>
              <a:t>kmaster IP Address IP address is : 192.168.1.3</a:t>
            </a:r>
            <a:r>
              <a:rPr lang="en-US" sz="1800" dirty="0">
                <a:solidFill>
                  <a:srgbClr val="000000"/>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https://www.youtube.com/watch?v=UWg3ORRRF60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pic>
        <p:nvPicPr>
          <p:cNvPr id="10" name="Picture 9">
            <a:extLst>
              <a:ext uri="{FF2B5EF4-FFF2-40B4-BE49-F238E27FC236}">
                <a16:creationId xmlns:a16="http://schemas.microsoft.com/office/drawing/2014/main" id="{5DB4B475-D643-2C33-7240-3F43B3A8767D}"/>
              </a:ext>
            </a:extLst>
          </p:cNvPr>
          <p:cNvPicPr>
            <a:picLocks noChangeAspect="1"/>
          </p:cNvPicPr>
          <p:nvPr/>
        </p:nvPicPr>
        <p:blipFill>
          <a:blip r:embed="rId2"/>
          <a:stretch>
            <a:fillRect/>
          </a:stretch>
        </p:blipFill>
        <p:spPr>
          <a:xfrm>
            <a:off x="4935015" y="957888"/>
            <a:ext cx="4115296" cy="5398462"/>
          </a:xfrm>
          <a:prstGeom prst="rect">
            <a:avLst/>
          </a:prstGeom>
          <a:ln>
            <a:solidFill>
              <a:srgbClr val="C00000"/>
            </a:solidFill>
          </a:ln>
        </p:spPr>
      </p:pic>
      <p:sp>
        <p:nvSpPr>
          <p:cNvPr id="26" name="Rectangle 25">
            <a:extLst>
              <a:ext uri="{FF2B5EF4-FFF2-40B4-BE49-F238E27FC236}">
                <a16:creationId xmlns:a16="http://schemas.microsoft.com/office/drawing/2014/main" id="{8F4427C4-85E9-49FB-6BF4-642695EBD16E}"/>
              </a:ext>
            </a:extLst>
          </p:cNvPr>
          <p:cNvSpPr/>
          <p:nvPr/>
        </p:nvSpPr>
        <p:spPr>
          <a:xfrm>
            <a:off x="4935014" y="956556"/>
            <a:ext cx="2013250" cy="39706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08B24CB-A20B-3DE2-9F4A-2E2E164DC8C6}"/>
              </a:ext>
            </a:extLst>
          </p:cNvPr>
          <p:cNvSpPr/>
          <p:nvPr/>
        </p:nvSpPr>
        <p:spPr>
          <a:xfrm>
            <a:off x="4935014" y="3622311"/>
            <a:ext cx="1725217" cy="36004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AE0F7B5-2891-1B9D-F25F-C40CF79E2F7D}"/>
              </a:ext>
            </a:extLst>
          </p:cNvPr>
          <p:cNvSpPr/>
          <p:nvPr/>
        </p:nvSpPr>
        <p:spPr>
          <a:xfrm>
            <a:off x="4922912" y="5352612"/>
            <a:ext cx="1809328" cy="547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70CEF9C1-D74B-BE1C-413E-BA15762F90AD}"/>
              </a:ext>
            </a:extLst>
          </p:cNvPr>
          <p:cNvSpPr/>
          <p:nvPr/>
        </p:nvSpPr>
        <p:spPr>
          <a:xfrm>
            <a:off x="4943623" y="734196"/>
            <a:ext cx="269326" cy="251537"/>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70" name="Oval 69">
            <a:extLst>
              <a:ext uri="{FF2B5EF4-FFF2-40B4-BE49-F238E27FC236}">
                <a16:creationId xmlns:a16="http://schemas.microsoft.com/office/drawing/2014/main" id="{165573FD-454C-5137-D306-C7DE413AFB82}"/>
              </a:ext>
            </a:extLst>
          </p:cNvPr>
          <p:cNvSpPr/>
          <p:nvPr/>
        </p:nvSpPr>
        <p:spPr>
          <a:xfrm>
            <a:off x="4964156" y="3381444"/>
            <a:ext cx="269326" cy="251537"/>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71" name="Oval 70">
            <a:extLst>
              <a:ext uri="{FF2B5EF4-FFF2-40B4-BE49-F238E27FC236}">
                <a16:creationId xmlns:a16="http://schemas.microsoft.com/office/drawing/2014/main" id="{DE1732A7-1A04-41B9-AF1D-58F23BD7F16B}"/>
              </a:ext>
            </a:extLst>
          </p:cNvPr>
          <p:cNvSpPr/>
          <p:nvPr/>
        </p:nvSpPr>
        <p:spPr>
          <a:xfrm>
            <a:off x="4935014" y="5100409"/>
            <a:ext cx="269326" cy="251537"/>
          </a:xfrm>
          <a:prstGeom prst="ellipse">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Tree>
    <p:extLst>
      <p:ext uri="{BB962C8B-B14F-4D97-AF65-F5344CB8AC3E}">
        <p14:creationId xmlns:p14="http://schemas.microsoft.com/office/powerpoint/2010/main" val="4257044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0.1 Cluster</a:t>
            </a:r>
            <a:endParaRPr lang="zh-TW" altLang="en-US" b="1" dirty="0">
              <a:solidFill>
                <a:srgbClr val="FFFF00"/>
              </a:solidFill>
            </a:endParaRPr>
          </a:p>
        </p:txBody>
      </p:sp>
      <p:sp>
        <p:nvSpPr>
          <p:cNvPr id="3" name="副標題 2"/>
          <p:cNvSpPr>
            <a:spLocks noGrp="1"/>
          </p:cNvSpPr>
          <p:nvPr>
            <p:ph type="subTitle" idx="1"/>
          </p:nvPr>
        </p:nvSpPr>
        <p:spPr>
          <a:xfrm>
            <a:off x="299418" y="1353624"/>
            <a:ext cx="8387381" cy="308348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C00000"/>
                </a:solidFill>
              </a:rPr>
              <a:t>Check Who is Connected to My Computer (Kmaster): a</a:t>
            </a:r>
            <a:r>
              <a:rPr lang="en-US" sz="1800" b="1" i="0" dirty="0">
                <a:solidFill>
                  <a:srgbClr val="C00000"/>
                </a:solidFill>
                <a:effectLst/>
              </a:rPr>
              <a:t>rp -a </a:t>
            </a:r>
          </a:p>
          <a:p>
            <a:pPr marL="342900" indent="-342900" algn="l">
              <a:buClr>
                <a:srgbClr val="0070C0"/>
              </a:buClr>
              <a:buSzPct val="80000"/>
              <a:buFont typeface="Wingdings" pitchFamily="2" charset="2"/>
              <a:buChar char="u"/>
            </a:pPr>
            <a:r>
              <a:rPr lang="en-US" sz="1800" dirty="0">
                <a:solidFill>
                  <a:srgbClr val="000000"/>
                </a:solidFill>
              </a:rPr>
              <a:t>arp (Address Resolution Protocol): arp is a layer 2 protocol map MAC address to IP Address. The arp is to find IP Address of other computers). </a:t>
            </a:r>
          </a:p>
          <a:p>
            <a:pPr marL="342900" indent="-342900" algn="l">
              <a:buClr>
                <a:srgbClr val="0070C0"/>
              </a:buClr>
              <a:buSzPct val="80000"/>
              <a:buFont typeface="Wingdings" pitchFamily="2" charset="2"/>
              <a:buChar char="u"/>
            </a:pPr>
            <a:r>
              <a:rPr lang="en-US" sz="1800" dirty="0">
                <a:solidFill>
                  <a:srgbClr val="000000"/>
                </a:solidFill>
              </a:rPr>
              <a:t>We have:</a:t>
            </a:r>
          </a:p>
          <a:p>
            <a:pPr marL="342900" indent="-342900" algn="l">
              <a:buClr>
                <a:srgbClr val="0070C0"/>
              </a:buClr>
              <a:buSzPct val="80000"/>
              <a:buFont typeface="Wingdings" pitchFamily="2" charset="2"/>
              <a:buChar char="u"/>
            </a:pPr>
            <a:r>
              <a:rPr lang="en-US" sz="1800" b="1" dirty="0">
                <a:solidFill>
                  <a:srgbClr val="C00000"/>
                </a:solidFill>
              </a:rPr>
              <a:t>3. 192.168.1.2: Knode 1 Machine</a:t>
            </a:r>
          </a:p>
          <a:p>
            <a:pPr marL="342900" indent="-342900" algn="l">
              <a:buClr>
                <a:srgbClr val="0070C0"/>
              </a:buClr>
              <a:buSzPct val="80000"/>
              <a:buFont typeface="Wingdings" pitchFamily="2" charset="2"/>
              <a:buChar char="u"/>
            </a:pPr>
            <a:r>
              <a:rPr lang="en-US" sz="1800" b="1" i="0" dirty="0">
                <a:solidFill>
                  <a:srgbClr val="C00000"/>
                </a:solidFill>
                <a:effectLst/>
              </a:rPr>
              <a:t>Knode 2 IP Address: 192.168.0.17.</a:t>
            </a:r>
            <a:endParaRPr lang="en-US" sz="1800" b="1" dirty="0">
              <a:solidFill>
                <a:srgbClr val="C00000"/>
              </a:solidFill>
            </a:endParaRPr>
          </a:p>
          <a:p>
            <a:pPr marL="342900" indent="-342900" algn="l">
              <a:buClr>
                <a:srgbClr val="0070C0"/>
              </a:buClr>
              <a:buSzPct val="80000"/>
              <a:buFont typeface="Wingdings" pitchFamily="2" charset="2"/>
              <a:buChar char="u"/>
            </a:pPr>
            <a:r>
              <a:rPr lang="en-US" sz="1800" dirty="0">
                <a:solidFill>
                  <a:srgbClr val="000000"/>
                </a:solidFill>
              </a:rPr>
              <a:t>11. calib31feb6b616: Wired Ethernet address a2:62:8b:96:67:66. IP address is 10.1.189.0.</a:t>
            </a:r>
          </a:p>
          <a:p>
            <a:pPr marL="342900" indent="-342900" algn="l">
              <a:buClr>
                <a:srgbClr val="0070C0"/>
              </a:buClr>
              <a:buSzPct val="80000"/>
              <a:buFont typeface="Wingdings" pitchFamily="2" charset="2"/>
              <a:buChar char="u"/>
            </a:pPr>
            <a:r>
              <a:rPr lang="en-US" sz="1800" dirty="0">
                <a:solidFill>
                  <a:srgbClr val="000000"/>
                </a:solidFill>
              </a:rPr>
              <a:t>14.Gateway: Ethernet address is a0:04:60:3d:a1:d2. Wireless IP address is </a:t>
            </a:r>
            <a:r>
              <a:rPr lang="en-US" sz="1800" dirty="0">
                <a:solidFill>
                  <a:srgbClr val="C00000"/>
                </a:solidFill>
              </a:rPr>
              <a:t>192.168.1.1</a:t>
            </a:r>
            <a:r>
              <a:rPr lang="en-US" sz="1800" dirty="0">
                <a:solidFill>
                  <a:srgbClr val="000000"/>
                </a:solidFill>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https://www.youtube.com/watch?v=UWg3ORRRF60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pic>
        <p:nvPicPr>
          <p:cNvPr id="8" name="Picture 7">
            <a:extLst>
              <a:ext uri="{FF2B5EF4-FFF2-40B4-BE49-F238E27FC236}">
                <a16:creationId xmlns:a16="http://schemas.microsoft.com/office/drawing/2014/main" id="{FD6AD6A1-5CE4-B9C8-F087-5097FCC7D652}"/>
              </a:ext>
            </a:extLst>
          </p:cNvPr>
          <p:cNvPicPr>
            <a:picLocks noChangeAspect="1"/>
          </p:cNvPicPr>
          <p:nvPr/>
        </p:nvPicPr>
        <p:blipFill>
          <a:blip r:embed="rId2"/>
          <a:stretch>
            <a:fillRect/>
          </a:stretch>
        </p:blipFill>
        <p:spPr>
          <a:xfrm>
            <a:off x="3059832" y="4341232"/>
            <a:ext cx="4933528" cy="2326288"/>
          </a:xfrm>
          <a:prstGeom prst="rect">
            <a:avLst/>
          </a:prstGeom>
          <a:ln>
            <a:solidFill>
              <a:srgbClr val="C00000"/>
            </a:solidFill>
          </a:ln>
        </p:spPr>
      </p:pic>
    </p:spTree>
    <p:extLst>
      <p:ext uri="{BB962C8B-B14F-4D97-AF65-F5344CB8AC3E}">
        <p14:creationId xmlns:p14="http://schemas.microsoft.com/office/powerpoint/2010/main" val="2488877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0.1 Cluster</a:t>
            </a:r>
            <a:endParaRPr lang="zh-TW" altLang="en-US" b="1" dirty="0">
              <a:solidFill>
                <a:srgbClr val="FFFF00"/>
              </a:solidFill>
            </a:endParaRPr>
          </a:p>
        </p:txBody>
      </p:sp>
      <p:sp>
        <p:nvSpPr>
          <p:cNvPr id="3" name="副標題 2"/>
          <p:cNvSpPr>
            <a:spLocks noGrp="1"/>
          </p:cNvSpPr>
          <p:nvPr>
            <p:ph type="subTitle" idx="1"/>
          </p:nvPr>
        </p:nvSpPr>
        <p:spPr>
          <a:xfrm>
            <a:off x="299418" y="1353624"/>
            <a:ext cx="4056557" cy="207537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C00000"/>
                </a:solidFill>
              </a:rPr>
              <a:t>Knode 1 (Window Machine): ipconfig</a:t>
            </a:r>
          </a:p>
          <a:p>
            <a:pPr marL="342900" indent="-342900" algn="l">
              <a:buClr>
                <a:srgbClr val="0070C0"/>
              </a:buClr>
              <a:buSzPct val="80000"/>
              <a:buFont typeface="Wingdings" pitchFamily="2" charset="2"/>
              <a:buChar char="u"/>
            </a:pPr>
            <a:r>
              <a:rPr lang="en-US" sz="1800" i="0" dirty="0">
                <a:solidFill>
                  <a:schemeClr val="tx1"/>
                </a:solidFill>
                <a:effectLst/>
              </a:rPr>
              <a:t>Since Windows and Oracle VirtualBox connected by PCI, we check windows IP Address only. </a:t>
            </a:r>
          </a:p>
          <a:p>
            <a:pPr marL="342900" indent="-342900" algn="l">
              <a:buClr>
                <a:srgbClr val="0070C0"/>
              </a:buClr>
              <a:buSzPct val="80000"/>
              <a:buFont typeface="Wingdings" pitchFamily="2" charset="2"/>
              <a:buChar char="u"/>
            </a:pPr>
            <a:r>
              <a:rPr lang="en-US" sz="1800" dirty="0">
                <a:solidFill>
                  <a:schemeClr val="tx1"/>
                </a:solidFill>
              </a:rPr>
              <a:t>Kmaster and Knode 2 can only see the Gate way of </a:t>
            </a:r>
            <a:r>
              <a:rPr lang="en-US" sz="1800" b="1" i="0" dirty="0">
                <a:solidFill>
                  <a:srgbClr val="C00000"/>
                </a:solidFill>
                <a:effectLst/>
              </a:rPr>
              <a:t>Knode 1 IP Address: 192.168.1.1.</a:t>
            </a:r>
          </a:p>
          <a:p>
            <a:pPr marL="342900" indent="-342900" algn="l">
              <a:buClr>
                <a:srgbClr val="0070C0"/>
              </a:buClr>
              <a:buSzPct val="80000"/>
              <a:buFont typeface="Wingdings" pitchFamily="2" charset="2"/>
              <a:buChar char="u"/>
            </a:pPr>
            <a:endParaRPr lang="en-US" sz="1800" b="1" i="0" dirty="0">
              <a:solidFill>
                <a:srgbClr val="C00000"/>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https://www.youtube.com/watch?v=UWg3ORRRF60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9" name="Picture 8">
            <a:extLst>
              <a:ext uri="{FF2B5EF4-FFF2-40B4-BE49-F238E27FC236}">
                <a16:creationId xmlns:a16="http://schemas.microsoft.com/office/drawing/2014/main" id="{C98485F3-668F-FB52-9135-3E3EAD337532}"/>
              </a:ext>
            </a:extLst>
          </p:cNvPr>
          <p:cNvPicPr>
            <a:picLocks noChangeAspect="1"/>
          </p:cNvPicPr>
          <p:nvPr/>
        </p:nvPicPr>
        <p:blipFill>
          <a:blip r:embed="rId2"/>
          <a:stretch>
            <a:fillRect/>
          </a:stretch>
        </p:blipFill>
        <p:spPr>
          <a:xfrm>
            <a:off x="4468802" y="552229"/>
            <a:ext cx="4437599" cy="5804121"/>
          </a:xfrm>
          <a:prstGeom prst="rect">
            <a:avLst/>
          </a:prstGeom>
          <a:ln>
            <a:solidFill>
              <a:srgbClr val="C00000"/>
            </a:solidFill>
          </a:ln>
        </p:spPr>
      </p:pic>
      <p:sp>
        <p:nvSpPr>
          <p:cNvPr id="10" name="Rectangle 9">
            <a:extLst>
              <a:ext uri="{FF2B5EF4-FFF2-40B4-BE49-F238E27FC236}">
                <a16:creationId xmlns:a16="http://schemas.microsoft.com/office/drawing/2014/main" id="{F7C907B7-5A76-47F6-AD56-C6CAF63DDE6A}"/>
              </a:ext>
            </a:extLst>
          </p:cNvPr>
          <p:cNvSpPr/>
          <p:nvPr/>
        </p:nvSpPr>
        <p:spPr>
          <a:xfrm>
            <a:off x="4571999" y="5445224"/>
            <a:ext cx="3312369"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95669A-4DB3-BFF8-58D1-41739AF50546}"/>
              </a:ext>
            </a:extLst>
          </p:cNvPr>
          <p:cNvSpPr/>
          <p:nvPr/>
        </p:nvSpPr>
        <p:spPr>
          <a:xfrm>
            <a:off x="611560" y="2564904"/>
            <a:ext cx="3528392" cy="86409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1688BFA3-E318-83E1-D52E-52E1BBEC154D}"/>
              </a:ext>
            </a:extLst>
          </p:cNvPr>
          <p:cNvCxnSpPr>
            <a:cxnSpLocks/>
            <a:stCxn id="11" idx="2"/>
            <a:endCxn id="10" idx="1"/>
          </p:cNvCxnSpPr>
          <p:nvPr/>
        </p:nvCxnSpPr>
        <p:spPr>
          <a:xfrm>
            <a:off x="2375756" y="3429000"/>
            <a:ext cx="2196243" cy="212423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76090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0.1 Cluster</a:t>
            </a:r>
            <a:endParaRPr lang="zh-TW" altLang="en-US" b="1" dirty="0">
              <a:solidFill>
                <a:srgbClr val="FFFF00"/>
              </a:solidFill>
            </a:endParaRPr>
          </a:p>
        </p:txBody>
      </p:sp>
      <p:sp>
        <p:nvSpPr>
          <p:cNvPr id="3" name="副標題 2"/>
          <p:cNvSpPr>
            <a:spLocks noGrp="1"/>
          </p:cNvSpPr>
          <p:nvPr>
            <p:ph type="subTitle" idx="1"/>
          </p:nvPr>
        </p:nvSpPr>
        <p:spPr>
          <a:xfrm>
            <a:off x="299419" y="1353624"/>
            <a:ext cx="3408486" cy="272344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C00000"/>
                </a:solidFill>
              </a:rPr>
              <a:t>Knode 2 (Window Machine): ipconfig</a:t>
            </a:r>
          </a:p>
          <a:p>
            <a:pPr marL="342900" indent="-342900" algn="l">
              <a:buClr>
                <a:srgbClr val="0070C0"/>
              </a:buClr>
              <a:buSzPct val="80000"/>
              <a:buFont typeface="Wingdings" pitchFamily="2" charset="2"/>
              <a:buChar char="u"/>
            </a:pPr>
            <a:r>
              <a:rPr lang="en-US" sz="1800" i="0" dirty="0">
                <a:solidFill>
                  <a:schemeClr val="tx1"/>
                </a:solidFill>
                <a:effectLst/>
              </a:rPr>
              <a:t>Since Windows and Oracle VirtualBox connected by PCI, we check windows IP Address only. </a:t>
            </a:r>
          </a:p>
          <a:p>
            <a:pPr marL="342900" indent="-342900" algn="l">
              <a:buClr>
                <a:srgbClr val="0070C0"/>
              </a:buClr>
              <a:buSzPct val="80000"/>
              <a:buFont typeface="Wingdings" pitchFamily="2" charset="2"/>
              <a:buChar char="u"/>
            </a:pPr>
            <a:r>
              <a:rPr lang="en-US" sz="1800" i="0" dirty="0">
                <a:solidFill>
                  <a:schemeClr val="tx1"/>
                </a:solidFill>
                <a:effectLst/>
              </a:rPr>
              <a:t>Kmaster and Knode 1 can only see</a:t>
            </a:r>
            <a:r>
              <a:rPr lang="en-US" sz="1800" b="1" i="0" dirty="0">
                <a:solidFill>
                  <a:srgbClr val="C00000"/>
                </a:solidFill>
                <a:effectLst/>
              </a:rPr>
              <a:t> Knode 2 IP Address: 192.168.0.1.</a:t>
            </a:r>
          </a:p>
          <a:p>
            <a:pPr marL="342900" indent="-342900" algn="l">
              <a:buClr>
                <a:srgbClr val="0070C0"/>
              </a:buClr>
              <a:buSzPct val="80000"/>
              <a:buFont typeface="Wingdings" pitchFamily="2" charset="2"/>
              <a:buChar char="u"/>
            </a:pPr>
            <a:endParaRPr lang="en-US" sz="1800" b="1" i="0" dirty="0">
              <a:solidFill>
                <a:srgbClr val="C00000"/>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https://www.youtube.com/watch?v=UWg3ORRRF60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8" name="Picture 7">
            <a:extLst>
              <a:ext uri="{FF2B5EF4-FFF2-40B4-BE49-F238E27FC236}">
                <a16:creationId xmlns:a16="http://schemas.microsoft.com/office/drawing/2014/main" id="{A062EA42-ED58-A956-3817-A955D52DA5E8}"/>
              </a:ext>
            </a:extLst>
          </p:cNvPr>
          <p:cNvPicPr>
            <a:picLocks noChangeAspect="1"/>
          </p:cNvPicPr>
          <p:nvPr/>
        </p:nvPicPr>
        <p:blipFill>
          <a:blip r:embed="rId2"/>
          <a:stretch>
            <a:fillRect/>
          </a:stretch>
        </p:blipFill>
        <p:spPr>
          <a:xfrm>
            <a:off x="4175310" y="400174"/>
            <a:ext cx="4968690" cy="5939202"/>
          </a:xfrm>
          <a:prstGeom prst="rect">
            <a:avLst/>
          </a:prstGeom>
          <a:ln>
            <a:solidFill>
              <a:srgbClr val="C00000"/>
            </a:solidFill>
          </a:ln>
        </p:spPr>
      </p:pic>
      <p:sp>
        <p:nvSpPr>
          <p:cNvPr id="10" name="Rectangle 9">
            <a:extLst>
              <a:ext uri="{FF2B5EF4-FFF2-40B4-BE49-F238E27FC236}">
                <a16:creationId xmlns:a16="http://schemas.microsoft.com/office/drawing/2014/main" id="{F7C907B7-5A76-47F6-AD56-C6CAF63DDE6A}"/>
              </a:ext>
            </a:extLst>
          </p:cNvPr>
          <p:cNvSpPr/>
          <p:nvPr/>
        </p:nvSpPr>
        <p:spPr>
          <a:xfrm>
            <a:off x="4355976" y="6093296"/>
            <a:ext cx="4176464" cy="2630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75A48F-8A23-F1A1-DA68-AD7164AF27F0}"/>
              </a:ext>
            </a:extLst>
          </p:cNvPr>
          <p:cNvSpPr/>
          <p:nvPr/>
        </p:nvSpPr>
        <p:spPr>
          <a:xfrm>
            <a:off x="611560" y="3140968"/>
            <a:ext cx="2952328" cy="93610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8C7CA898-CF99-42A6-49AF-96E05C4956B7}"/>
              </a:ext>
            </a:extLst>
          </p:cNvPr>
          <p:cNvCxnSpPr>
            <a:cxnSpLocks/>
            <a:stCxn id="11" idx="2"/>
            <a:endCxn id="10" idx="1"/>
          </p:cNvCxnSpPr>
          <p:nvPr/>
        </p:nvCxnSpPr>
        <p:spPr>
          <a:xfrm>
            <a:off x="2087724" y="4077072"/>
            <a:ext cx="2268252" cy="214775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79225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fontScale="90000"/>
          </a:bodyPr>
          <a:lstStyle/>
          <a:p>
            <a:r>
              <a:rPr lang="en-US" altLang="zh-TW" sz="4800" b="1" dirty="0">
                <a:solidFill>
                  <a:srgbClr val="FFFF00"/>
                </a:solidFill>
              </a:rPr>
              <a:t>0.2 Communication between Routers</a:t>
            </a:r>
            <a:endParaRPr lang="zh-TW" altLang="en-US" sz="4800" b="1" dirty="0">
              <a:solidFill>
                <a:srgbClr val="FFFF00"/>
              </a:solidFill>
            </a:endParaRPr>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2022/11/19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pic>
        <p:nvPicPr>
          <p:cNvPr id="7" name="Picture 6">
            <a:extLst>
              <a:ext uri="{FF2B5EF4-FFF2-40B4-BE49-F238E27FC236}">
                <a16:creationId xmlns:a16="http://schemas.microsoft.com/office/drawing/2014/main" id="{6BAFC81C-41D2-47DC-8418-60D9E99180AB}"/>
              </a:ext>
            </a:extLst>
          </p:cNvPr>
          <p:cNvPicPr>
            <a:picLocks noChangeAspect="1"/>
          </p:cNvPicPr>
          <p:nvPr/>
        </p:nvPicPr>
        <p:blipFill>
          <a:blip r:embed="rId2"/>
          <a:stretch>
            <a:fillRect/>
          </a:stretch>
        </p:blipFill>
        <p:spPr>
          <a:xfrm>
            <a:off x="3923928" y="3640095"/>
            <a:ext cx="992526" cy="944885"/>
          </a:xfrm>
          <a:prstGeom prst="rect">
            <a:avLst/>
          </a:prstGeom>
        </p:spPr>
      </p:pic>
    </p:spTree>
    <p:extLst>
      <p:ext uri="{BB962C8B-B14F-4D97-AF65-F5344CB8AC3E}">
        <p14:creationId xmlns:p14="http://schemas.microsoft.com/office/powerpoint/2010/main" val="2278155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0.2 Communication between Routers</a:t>
            </a:r>
            <a:endParaRPr lang="zh-TW" altLang="en-US" b="1" dirty="0">
              <a:solidFill>
                <a:srgbClr val="FFFF00"/>
              </a:solidFill>
            </a:endParaRPr>
          </a:p>
        </p:txBody>
      </p:sp>
      <p:sp>
        <p:nvSpPr>
          <p:cNvPr id="3" name="副標題 2"/>
          <p:cNvSpPr>
            <a:spLocks noGrp="1"/>
          </p:cNvSpPr>
          <p:nvPr>
            <p:ph type="subTitle" idx="1"/>
          </p:nvPr>
        </p:nvSpPr>
        <p:spPr>
          <a:xfrm>
            <a:off x="299418" y="1353624"/>
            <a:ext cx="8593061" cy="210689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C00000"/>
                </a:solidFill>
              </a:rPr>
              <a:t>Route add: Create a Route between Two Routers</a:t>
            </a:r>
          </a:p>
          <a:p>
            <a:pPr marL="342900" indent="-342900" algn="l">
              <a:buClr>
                <a:srgbClr val="0070C0"/>
              </a:buClr>
              <a:buSzPct val="80000"/>
              <a:buFont typeface="Wingdings" pitchFamily="2" charset="2"/>
              <a:buChar char="u"/>
            </a:pPr>
            <a:r>
              <a:rPr lang="en-US" sz="1800" dirty="0">
                <a:solidFill>
                  <a:srgbClr val="C00000"/>
                </a:solidFill>
                <a:hlinkClick r:id="rId2"/>
              </a:rPr>
              <a:t>https://linuxhint.com/route-add-command-linux/#:~:text=The%20command%20you%20are%20looking,chosen%20routing%20method%20explained%20below</a:t>
            </a:r>
            <a:r>
              <a:rPr lang="en-US" sz="1800" dirty="0">
                <a:solidFill>
                  <a:srgbClr val="C00000"/>
                </a:solidFill>
              </a:rPr>
              <a:t>.</a:t>
            </a:r>
          </a:p>
          <a:p>
            <a:pPr marL="342900" indent="-342900" algn="l">
              <a:buClr>
                <a:srgbClr val="0070C0"/>
              </a:buClr>
              <a:buSzPct val="80000"/>
              <a:buFont typeface="Wingdings" pitchFamily="2" charset="2"/>
              <a:buChar char="u"/>
            </a:pPr>
            <a:r>
              <a:rPr lang="en-US" sz="1800" b="0" i="0" dirty="0">
                <a:solidFill>
                  <a:srgbClr val="444444"/>
                </a:solidFill>
                <a:effectLst/>
              </a:rPr>
              <a:t>The command (“route add”) is to add proper routes to reach the destination or multiple destinations. </a:t>
            </a:r>
          </a:p>
          <a:p>
            <a:pPr marL="342900" indent="-342900" algn="l">
              <a:buClr>
                <a:srgbClr val="0070C0"/>
              </a:buClr>
              <a:buSzPct val="80000"/>
              <a:buFont typeface="Wingdings" pitchFamily="2" charset="2"/>
              <a:buChar char="u"/>
            </a:pPr>
            <a:r>
              <a:rPr lang="en-US" sz="1800" dirty="0">
                <a:solidFill>
                  <a:srgbClr val="444444"/>
                </a:solidFill>
              </a:rPr>
              <a:t>We</a:t>
            </a:r>
            <a:r>
              <a:rPr lang="en-US" sz="1800" b="0" i="0" dirty="0">
                <a:solidFill>
                  <a:srgbClr val="444444"/>
                </a:solidFill>
                <a:effectLst/>
              </a:rPr>
              <a:t> can add more than one gateway to access different networks.</a:t>
            </a:r>
          </a:p>
          <a:p>
            <a:pPr algn="l">
              <a:buClr>
                <a:srgbClr val="0070C0"/>
              </a:buClr>
              <a:buSzPct val="80000"/>
            </a:pPr>
            <a:endParaRPr lang="en-US" sz="1800" b="0" i="0" dirty="0">
              <a:solidFill>
                <a:srgbClr val="444444"/>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https://www.youtube.com/watch?v=UWg3ORRRF60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1026" name="Picture 2">
            <a:extLst>
              <a:ext uri="{FF2B5EF4-FFF2-40B4-BE49-F238E27FC236}">
                <a16:creationId xmlns:a16="http://schemas.microsoft.com/office/drawing/2014/main" id="{D72EB7DB-8631-F2B8-A771-B60385F33A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3577382"/>
            <a:ext cx="4516621" cy="3078454"/>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181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0.2 Communication between Routers</a:t>
            </a:r>
            <a:endParaRPr lang="zh-TW" altLang="en-US" b="1" dirty="0">
              <a:solidFill>
                <a:srgbClr val="FFFF00"/>
              </a:solidFill>
            </a:endParaRPr>
          </a:p>
        </p:txBody>
      </p:sp>
      <p:sp>
        <p:nvSpPr>
          <p:cNvPr id="3" name="副標題 2"/>
          <p:cNvSpPr>
            <a:spLocks noGrp="1"/>
          </p:cNvSpPr>
          <p:nvPr>
            <p:ph type="subTitle" idx="1"/>
          </p:nvPr>
        </p:nvSpPr>
        <p:spPr>
          <a:xfrm>
            <a:off x="299418" y="1353624"/>
            <a:ext cx="8593061" cy="261289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C00000"/>
                </a:solidFill>
              </a:rPr>
              <a:t>Route add: Create a Route between Two Routers</a:t>
            </a:r>
          </a:p>
          <a:p>
            <a:pPr marL="342900" indent="-342900" algn="l">
              <a:buClr>
                <a:srgbClr val="0070C0"/>
              </a:buClr>
              <a:buSzPct val="80000"/>
              <a:buFont typeface="Wingdings" pitchFamily="2" charset="2"/>
              <a:buChar char="u"/>
            </a:pPr>
            <a:r>
              <a:rPr lang="en-US" sz="1800" dirty="0">
                <a:solidFill>
                  <a:srgbClr val="C00000"/>
                </a:solidFill>
                <a:hlinkClick r:id="rId2"/>
              </a:rPr>
              <a:t>https://linuxhint.com/route-add-command-linux/#:~:text=The%20command%20you%20are%20looking,chosen%20routing%20method%20explained%20below</a:t>
            </a:r>
            <a:r>
              <a:rPr lang="en-US" sz="1800" dirty="0">
                <a:solidFill>
                  <a:srgbClr val="C00000"/>
                </a:solidFill>
              </a:rPr>
              <a:t>.</a:t>
            </a:r>
          </a:p>
          <a:p>
            <a:pPr marL="342900" indent="-342900" algn="l">
              <a:buClr>
                <a:srgbClr val="0070C0"/>
              </a:buClr>
              <a:buSzPct val="80000"/>
              <a:buFont typeface="Wingdings" pitchFamily="2" charset="2"/>
              <a:buChar char="u"/>
            </a:pPr>
            <a:r>
              <a:rPr lang="en-US" sz="1800" b="0" i="0" dirty="0">
                <a:solidFill>
                  <a:srgbClr val="444444"/>
                </a:solidFill>
                <a:effectLst/>
              </a:rPr>
              <a:t>For example, </a:t>
            </a:r>
            <a:r>
              <a:rPr lang="en-US" sz="1800" dirty="0">
                <a:solidFill>
                  <a:srgbClr val="444444"/>
                </a:solidFill>
              </a:rPr>
              <a:t>i</a:t>
            </a:r>
            <a:r>
              <a:rPr lang="en-US" sz="1800" b="0" i="0" dirty="0">
                <a:solidFill>
                  <a:srgbClr val="444444"/>
                </a:solidFill>
                <a:effectLst/>
              </a:rPr>
              <a:t>f a computer from the </a:t>
            </a:r>
            <a:r>
              <a:rPr lang="en-US" sz="1800" b="1" i="0" dirty="0">
                <a:solidFill>
                  <a:srgbClr val="444444"/>
                </a:solidFill>
                <a:effectLst/>
              </a:rPr>
              <a:t>NETWORK 1</a:t>
            </a:r>
            <a:r>
              <a:rPr lang="en-US" sz="1800" b="0" i="0" dirty="0">
                <a:solidFill>
                  <a:srgbClr val="444444"/>
                </a:solidFill>
                <a:effectLst/>
              </a:rPr>
              <a:t> wants to connect to a computer from </a:t>
            </a:r>
            <a:r>
              <a:rPr lang="en-US" sz="1800" b="1" i="0" dirty="0">
                <a:solidFill>
                  <a:srgbClr val="444444"/>
                </a:solidFill>
                <a:effectLst/>
              </a:rPr>
              <a:t>NETWORK 2</a:t>
            </a:r>
            <a:r>
              <a:rPr lang="en-US" sz="1800" b="0" i="0" dirty="0">
                <a:solidFill>
                  <a:srgbClr val="444444"/>
                </a:solidFill>
                <a:effectLst/>
              </a:rPr>
              <a:t> using static routing, the computer from the </a:t>
            </a:r>
            <a:r>
              <a:rPr lang="en-US" sz="1800" b="1" i="0" dirty="0">
                <a:solidFill>
                  <a:srgbClr val="444444"/>
                </a:solidFill>
                <a:effectLst/>
              </a:rPr>
              <a:t>NETWORK 1</a:t>
            </a:r>
            <a:r>
              <a:rPr lang="en-US" sz="1800" b="0" i="0" dirty="0">
                <a:solidFill>
                  <a:srgbClr val="444444"/>
                </a:solidFill>
                <a:effectLst/>
              </a:rPr>
              <a:t> must define in the routing table that both exit interfaces, </a:t>
            </a:r>
            <a:r>
              <a:rPr lang="en-US" sz="1800" b="1" i="0" dirty="0">
                <a:solidFill>
                  <a:srgbClr val="444444"/>
                </a:solidFill>
                <a:effectLst/>
              </a:rPr>
              <a:t>ROUTER 1</a:t>
            </a:r>
            <a:r>
              <a:rPr lang="en-US" sz="1800" b="0" i="0" dirty="0">
                <a:solidFill>
                  <a:srgbClr val="444444"/>
                </a:solidFill>
                <a:effectLst/>
              </a:rPr>
              <a:t> and </a:t>
            </a:r>
            <a:r>
              <a:rPr lang="en-US" sz="1800" b="1" i="0" dirty="0">
                <a:solidFill>
                  <a:srgbClr val="444444"/>
                </a:solidFill>
                <a:effectLst/>
              </a:rPr>
              <a:t>Intermediating router,</a:t>
            </a:r>
            <a:r>
              <a:rPr lang="en-US" sz="1800" b="0" i="0" dirty="0">
                <a:solidFill>
                  <a:srgbClr val="444444"/>
                </a:solidFill>
                <a:effectLst/>
              </a:rPr>
              <a:t> need to be used to connect to the next router until reaching the final destination.</a:t>
            </a:r>
          </a:p>
          <a:p>
            <a:pPr algn="l">
              <a:buClr>
                <a:srgbClr val="0070C0"/>
              </a:buClr>
              <a:buSzPct val="80000"/>
            </a:pPr>
            <a:endParaRPr lang="en-US" sz="1800" b="0" i="0" dirty="0">
              <a:solidFill>
                <a:srgbClr val="444444"/>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https://www.youtube.com/watch?v=UWg3ORRRF60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1026" name="Picture 2">
            <a:extLst>
              <a:ext uri="{FF2B5EF4-FFF2-40B4-BE49-F238E27FC236}">
                <a16:creationId xmlns:a16="http://schemas.microsoft.com/office/drawing/2014/main" id="{D72EB7DB-8631-F2B8-A771-B60385F33A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391" y="4149080"/>
            <a:ext cx="3506295" cy="2389832"/>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
        <p:nvSpPr>
          <p:cNvPr id="7" name="副標題 2">
            <a:extLst>
              <a:ext uri="{FF2B5EF4-FFF2-40B4-BE49-F238E27FC236}">
                <a16:creationId xmlns:a16="http://schemas.microsoft.com/office/drawing/2014/main" id="{2AF33080-967F-07E5-A921-BB3E490366BA}"/>
              </a:ext>
            </a:extLst>
          </p:cNvPr>
          <p:cNvSpPr txBox="1">
            <a:spLocks/>
          </p:cNvSpPr>
          <p:nvPr/>
        </p:nvSpPr>
        <p:spPr>
          <a:xfrm>
            <a:off x="273360" y="3994914"/>
            <a:ext cx="5299031" cy="2361435"/>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0" i="0" dirty="0">
                <a:solidFill>
                  <a:srgbClr val="444444"/>
                </a:solidFill>
                <a:effectLst/>
              </a:rPr>
              <a:t>When using static routing, the computer must also define the outgoing interface to connect to the intermediating router and the interface the intermediating router needs to use to connect to the router belonging to </a:t>
            </a:r>
            <a:r>
              <a:rPr lang="en-US" sz="1800" b="1" i="0" dirty="0">
                <a:solidFill>
                  <a:srgbClr val="444444"/>
                </a:solidFill>
                <a:effectLst/>
              </a:rPr>
              <a:t>NETWORK 2</a:t>
            </a:r>
            <a:r>
              <a:rPr lang="en-US" sz="1800" b="0" i="0" dirty="0">
                <a:solidFill>
                  <a:srgbClr val="444444"/>
                </a:solidFill>
                <a:effectLst/>
              </a:rPr>
              <a:t>. </a:t>
            </a:r>
          </a:p>
          <a:p>
            <a:pPr marL="342900" indent="-342900" algn="l">
              <a:buClr>
                <a:srgbClr val="0070C0"/>
              </a:buClr>
              <a:buSzPct val="80000"/>
              <a:buFont typeface="Wingdings" pitchFamily="2" charset="2"/>
              <a:buChar char="u"/>
            </a:pPr>
            <a:r>
              <a:rPr lang="en-US" sz="1800" b="0" i="0" dirty="0">
                <a:solidFill>
                  <a:srgbClr val="444444"/>
                </a:solidFill>
                <a:effectLst/>
              </a:rPr>
              <a:t>However, the </a:t>
            </a:r>
            <a:r>
              <a:rPr lang="en-US" sz="1800" b="1" i="0" dirty="0">
                <a:solidFill>
                  <a:srgbClr val="444444"/>
                </a:solidFill>
                <a:effectLst/>
              </a:rPr>
              <a:t>NETWORK 2</a:t>
            </a:r>
            <a:r>
              <a:rPr lang="en-US" sz="1800" b="0" i="0" dirty="0">
                <a:solidFill>
                  <a:srgbClr val="444444"/>
                </a:solidFill>
                <a:effectLst/>
              </a:rPr>
              <a:t> router does not need to be specified in the routing table because it is already connected directly to the destination.</a:t>
            </a:r>
            <a:endParaRPr lang="en-US" sz="1800" dirty="0">
              <a:solidFill>
                <a:srgbClr val="444444"/>
              </a:solidFill>
            </a:endParaRPr>
          </a:p>
        </p:txBody>
      </p:sp>
    </p:spTree>
    <p:extLst>
      <p:ext uri="{BB962C8B-B14F-4D97-AF65-F5344CB8AC3E}">
        <p14:creationId xmlns:p14="http://schemas.microsoft.com/office/powerpoint/2010/main" val="780223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0.2 Communication between Routers</a:t>
            </a:r>
            <a:endParaRPr lang="zh-TW" altLang="en-US" b="1" dirty="0">
              <a:solidFill>
                <a:srgbClr val="FFFF00"/>
              </a:solidFill>
            </a:endParaRPr>
          </a:p>
        </p:txBody>
      </p:sp>
      <p:sp>
        <p:nvSpPr>
          <p:cNvPr id="3" name="副標題 2"/>
          <p:cNvSpPr>
            <a:spLocks noGrp="1"/>
          </p:cNvSpPr>
          <p:nvPr>
            <p:ph type="subTitle" idx="1"/>
          </p:nvPr>
        </p:nvSpPr>
        <p:spPr>
          <a:xfrm>
            <a:off x="299418" y="1353624"/>
            <a:ext cx="8593061" cy="309944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C00000"/>
                </a:solidFill>
              </a:rPr>
              <a:t>Route add: Create a Route between Two Routers</a:t>
            </a:r>
          </a:p>
          <a:p>
            <a:pPr marL="342900" indent="-342900" algn="l">
              <a:buClr>
                <a:srgbClr val="0070C0"/>
              </a:buClr>
              <a:buSzPct val="80000"/>
              <a:buFont typeface="Wingdings" pitchFamily="2" charset="2"/>
              <a:buChar char="u"/>
            </a:pPr>
            <a:r>
              <a:rPr lang="en-US" sz="1800" dirty="0">
                <a:solidFill>
                  <a:srgbClr val="C00000"/>
                </a:solidFill>
                <a:hlinkClick r:id="rId2"/>
              </a:rPr>
              <a:t>https://linuxhint.com/route-add-command-linux/#:~:text=The%20command%20you%20are%20looking,chosen%20routing%20method%20explained%20below</a:t>
            </a:r>
            <a:r>
              <a:rPr lang="en-US" sz="1800" dirty="0">
                <a:solidFill>
                  <a:srgbClr val="C00000"/>
                </a:solidFill>
              </a:rPr>
              <a:t>.</a:t>
            </a:r>
          </a:p>
          <a:p>
            <a:pPr marL="342900" indent="-342900" algn="l">
              <a:buClr>
                <a:srgbClr val="0070C0"/>
              </a:buClr>
              <a:buSzPct val="80000"/>
              <a:buFont typeface="Wingdings" pitchFamily="2" charset="2"/>
              <a:buChar char="u"/>
            </a:pPr>
            <a:r>
              <a:rPr lang="en-US" sz="1800" dirty="0">
                <a:solidFill>
                  <a:srgbClr val="444444"/>
                </a:solidFill>
              </a:rPr>
              <a:t>The network devices allow connectivity between two networks is called “</a:t>
            </a:r>
            <a:r>
              <a:rPr lang="en-US" sz="1800" b="1" dirty="0">
                <a:solidFill>
                  <a:srgbClr val="444444"/>
                </a:solidFill>
              </a:rPr>
              <a:t>gateways</a:t>
            </a:r>
            <a:r>
              <a:rPr lang="en-US" sz="1800" dirty="0">
                <a:solidFill>
                  <a:srgbClr val="444444"/>
                </a:solidFill>
              </a:rPr>
              <a:t>”. </a:t>
            </a:r>
          </a:p>
          <a:p>
            <a:pPr marL="342900" indent="-342900" algn="l">
              <a:buClr>
                <a:srgbClr val="0070C0"/>
              </a:buClr>
              <a:buSzPct val="80000"/>
              <a:buFont typeface="Wingdings" pitchFamily="2" charset="2"/>
              <a:buChar char="u"/>
            </a:pPr>
            <a:r>
              <a:rPr lang="en-US" sz="1800" dirty="0">
                <a:solidFill>
                  <a:srgbClr val="444444"/>
                </a:solidFill>
              </a:rPr>
              <a:t>Gateways must have two network cards, each connected to the networks we want to connect between them.</a:t>
            </a:r>
          </a:p>
          <a:p>
            <a:pPr marL="342900" indent="-342900" algn="l">
              <a:buClr>
                <a:srgbClr val="0070C0"/>
              </a:buClr>
              <a:buSzPct val="80000"/>
              <a:buFont typeface="Wingdings" pitchFamily="2" charset="2"/>
              <a:buChar char="u"/>
            </a:pPr>
            <a:r>
              <a:rPr lang="en-US" sz="1800" b="0" i="0" dirty="0">
                <a:solidFill>
                  <a:srgbClr val="444444"/>
                </a:solidFill>
                <a:effectLst/>
              </a:rPr>
              <a:t>If a client from the NETWORK 2 wants to connect to NETWORK 1 (Inverse), it also will be required to add the inverse route or path (including its router but without including the </a:t>
            </a:r>
            <a:r>
              <a:rPr lang="en-US" sz="1800" b="1" i="0" dirty="0">
                <a:solidFill>
                  <a:srgbClr val="444444"/>
                </a:solidFill>
                <a:effectLst/>
              </a:rPr>
              <a:t>NETWORK 1</a:t>
            </a:r>
            <a:r>
              <a:rPr lang="en-US" sz="1800" b="0" i="0" dirty="0">
                <a:solidFill>
                  <a:srgbClr val="444444"/>
                </a:solidFill>
                <a:effectLst/>
              </a:rPr>
              <a:t> router, which is already connected to </a:t>
            </a:r>
            <a:r>
              <a:rPr lang="en-US" sz="1800" b="1" i="0" dirty="0">
                <a:solidFill>
                  <a:srgbClr val="444444"/>
                </a:solidFill>
                <a:effectLst/>
              </a:rPr>
              <a:t>NETWORK 1</a:t>
            </a:r>
            <a:r>
              <a:rPr lang="en-US" sz="1800" b="0" i="0" dirty="0">
                <a:solidFill>
                  <a:srgbClr val="444444"/>
                </a:solidFill>
                <a:effectLst/>
              </a:rPr>
              <a:t>).</a:t>
            </a:r>
          </a:p>
          <a:p>
            <a:pPr marL="342900" indent="-342900" algn="l">
              <a:buClr>
                <a:srgbClr val="0070C0"/>
              </a:buClr>
              <a:buSzPct val="80000"/>
              <a:buFont typeface="Wingdings" pitchFamily="2" charset="2"/>
              <a:buChar char="u"/>
            </a:pPr>
            <a:endParaRPr lang="en-US" sz="1800" dirty="0">
              <a:solidFill>
                <a:srgbClr val="444444"/>
              </a:solidFill>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https://www.youtube.com/watch?v=UWg3ORRRF60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pic>
        <p:nvPicPr>
          <p:cNvPr id="1026" name="Picture 2">
            <a:extLst>
              <a:ext uri="{FF2B5EF4-FFF2-40B4-BE49-F238E27FC236}">
                <a16:creationId xmlns:a16="http://schemas.microsoft.com/office/drawing/2014/main" id="{D72EB7DB-8631-F2B8-A771-B60385F33A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4453070"/>
            <a:ext cx="2808311" cy="1914098"/>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
        <p:nvSpPr>
          <p:cNvPr id="8" name="副標題 2">
            <a:extLst>
              <a:ext uri="{FF2B5EF4-FFF2-40B4-BE49-F238E27FC236}">
                <a16:creationId xmlns:a16="http://schemas.microsoft.com/office/drawing/2014/main" id="{4B1C97DA-E6EA-9C41-FA5A-9FB826C07DC0}"/>
              </a:ext>
            </a:extLst>
          </p:cNvPr>
          <p:cNvSpPr txBox="1">
            <a:spLocks/>
          </p:cNvSpPr>
          <p:nvPr/>
        </p:nvSpPr>
        <p:spPr>
          <a:xfrm>
            <a:off x="310304" y="4537175"/>
            <a:ext cx="5579071" cy="1556121"/>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0" i="0" dirty="0">
                <a:solidFill>
                  <a:srgbClr val="444444"/>
                </a:solidFill>
                <a:effectLst/>
              </a:rPr>
              <a:t>Static routes are the fastest and safest routing method. </a:t>
            </a:r>
          </a:p>
          <a:p>
            <a:pPr marL="342900" indent="-342900" algn="l">
              <a:buClr>
                <a:srgbClr val="0070C0"/>
              </a:buClr>
              <a:buSzPct val="80000"/>
              <a:buFont typeface="Wingdings" pitchFamily="2" charset="2"/>
              <a:buChar char="u"/>
            </a:pPr>
            <a:r>
              <a:rPr lang="en-US" sz="1800" b="0" i="0" dirty="0">
                <a:solidFill>
                  <a:srgbClr val="444444"/>
                </a:solidFill>
                <a:effectLst/>
              </a:rPr>
              <a:t>It is fast because clients provide routing devices the full path, while routers must learn them by themselves in other methods.</a:t>
            </a:r>
            <a:endParaRPr lang="en-US" sz="1800" dirty="0">
              <a:solidFill>
                <a:srgbClr val="444444"/>
              </a:solidFill>
            </a:endParaRPr>
          </a:p>
        </p:txBody>
      </p:sp>
    </p:spTree>
    <p:extLst>
      <p:ext uri="{BB962C8B-B14F-4D97-AF65-F5344CB8AC3E}">
        <p14:creationId xmlns:p14="http://schemas.microsoft.com/office/powerpoint/2010/main" val="2344001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0 Install Kubernetes: Introduction</a:t>
            </a:r>
            <a:endParaRPr lang="zh-TW" altLang="en-US" b="1" dirty="0">
              <a:solidFill>
                <a:srgbClr val="FFFF00"/>
              </a:solidFill>
            </a:endParaRPr>
          </a:p>
        </p:txBody>
      </p:sp>
      <p:sp>
        <p:nvSpPr>
          <p:cNvPr id="3" name="副標題 2"/>
          <p:cNvSpPr>
            <a:spLocks noGrp="1"/>
          </p:cNvSpPr>
          <p:nvPr>
            <p:ph type="subTitle" idx="1"/>
          </p:nvPr>
        </p:nvSpPr>
        <p:spPr>
          <a:xfrm>
            <a:off x="491331" y="1224078"/>
            <a:ext cx="5808861" cy="220492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Install Kubernetes: Introduction</a:t>
            </a:r>
          </a:p>
          <a:p>
            <a:pPr marL="342900" indent="-342900" algn="l">
              <a:buClr>
                <a:srgbClr val="0070C0"/>
              </a:buClr>
              <a:buSzPct val="80000"/>
              <a:buFont typeface="Wingdings" pitchFamily="2" charset="2"/>
              <a:buChar char="u"/>
            </a:pPr>
            <a:r>
              <a:rPr lang="en-US" sz="1800" b="0" i="0" dirty="0">
                <a:solidFill>
                  <a:srgbClr val="000000"/>
                </a:solidFill>
                <a:effectLst/>
              </a:rPr>
              <a:t>The </a:t>
            </a:r>
            <a:r>
              <a:rPr lang="en-US" sz="1800" dirty="0">
                <a:solidFill>
                  <a:srgbClr val="000000"/>
                </a:solidFill>
              </a:rPr>
              <a:t>installation includes the followings:</a:t>
            </a:r>
            <a:endParaRPr lang="en-US" sz="1800" b="0" i="0" dirty="0">
              <a:solidFill>
                <a:srgbClr val="000000"/>
              </a:solidFill>
              <a:effectLst/>
            </a:endParaRPr>
          </a:p>
          <a:p>
            <a:pPr marL="342900" indent="-342900" algn="l">
              <a:buClr>
                <a:srgbClr val="0070C0"/>
              </a:buClr>
              <a:buSzPct val="80000"/>
              <a:buFont typeface="Wingdings" pitchFamily="2" charset="2"/>
              <a:buChar char="u"/>
            </a:pPr>
            <a:r>
              <a:rPr lang="en-US" sz="1800" dirty="0">
                <a:solidFill>
                  <a:srgbClr val="000000"/>
                </a:solidFill>
              </a:rPr>
              <a:t>1. At Both Master and Slave Nodes: </a:t>
            </a:r>
            <a:r>
              <a:rPr lang="en-US" sz="1800" b="0" i="0" dirty="0">
                <a:solidFill>
                  <a:srgbClr val="000000"/>
                </a:solidFill>
                <a:effectLst/>
              </a:rPr>
              <a:t>five steps (1.1-1.5) to install Kubernetes</a:t>
            </a:r>
            <a:endParaRPr lang="en-US" sz="1800" dirty="0">
              <a:solidFill>
                <a:srgbClr val="000000"/>
              </a:solidFill>
            </a:endParaRPr>
          </a:p>
          <a:p>
            <a:pPr marL="342900" indent="-342900" algn="l">
              <a:buClr>
                <a:srgbClr val="0070C0"/>
              </a:buClr>
              <a:buSzPct val="80000"/>
              <a:buFont typeface="Wingdings" pitchFamily="2" charset="2"/>
              <a:buChar char="u"/>
            </a:pPr>
            <a:r>
              <a:rPr lang="en-US" sz="1800" b="0" i="0" dirty="0">
                <a:solidFill>
                  <a:srgbClr val="000000"/>
                </a:solidFill>
                <a:effectLst/>
              </a:rPr>
              <a:t>2. Master Node: </a:t>
            </a:r>
            <a:r>
              <a:rPr lang="en-US" sz="1800" dirty="0">
                <a:solidFill>
                  <a:srgbClr val="000000"/>
                </a:solidFill>
              </a:rPr>
              <a:t>three commands (2.1-2.3) to bring up the cluster.</a:t>
            </a:r>
          </a:p>
          <a:p>
            <a:pPr marL="342900" indent="-342900" algn="l">
              <a:buClr>
                <a:srgbClr val="0070C0"/>
              </a:buClr>
              <a:buSzPct val="80000"/>
              <a:buFont typeface="Wingdings" pitchFamily="2" charset="2"/>
              <a:buChar char="u"/>
            </a:pPr>
            <a:r>
              <a:rPr lang="en-US" sz="1800" dirty="0">
                <a:solidFill>
                  <a:srgbClr val="000000"/>
                </a:solidFill>
              </a:rPr>
              <a:t>3. Slave Node:  one command (3.1) to join the cluster.</a:t>
            </a:r>
            <a:endParaRPr lang="en-US" sz="1800" b="0" i="0" dirty="0">
              <a:solidFill>
                <a:srgbClr val="000000"/>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https://www.youtube.com/watch?v=UWg3ORRRF60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pic>
        <p:nvPicPr>
          <p:cNvPr id="9" name="Picture 8">
            <a:extLst>
              <a:ext uri="{FF2B5EF4-FFF2-40B4-BE49-F238E27FC236}">
                <a16:creationId xmlns:a16="http://schemas.microsoft.com/office/drawing/2014/main" id="{09AEBC6C-AF7C-D2A4-B932-AB9B9A4FD72D}"/>
              </a:ext>
            </a:extLst>
          </p:cNvPr>
          <p:cNvPicPr>
            <a:picLocks noChangeAspect="1"/>
          </p:cNvPicPr>
          <p:nvPr/>
        </p:nvPicPr>
        <p:blipFill>
          <a:blip r:embed="rId2"/>
          <a:stretch>
            <a:fillRect/>
          </a:stretch>
        </p:blipFill>
        <p:spPr>
          <a:xfrm>
            <a:off x="6156176" y="1224079"/>
            <a:ext cx="2739142" cy="1394359"/>
          </a:xfrm>
          <a:prstGeom prst="rect">
            <a:avLst/>
          </a:prstGeom>
          <a:ln>
            <a:solidFill>
              <a:srgbClr val="C00000"/>
            </a:solidFill>
          </a:ln>
        </p:spPr>
      </p:pic>
      <p:graphicFrame>
        <p:nvGraphicFramePr>
          <p:cNvPr id="32" name="Table 32">
            <a:extLst>
              <a:ext uri="{FF2B5EF4-FFF2-40B4-BE49-F238E27FC236}">
                <a16:creationId xmlns:a16="http://schemas.microsoft.com/office/drawing/2014/main" id="{07285B01-6F81-B6F1-C13C-4876FE0E5FC9}"/>
              </a:ext>
            </a:extLst>
          </p:cNvPr>
          <p:cNvGraphicFramePr>
            <a:graphicFrameLocks noGrp="1"/>
          </p:cNvGraphicFramePr>
          <p:nvPr>
            <p:extLst>
              <p:ext uri="{D42A27DB-BD31-4B8C-83A1-F6EECF244321}">
                <p14:modId xmlns:p14="http://schemas.microsoft.com/office/powerpoint/2010/main" val="2634167060"/>
              </p:ext>
            </p:extLst>
          </p:nvPr>
        </p:nvGraphicFramePr>
        <p:xfrm>
          <a:off x="316022" y="3589679"/>
          <a:ext cx="8827978" cy="2406632"/>
        </p:xfrm>
        <a:graphic>
          <a:graphicData uri="http://schemas.openxmlformats.org/drawingml/2006/table">
            <a:tbl>
              <a:tblPr firstRow="1" bandRow="1">
                <a:tableStyleId>{5C22544A-7EE6-4342-B048-85BDC9FD1C3A}</a:tableStyleId>
              </a:tblPr>
              <a:tblGrid>
                <a:gridCol w="3777569">
                  <a:extLst>
                    <a:ext uri="{9D8B030D-6E8A-4147-A177-3AD203B41FA5}">
                      <a16:colId xmlns:a16="http://schemas.microsoft.com/office/drawing/2014/main" val="3611346985"/>
                    </a:ext>
                  </a:extLst>
                </a:gridCol>
                <a:gridCol w="3013398">
                  <a:extLst>
                    <a:ext uri="{9D8B030D-6E8A-4147-A177-3AD203B41FA5}">
                      <a16:colId xmlns:a16="http://schemas.microsoft.com/office/drawing/2014/main" val="1281810389"/>
                    </a:ext>
                  </a:extLst>
                </a:gridCol>
                <a:gridCol w="2037011">
                  <a:extLst>
                    <a:ext uri="{9D8B030D-6E8A-4147-A177-3AD203B41FA5}">
                      <a16:colId xmlns:a16="http://schemas.microsoft.com/office/drawing/2014/main" val="1162511173"/>
                    </a:ext>
                  </a:extLst>
                </a:gridCol>
              </a:tblGrid>
              <a:tr h="347086">
                <a:tc gridSpan="3">
                  <a:txBody>
                    <a:bodyPr/>
                    <a:lstStyle/>
                    <a:p>
                      <a:r>
                        <a:rPr lang="en-US" dirty="0"/>
                        <a:t>Kubernetes  Installation Steps</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43071207"/>
                  </a:ext>
                </a:extLst>
              </a:tr>
              <a:tr h="354320">
                <a:tc>
                  <a:txBody>
                    <a:bodyPr/>
                    <a:lstStyle/>
                    <a:p>
                      <a:r>
                        <a:rPr lang="en-US" sz="1600" b="1" dirty="0"/>
                        <a:t>1. At Both Master and Slave Nodes</a:t>
                      </a:r>
                    </a:p>
                  </a:txBody>
                  <a:tcPr/>
                </a:tc>
                <a:tc>
                  <a:txBody>
                    <a:bodyPr/>
                    <a:lstStyle/>
                    <a:p>
                      <a:r>
                        <a:rPr lang="en-US" sz="1600" b="1" dirty="0"/>
                        <a:t>2.Only at Master Node</a:t>
                      </a:r>
                    </a:p>
                  </a:txBody>
                  <a:tcPr/>
                </a:tc>
                <a:tc>
                  <a:txBody>
                    <a:bodyPr/>
                    <a:lstStyle/>
                    <a:p>
                      <a:r>
                        <a:rPr lang="en-US" sz="1600" b="1" dirty="0"/>
                        <a:t>3. Only at Slave Node</a:t>
                      </a:r>
                    </a:p>
                  </a:txBody>
                  <a:tcPr/>
                </a:tc>
                <a:extLst>
                  <a:ext uri="{0D108BD9-81ED-4DB2-BD59-A6C34878D82A}">
                    <a16:rowId xmlns:a16="http://schemas.microsoft.com/office/drawing/2014/main" val="3985273510"/>
                  </a:ext>
                </a:extLst>
              </a:tr>
              <a:tr h="314230">
                <a:tc>
                  <a:txBody>
                    <a:bodyPr/>
                    <a:lstStyle/>
                    <a:p>
                      <a:r>
                        <a:rPr lang="en-US" sz="1400" dirty="0"/>
                        <a:t>1.1. Update Your Repository</a:t>
                      </a:r>
                    </a:p>
                  </a:txBody>
                  <a:tcPr/>
                </a:tc>
                <a:tc>
                  <a:txBody>
                    <a:bodyPr/>
                    <a:lstStyle/>
                    <a:p>
                      <a:r>
                        <a:rPr lang="en-US" sz="1400" dirty="0"/>
                        <a:t>2.1. Initiate Kubernetes Cluster</a:t>
                      </a:r>
                    </a:p>
                  </a:txBody>
                  <a:tcPr/>
                </a:tc>
                <a:tc>
                  <a:txBody>
                    <a:bodyPr/>
                    <a:lstStyle/>
                    <a:p>
                      <a:r>
                        <a:rPr lang="en-US" sz="1400" dirty="0"/>
                        <a:t>3.1 Join the Cluster</a:t>
                      </a:r>
                    </a:p>
                  </a:txBody>
                  <a:tcPr/>
                </a:tc>
                <a:extLst>
                  <a:ext uri="{0D108BD9-81ED-4DB2-BD59-A6C34878D82A}">
                    <a16:rowId xmlns:a16="http://schemas.microsoft.com/office/drawing/2014/main" val="3784679129"/>
                  </a:ext>
                </a:extLst>
              </a:tr>
              <a:tr h="314230">
                <a:tc>
                  <a:txBody>
                    <a:bodyPr/>
                    <a:lstStyle/>
                    <a:p>
                      <a:r>
                        <a:rPr lang="en-US" sz="1400" dirty="0"/>
                        <a:t>1.2. Turn Off Swap Space </a:t>
                      </a:r>
                    </a:p>
                  </a:txBody>
                  <a:tcPr/>
                </a:tc>
                <a:tc>
                  <a:txBody>
                    <a:bodyPr/>
                    <a:lstStyle/>
                    <a:p>
                      <a:r>
                        <a:rPr lang="en-US" sz="1400" dirty="0"/>
                        <a:t>2.2. Install the Pod Network</a:t>
                      </a:r>
                    </a:p>
                  </a:txBody>
                  <a:tcPr/>
                </a:tc>
                <a:tc>
                  <a:txBody>
                    <a:bodyPr/>
                    <a:lstStyle/>
                    <a:p>
                      <a:endParaRPr lang="en-US" sz="1400" dirty="0"/>
                    </a:p>
                  </a:txBody>
                  <a:tcPr/>
                </a:tc>
                <a:extLst>
                  <a:ext uri="{0D108BD9-81ED-4DB2-BD59-A6C34878D82A}">
                    <a16:rowId xmlns:a16="http://schemas.microsoft.com/office/drawing/2014/main" val="3880229666"/>
                  </a:ext>
                </a:extLst>
              </a:tr>
              <a:tr h="289528">
                <a:tc>
                  <a:txBody>
                    <a:bodyPr/>
                    <a:lstStyle/>
                    <a:p>
                      <a:r>
                        <a:rPr lang="en-US" sz="1400" dirty="0"/>
                        <a:t>1.3. Update Hostname, Hosts, and Set Static IP</a:t>
                      </a:r>
                    </a:p>
                  </a:txBody>
                  <a:tcPr/>
                </a:tc>
                <a:tc>
                  <a:txBody>
                    <a:bodyPr/>
                    <a:lstStyle/>
                    <a:p>
                      <a:r>
                        <a:rPr lang="en-US" sz="1400" dirty="0"/>
                        <a:t>2.3 Setup the Kubernetes Dashboard</a:t>
                      </a:r>
                    </a:p>
                  </a:txBody>
                  <a:tcPr/>
                </a:tc>
                <a:tc>
                  <a:txBody>
                    <a:bodyPr/>
                    <a:lstStyle/>
                    <a:p>
                      <a:endParaRPr lang="en-US" sz="1400"/>
                    </a:p>
                  </a:txBody>
                  <a:tcPr/>
                </a:tc>
                <a:extLst>
                  <a:ext uri="{0D108BD9-81ED-4DB2-BD59-A6C34878D82A}">
                    <a16:rowId xmlns:a16="http://schemas.microsoft.com/office/drawing/2014/main" val="3514002060"/>
                  </a:ext>
                </a:extLst>
              </a:tr>
              <a:tr h="314230">
                <a:tc>
                  <a:txBody>
                    <a:bodyPr/>
                    <a:lstStyle/>
                    <a:p>
                      <a:r>
                        <a:rPr lang="en-US" sz="1400" dirty="0"/>
                        <a:t>1.4 Install OpenSSH Server and Docker</a:t>
                      </a:r>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3313130822"/>
                  </a:ext>
                </a:extLst>
              </a:tr>
              <a:tr h="439062">
                <a:tc>
                  <a:txBody>
                    <a:bodyPr/>
                    <a:lstStyle/>
                    <a:p>
                      <a:r>
                        <a:rPr lang="en-US" sz="1400" dirty="0"/>
                        <a:t>1.5 Install Kubeadm, Kubelet, and Kubectl</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111595079"/>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0.2 Communication between Routers</a:t>
            </a:r>
            <a:endParaRPr lang="zh-TW" altLang="en-US" b="1" dirty="0">
              <a:solidFill>
                <a:srgbClr val="FFFF00"/>
              </a:solidFill>
            </a:endParaRPr>
          </a:p>
        </p:txBody>
      </p:sp>
      <p:sp>
        <p:nvSpPr>
          <p:cNvPr id="3" name="副標題 2"/>
          <p:cNvSpPr>
            <a:spLocks noGrp="1"/>
          </p:cNvSpPr>
          <p:nvPr>
            <p:ph type="subTitle" idx="1"/>
          </p:nvPr>
        </p:nvSpPr>
        <p:spPr>
          <a:xfrm>
            <a:off x="299418" y="1353624"/>
            <a:ext cx="8593061" cy="293947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C00000"/>
                </a:solidFill>
              </a:rPr>
              <a:t>Route add: Create a Route between Two Routers</a:t>
            </a:r>
          </a:p>
          <a:p>
            <a:pPr marL="342900" indent="-342900" algn="l">
              <a:buClr>
                <a:srgbClr val="0070C0"/>
              </a:buClr>
              <a:buSzPct val="80000"/>
              <a:buFont typeface="Wingdings" pitchFamily="2" charset="2"/>
              <a:buChar char="u"/>
            </a:pPr>
            <a:r>
              <a:rPr lang="en-US" sz="1800" dirty="0">
                <a:solidFill>
                  <a:srgbClr val="C00000"/>
                </a:solidFill>
                <a:hlinkClick r:id="rId2"/>
              </a:rPr>
              <a:t>https://linuxhint.com/route-add-command-linux/#:~:text=The%20command%20you%20are%20looking,chosen%20routing%20method%20explained%20below</a:t>
            </a:r>
            <a:r>
              <a:rPr lang="en-US" sz="1800" dirty="0">
                <a:solidFill>
                  <a:srgbClr val="C00000"/>
                </a:solidFill>
              </a:rPr>
              <a:t>.</a:t>
            </a:r>
          </a:p>
          <a:p>
            <a:pPr marL="342900" indent="-342900" algn="l">
              <a:buClr>
                <a:srgbClr val="0070C0"/>
              </a:buClr>
              <a:buSzPct val="80000"/>
              <a:buFont typeface="Wingdings" pitchFamily="2" charset="2"/>
              <a:buChar char="u"/>
            </a:pPr>
            <a:r>
              <a:rPr lang="en-US" sz="1800" b="0" i="0" dirty="0">
                <a:solidFill>
                  <a:srgbClr val="444444"/>
                </a:solidFill>
                <a:effectLst/>
                <a:latin typeface="Arimo"/>
              </a:rPr>
              <a:t>And it is safe because sysadmins hold full knowledge of the network topology, and packets go precisely through the defined route (Path).</a:t>
            </a:r>
          </a:p>
          <a:p>
            <a:pPr marL="342900" indent="-342900" algn="l">
              <a:buClr>
                <a:srgbClr val="0070C0"/>
              </a:buClr>
              <a:buSzPct val="80000"/>
              <a:buFont typeface="Wingdings" pitchFamily="2" charset="2"/>
              <a:buChar char="u"/>
            </a:pPr>
            <a:r>
              <a:rPr lang="en-US" sz="1800" b="0" i="0" dirty="0">
                <a:solidFill>
                  <a:srgbClr val="444444"/>
                </a:solidFill>
                <a:effectLst/>
                <a:latin typeface="Arimo"/>
              </a:rPr>
              <a:t>The most significant disadvantage of static routing is that each client must be configured manually, which is not practical for big networks.</a:t>
            </a:r>
          </a:p>
          <a:p>
            <a:pPr marL="342900" indent="-342900" algn="l">
              <a:buClr>
                <a:srgbClr val="0070C0"/>
              </a:buClr>
              <a:buSzPct val="80000"/>
              <a:buFont typeface="Wingdings" pitchFamily="2" charset="2"/>
              <a:buChar char="u"/>
            </a:pPr>
            <a:r>
              <a:rPr lang="en-US" sz="1800" b="0" i="0" dirty="0">
                <a:solidFill>
                  <a:srgbClr val="444444"/>
                </a:solidFill>
                <a:effectLst/>
                <a:latin typeface="Arimo"/>
              </a:rPr>
              <a:t>It is called “static” because each client predefines routes.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https://www.youtube.com/watch?v=UWg3ORRRF60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pic>
        <p:nvPicPr>
          <p:cNvPr id="1026" name="Picture 2">
            <a:extLst>
              <a:ext uri="{FF2B5EF4-FFF2-40B4-BE49-F238E27FC236}">
                <a16:creationId xmlns:a16="http://schemas.microsoft.com/office/drawing/2014/main" id="{D72EB7DB-8631-F2B8-A771-B60385F33A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4194831"/>
            <a:ext cx="3681131" cy="2508997"/>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015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0.1 Cluster</a:t>
            </a:r>
            <a:endParaRPr lang="zh-TW" altLang="en-US" b="1" dirty="0">
              <a:solidFill>
                <a:srgbClr val="FFFF00"/>
              </a:solidFill>
            </a:endParaRPr>
          </a:p>
        </p:txBody>
      </p:sp>
      <p:sp>
        <p:nvSpPr>
          <p:cNvPr id="3" name="副標題 2"/>
          <p:cNvSpPr>
            <a:spLocks noGrp="1"/>
          </p:cNvSpPr>
          <p:nvPr>
            <p:ph type="subTitle" idx="1"/>
          </p:nvPr>
        </p:nvSpPr>
        <p:spPr>
          <a:xfrm>
            <a:off x="234370" y="1255920"/>
            <a:ext cx="4193613" cy="93820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C00000"/>
                </a:solidFill>
              </a:rPr>
              <a:t>Knode 1 (Window Machine): ipconfig</a:t>
            </a:r>
          </a:p>
          <a:p>
            <a:pPr marL="342900" indent="-342900" algn="l">
              <a:buClr>
                <a:srgbClr val="0070C0"/>
              </a:buClr>
              <a:buSzPct val="80000"/>
              <a:buFont typeface="Wingdings" pitchFamily="2" charset="2"/>
              <a:buChar char="u"/>
            </a:pPr>
            <a:r>
              <a:rPr lang="en-US" sz="1800" dirty="0">
                <a:solidFill>
                  <a:schemeClr val="tx1"/>
                </a:solidFill>
              </a:rPr>
              <a:t>IP address: 192.168.1.2</a:t>
            </a:r>
          </a:p>
          <a:p>
            <a:pPr marL="342900" indent="-342900" algn="l">
              <a:buClr>
                <a:srgbClr val="0070C0"/>
              </a:buClr>
              <a:buSzPct val="80000"/>
              <a:buFont typeface="Wingdings" pitchFamily="2" charset="2"/>
              <a:buChar char="u"/>
            </a:pPr>
            <a:r>
              <a:rPr lang="en-US" sz="1800" dirty="0">
                <a:solidFill>
                  <a:schemeClr val="tx1"/>
                </a:solidFill>
              </a:rPr>
              <a:t>G</a:t>
            </a:r>
            <a:r>
              <a:rPr lang="en-US" sz="1800" i="0" dirty="0">
                <a:solidFill>
                  <a:schemeClr val="tx1"/>
                </a:solidFill>
                <a:effectLst/>
              </a:rPr>
              <a:t>ateway: 192.168.1.1</a:t>
            </a:r>
            <a:endParaRPr lang="en-US" sz="1800" b="1" i="0" dirty="0">
              <a:solidFill>
                <a:srgbClr val="C00000"/>
              </a:solidFill>
              <a:effectLst/>
            </a:endParaRPr>
          </a:p>
          <a:p>
            <a:pPr marL="342900" indent="-342900" algn="l">
              <a:buClr>
                <a:srgbClr val="0070C0"/>
              </a:buClr>
              <a:buSzPct val="80000"/>
              <a:buFont typeface="Wingdings" pitchFamily="2" charset="2"/>
              <a:buChar char="u"/>
            </a:pPr>
            <a:endParaRPr lang="en-US" sz="1800" b="1" i="0" dirty="0">
              <a:solidFill>
                <a:srgbClr val="C00000"/>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https://www.youtube.com/watch?v=UWg3ORRRF60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pic>
        <p:nvPicPr>
          <p:cNvPr id="9" name="Picture 8">
            <a:extLst>
              <a:ext uri="{FF2B5EF4-FFF2-40B4-BE49-F238E27FC236}">
                <a16:creationId xmlns:a16="http://schemas.microsoft.com/office/drawing/2014/main" id="{C98485F3-668F-FB52-9135-3E3EAD337532}"/>
              </a:ext>
            </a:extLst>
          </p:cNvPr>
          <p:cNvPicPr>
            <a:picLocks noChangeAspect="1"/>
          </p:cNvPicPr>
          <p:nvPr/>
        </p:nvPicPr>
        <p:blipFill>
          <a:blip r:embed="rId2"/>
          <a:stretch>
            <a:fillRect/>
          </a:stretch>
        </p:blipFill>
        <p:spPr>
          <a:xfrm>
            <a:off x="575402" y="2210073"/>
            <a:ext cx="3292241" cy="4306059"/>
          </a:xfrm>
          <a:prstGeom prst="rect">
            <a:avLst/>
          </a:prstGeom>
          <a:ln>
            <a:solidFill>
              <a:srgbClr val="C00000"/>
            </a:solidFill>
          </a:ln>
        </p:spPr>
      </p:pic>
      <p:pic>
        <p:nvPicPr>
          <p:cNvPr id="8" name="Picture 7">
            <a:extLst>
              <a:ext uri="{FF2B5EF4-FFF2-40B4-BE49-F238E27FC236}">
                <a16:creationId xmlns:a16="http://schemas.microsoft.com/office/drawing/2014/main" id="{54F30C3B-28F2-C279-F0E2-2CF476C17686}"/>
              </a:ext>
            </a:extLst>
          </p:cNvPr>
          <p:cNvPicPr>
            <a:picLocks noChangeAspect="1"/>
          </p:cNvPicPr>
          <p:nvPr/>
        </p:nvPicPr>
        <p:blipFill>
          <a:blip r:embed="rId3"/>
          <a:stretch>
            <a:fillRect/>
          </a:stretch>
        </p:blipFill>
        <p:spPr>
          <a:xfrm>
            <a:off x="4812156" y="2321813"/>
            <a:ext cx="3482088" cy="4162228"/>
          </a:xfrm>
          <a:prstGeom prst="rect">
            <a:avLst/>
          </a:prstGeom>
          <a:ln>
            <a:solidFill>
              <a:srgbClr val="C00000"/>
            </a:solidFill>
          </a:ln>
        </p:spPr>
      </p:pic>
      <p:sp>
        <p:nvSpPr>
          <p:cNvPr id="12" name="副標題 2">
            <a:extLst>
              <a:ext uri="{FF2B5EF4-FFF2-40B4-BE49-F238E27FC236}">
                <a16:creationId xmlns:a16="http://schemas.microsoft.com/office/drawing/2014/main" id="{1E7C42A0-8E25-D060-89B2-B1BD7BE8F363}"/>
              </a:ext>
            </a:extLst>
          </p:cNvPr>
          <p:cNvSpPr txBox="1">
            <a:spLocks/>
          </p:cNvSpPr>
          <p:nvPr/>
        </p:nvSpPr>
        <p:spPr>
          <a:xfrm>
            <a:off x="4499992" y="1255920"/>
            <a:ext cx="4644008" cy="985237"/>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rgbClr val="C00000"/>
                </a:solidFill>
              </a:rPr>
              <a:t>Knode 2 (Window Machine): ipconfig</a:t>
            </a:r>
          </a:p>
          <a:p>
            <a:pPr marL="342900" indent="-342900" algn="l">
              <a:buClr>
                <a:srgbClr val="0070C0"/>
              </a:buClr>
              <a:buSzPct val="80000"/>
              <a:buFont typeface="Wingdings" pitchFamily="2" charset="2"/>
              <a:buChar char="u"/>
            </a:pPr>
            <a:r>
              <a:rPr lang="en-US" sz="1800" dirty="0">
                <a:solidFill>
                  <a:schemeClr val="tx1"/>
                </a:solidFill>
              </a:rPr>
              <a:t>IP address: 192.168.0.17</a:t>
            </a:r>
          </a:p>
          <a:p>
            <a:pPr marL="342900" indent="-342900" algn="l">
              <a:buClr>
                <a:srgbClr val="0070C0"/>
              </a:buClr>
              <a:buSzPct val="80000"/>
              <a:buFont typeface="Wingdings" pitchFamily="2" charset="2"/>
              <a:buChar char="u"/>
            </a:pPr>
            <a:r>
              <a:rPr lang="en-US" sz="1800" dirty="0">
                <a:solidFill>
                  <a:schemeClr val="tx1"/>
                </a:solidFill>
              </a:rPr>
              <a:t>Gateway: 192.168.0.1 </a:t>
            </a:r>
            <a:endParaRPr lang="en-US" sz="1800" dirty="0">
              <a:solidFill>
                <a:srgbClr val="C00000"/>
              </a:solidFill>
            </a:endParaRPr>
          </a:p>
          <a:p>
            <a:pPr marL="342900" indent="-342900" algn="l">
              <a:buClr>
                <a:srgbClr val="0070C0"/>
              </a:buClr>
              <a:buSzPct val="80000"/>
              <a:buFont typeface="Wingdings" pitchFamily="2" charset="2"/>
              <a:buChar char="u"/>
            </a:pPr>
            <a:endParaRPr lang="en-US" sz="1800" b="1" dirty="0">
              <a:solidFill>
                <a:srgbClr val="C00000"/>
              </a:solidFill>
            </a:endParaRPr>
          </a:p>
        </p:txBody>
      </p:sp>
    </p:spTree>
    <p:extLst>
      <p:ext uri="{BB962C8B-B14F-4D97-AF65-F5344CB8AC3E}">
        <p14:creationId xmlns:p14="http://schemas.microsoft.com/office/powerpoint/2010/main" val="826257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0.1 Cluster</a:t>
            </a:r>
            <a:endParaRPr lang="zh-TW" altLang="en-US" b="1" dirty="0">
              <a:solidFill>
                <a:srgbClr val="FFFF00"/>
              </a:solidFill>
            </a:endParaRPr>
          </a:p>
        </p:txBody>
      </p:sp>
      <p:sp>
        <p:nvSpPr>
          <p:cNvPr id="3" name="副標題 2"/>
          <p:cNvSpPr>
            <a:spLocks noGrp="1"/>
          </p:cNvSpPr>
          <p:nvPr>
            <p:ph type="subTitle" idx="1"/>
          </p:nvPr>
        </p:nvSpPr>
        <p:spPr>
          <a:xfrm>
            <a:off x="234370" y="1255919"/>
            <a:ext cx="4193613" cy="26072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C00000"/>
                </a:solidFill>
              </a:rPr>
              <a:t>Knode 1 (Window Machine): ipconfig</a:t>
            </a:r>
          </a:p>
          <a:p>
            <a:pPr marL="342900" indent="-342900" algn="l">
              <a:buClr>
                <a:srgbClr val="0070C0"/>
              </a:buClr>
              <a:buSzPct val="80000"/>
              <a:buFont typeface="Wingdings" pitchFamily="2" charset="2"/>
              <a:buChar char="u"/>
            </a:pPr>
            <a:r>
              <a:rPr lang="en-US" sz="1800" dirty="0">
                <a:solidFill>
                  <a:schemeClr val="tx1"/>
                </a:solidFill>
              </a:rPr>
              <a:t>IP address: 192.168.1.2</a:t>
            </a:r>
          </a:p>
          <a:p>
            <a:pPr marL="342900" indent="-342900" algn="l">
              <a:buClr>
                <a:srgbClr val="0070C0"/>
              </a:buClr>
              <a:buSzPct val="80000"/>
              <a:buFont typeface="Wingdings" pitchFamily="2" charset="2"/>
              <a:buChar char="u"/>
            </a:pPr>
            <a:r>
              <a:rPr lang="en-US" sz="1800" dirty="0">
                <a:solidFill>
                  <a:schemeClr val="tx1"/>
                </a:solidFill>
              </a:rPr>
              <a:t>G</a:t>
            </a:r>
            <a:r>
              <a:rPr lang="en-US" sz="1800" i="0" dirty="0">
                <a:solidFill>
                  <a:schemeClr val="tx1"/>
                </a:solidFill>
                <a:effectLst/>
              </a:rPr>
              <a:t>ateway: 192.168.1.1</a:t>
            </a:r>
          </a:p>
          <a:p>
            <a:pPr marL="342900" indent="-342900" algn="l">
              <a:buClr>
                <a:srgbClr val="0070C0"/>
              </a:buClr>
              <a:buSzPct val="80000"/>
              <a:buFont typeface="Wingdings" pitchFamily="2" charset="2"/>
              <a:buChar char="u"/>
            </a:pPr>
            <a:r>
              <a:rPr lang="en-US" sz="1800" dirty="0">
                <a:solidFill>
                  <a:schemeClr val="tx1"/>
                </a:solidFill>
              </a:rPr>
              <a:t>&gt; route add 192.168.1.0 MASK 255.255.255.0 192.168.0.1</a:t>
            </a:r>
            <a:endParaRPr lang="en-US" sz="1800" i="0" dirty="0">
              <a:solidFill>
                <a:srgbClr val="C00000"/>
              </a:solidFill>
              <a:effectLst/>
            </a:endParaRPr>
          </a:p>
          <a:p>
            <a:pPr marL="342900" indent="-342900" algn="l">
              <a:buClr>
                <a:srgbClr val="0070C0"/>
              </a:buClr>
              <a:buSzPct val="80000"/>
              <a:buFont typeface="Wingdings" pitchFamily="2" charset="2"/>
              <a:buChar char="u"/>
            </a:pPr>
            <a:r>
              <a:rPr lang="en-US" sz="1800" i="0" dirty="0">
                <a:solidFill>
                  <a:schemeClr val="tx1"/>
                </a:solidFill>
                <a:effectLst/>
              </a:rPr>
              <a:t>Note:</a:t>
            </a:r>
          </a:p>
          <a:p>
            <a:pPr marL="342900" indent="-342900" algn="l">
              <a:buClr>
                <a:srgbClr val="0070C0"/>
              </a:buClr>
              <a:buSzPct val="80000"/>
              <a:buFont typeface="Wingdings" pitchFamily="2" charset="2"/>
              <a:buChar char="u"/>
            </a:pPr>
            <a:r>
              <a:rPr lang="en-US" sz="1800" dirty="0">
                <a:solidFill>
                  <a:schemeClr val="tx1"/>
                </a:solidFill>
              </a:rPr>
              <a:t>How to choose destination?</a:t>
            </a:r>
          </a:p>
          <a:p>
            <a:pPr marL="342900" indent="-342900" algn="l">
              <a:buClr>
                <a:srgbClr val="0070C0"/>
              </a:buClr>
              <a:buSzPct val="80000"/>
              <a:buFont typeface="Wingdings" pitchFamily="2" charset="2"/>
              <a:buChar char="u"/>
            </a:pPr>
            <a:r>
              <a:rPr lang="en-US" sz="1800" i="0" dirty="0">
                <a:solidFill>
                  <a:schemeClr val="tx1"/>
                </a:solidFill>
                <a:effectLst/>
              </a:rPr>
              <a:t>Use 193.268.1.x (x exclude 2).</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https://www.youtube.com/watch?v=UWg3ORRRF60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pic>
        <p:nvPicPr>
          <p:cNvPr id="9" name="Picture 8">
            <a:extLst>
              <a:ext uri="{FF2B5EF4-FFF2-40B4-BE49-F238E27FC236}">
                <a16:creationId xmlns:a16="http://schemas.microsoft.com/office/drawing/2014/main" id="{C98485F3-668F-FB52-9135-3E3EAD337532}"/>
              </a:ext>
            </a:extLst>
          </p:cNvPr>
          <p:cNvPicPr>
            <a:picLocks noChangeAspect="1"/>
          </p:cNvPicPr>
          <p:nvPr/>
        </p:nvPicPr>
        <p:blipFill>
          <a:blip r:embed="rId2"/>
          <a:stretch>
            <a:fillRect/>
          </a:stretch>
        </p:blipFill>
        <p:spPr>
          <a:xfrm>
            <a:off x="1694421" y="3863209"/>
            <a:ext cx="2185316" cy="2858266"/>
          </a:xfrm>
          <a:prstGeom prst="rect">
            <a:avLst/>
          </a:prstGeom>
          <a:ln>
            <a:solidFill>
              <a:srgbClr val="C00000"/>
            </a:solidFill>
          </a:ln>
        </p:spPr>
      </p:pic>
      <p:pic>
        <p:nvPicPr>
          <p:cNvPr id="8" name="Picture 7">
            <a:extLst>
              <a:ext uri="{FF2B5EF4-FFF2-40B4-BE49-F238E27FC236}">
                <a16:creationId xmlns:a16="http://schemas.microsoft.com/office/drawing/2014/main" id="{54F30C3B-28F2-C279-F0E2-2CF476C17686}"/>
              </a:ext>
            </a:extLst>
          </p:cNvPr>
          <p:cNvPicPr>
            <a:picLocks noChangeAspect="1"/>
          </p:cNvPicPr>
          <p:nvPr/>
        </p:nvPicPr>
        <p:blipFill>
          <a:blip r:embed="rId3"/>
          <a:stretch>
            <a:fillRect/>
          </a:stretch>
        </p:blipFill>
        <p:spPr>
          <a:xfrm>
            <a:off x="6108926" y="3871875"/>
            <a:ext cx="2185316" cy="2612164"/>
          </a:xfrm>
          <a:prstGeom prst="rect">
            <a:avLst/>
          </a:prstGeom>
          <a:ln>
            <a:solidFill>
              <a:srgbClr val="C00000"/>
            </a:solidFill>
          </a:ln>
        </p:spPr>
      </p:pic>
      <p:sp>
        <p:nvSpPr>
          <p:cNvPr id="12" name="副標題 2">
            <a:extLst>
              <a:ext uri="{FF2B5EF4-FFF2-40B4-BE49-F238E27FC236}">
                <a16:creationId xmlns:a16="http://schemas.microsoft.com/office/drawing/2014/main" id="{1E7C42A0-8E25-D060-89B2-B1BD7BE8F363}"/>
              </a:ext>
            </a:extLst>
          </p:cNvPr>
          <p:cNvSpPr txBox="1">
            <a:spLocks/>
          </p:cNvSpPr>
          <p:nvPr/>
        </p:nvSpPr>
        <p:spPr>
          <a:xfrm>
            <a:off x="4499992" y="1255919"/>
            <a:ext cx="4644008" cy="2607289"/>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rgbClr val="C00000"/>
                </a:solidFill>
              </a:rPr>
              <a:t>Knode 2 (Window Machine): ipconfig</a:t>
            </a:r>
          </a:p>
          <a:p>
            <a:pPr marL="342900" indent="-342900" algn="l">
              <a:buClr>
                <a:srgbClr val="0070C0"/>
              </a:buClr>
              <a:buSzPct val="80000"/>
              <a:buFont typeface="Wingdings" pitchFamily="2" charset="2"/>
              <a:buChar char="u"/>
            </a:pPr>
            <a:r>
              <a:rPr lang="en-US" sz="1800" dirty="0">
                <a:solidFill>
                  <a:schemeClr val="tx1"/>
                </a:solidFill>
              </a:rPr>
              <a:t>IP address: 192.168.0.17</a:t>
            </a:r>
          </a:p>
          <a:p>
            <a:pPr marL="342900" indent="-342900" algn="l">
              <a:buClr>
                <a:srgbClr val="0070C0"/>
              </a:buClr>
              <a:buSzPct val="80000"/>
              <a:buFont typeface="Wingdings" pitchFamily="2" charset="2"/>
              <a:buChar char="u"/>
            </a:pPr>
            <a:r>
              <a:rPr lang="en-US" sz="1800" dirty="0">
                <a:solidFill>
                  <a:schemeClr val="tx1"/>
                </a:solidFill>
              </a:rPr>
              <a:t>Gateway: 192.168.0.1 </a:t>
            </a:r>
          </a:p>
          <a:p>
            <a:pPr marL="342900" indent="-342900" algn="l">
              <a:buClr>
                <a:srgbClr val="0070C0"/>
              </a:buClr>
              <a:buSzPct val="80000"/>
              <a:buFont typeface="Wingdings" pitchFamily="2" charset="2"/>
              <a:buChar char="u"/>
            </a:pPr>
            <a:r>
              <a:rPr lang="en-US" sz="1800" dirty="0">
                <a:solidFill>
                  <a:schemeClr val="tx1"/>
                </a:solidFill>
              </a:rPr>
              <a:t>&gt; route add 192.168.1.0 MASK 255.255.255.0 192.168.0.1</a:t>
            </a:r>
            <a:endParaRPr lang="en-US" sz="1800" dirty="0">
              <a:solidFill>
                <a:srgbClr val="C00000"/>
              </a:solidFill>
            </a:endParaRPr>
          </a:p>
          <a:p>
            <a:pPr marL="342900" indent="-342900" algn="l">
              <a:buClr>
                <a:srgbClr val="0070C0"/>
              </a:buClr>
              <a:buSzPct val="80000"/>
              <a:buFont typeface="Wingdings" pitchFamily="2" charset="2"/>
              <a:buChar char="u"/>
            </a:pPr>
            <a:r>
              <a:rPr lang="en-US" sz="1800" i="0" dirty="0">
                <a:solidFill>
                  <a:schemeClr val="tx1"/>
                </a:solidFill>
                <a:effectLst/>
              </a:rPr>
              <a:t>Note:</a:t>
            </a:r>
          </a:p>
          <a:p>
            <a:pPr marL="342900" indent="-342900" algn="l">
              <a:buClr>
                <a:srgbClr val="0070C0"/>
              </a:buClr>
              <a:buSzPct val="80000"/>
              <a:buFont typeface="Wingdings" pitchFamily="2" charset="2"/>
              <a:buChar char="u"/>
            </a:pPr>
            <a:r>
              <a:rPr lang="en-US" sz="1800" dirty="0">
                <a:solidFill>
                  <a:schemeClr val="tx1"/>
                </a:solidFill>
              </a:rPr>
              <a:t>How to choose destination?</a:t>
            </a:r>
          </a:p>
          <a:p>
            <a:pPr marL="342900" indent="-342900" algn="l">
              <a:buClr>
                <a:srgbClr val="0070C0"/>
              </a:buClr>
              <a:buSzPct val="80000"/>
              <a:buFont typeface="Wingdings" pitchFamily="2" charset="2"/>
              <a:buChar char="u"/>
            </a:pPr>
            <a:r>
              <a:rPr lang="en-US" sz="1800" i="0" dirty="0">
                <a:solidFill>
                  <a:schemeClr val="tx1"/>
                </a:solidFill>
                <a:effectLst/>
              </a:rPr>
              <a:t>Use 193.268.0.x (x exclude 17).</a:t>
            </a:r>
          </a:p>
          <a:p>
            <a:pPr marL="342900" indent="-342900" algn="l">
              <a:buClr>
                <a:srgbClr val="0070C0"/>
              </a:buClr>
              <a:buSzPct val="80000"/>
              <a:buFont typeface="Wingdings" pitchFamily="2" charset="2"/>
              <a:buChar char="u"/>
            </a:pPr>
            <a:endParaRPr lang="en-US" sz="1800" b="1" dirty="0">
              <a:solidFill>
                <a:srgbClr val="C00000"/>
              </a:solidFill>
            </a:endParaRPr>
          </a:p>
        </p:txBody>
      </p:sp>
      <p:sp>
        <p:nvSpPr>
          <p:cNvPr id="7" name="Rectangle 6">
            <a:extLst>
              <a:ext uri="{FF2B5EF4-FFF2-40B4-BE49-F238E27FC236}">
                <a16:creationId xmlns:a16="http://schemas.microsoft.com/office/drawing/2014/main" id="{A146F826-D669-700D-0578-1454BFBAFAF4}"/>
              </a:ext>
            </a:extLst>
          </p:cNvPr>
          <p:cNvSpPr/>
          <p:nvPr/>
        </p:nvSpPr>
        <p:spPr>
          <a:xfrm>
            <a:off x="5796136" y="1988840"/>
            <a:ext cx="1224136"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DADC64-4D52-F48E-FE7A-FFCEA4AF1938}"/>
              </a:ext>
            </a:extLst>
          </p:cNvPr>
          <p:cNvSpPr/>
          <p:nvPr/>
        </p:nvSpPr>
        <p:spPr>
          <a:xfrm>
            <a:off x="2051720" y="2564904"/>
            <a:ext cx="1224136"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82C38A47-7355-1980-209A-78377084D1EF}"/>
              </a:ext>
            </a:extLst>
          </p:cNvPr>
          <p:cNvCxnSpPr>
            <a:stCxn id="7" idx="1"/>
            <a:endCxn id="10" idx="3"/>
          </p:cNvCxnSpPr>
          <p:nvPr/>
        </p:nvCxnSpPr>
        <p:spPr>
          <a:xfrm flipH="1">
            <a:off x="3275856" y="2096852"/>
            <a:ext cx="2520280" cy="6120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Rectangle 13">
            <a:extLst>
              <a:ext uri="{FF2B5EF4-FFF2-40B4-BE49-F238E27FC236}">
                <a16:creationId xmlns:a16="http://schemas.microsoft.com/office/drawing/2014/main" id="{F7FF471B-5ACA-C270-57FF-87025388E3F2}"/>
              </a:ext>
            </a:extLst>
          </p:cNvPr>
          <p:cNvSpPr/>
          <p:nvPr/>
        </p:nvSpPr>
        <p:spPr>
          <a:xfrm>
            <a:off x="6317342" y="2564904"/>
            <a:ext cx="1224136"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90D63D2-20C5-99B7-8B89-E02AED8ABF31}"/>
              </a:ext>
            </a:extLst>
          </p:cNvPr>
          <p:cNvSpPr/>
          <p:nvPr/>
        </p:nvSpPr>
        <p:spPr>
          <a:xfrm>
            <a:off x="1530514" y="1938243"/>
            <a:ext cx="1313294"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3E3EA7B3-1E65-2AC1-B188-C4EDEC8F300E}"/>
              </a:ext>
            </a:extLst>
          </p:cNvPr>
          <p:cNvCxnSpPr>
            <a:endCxn id="14" idx="1"/>
          </p:cNvCxnSpPr>
          <p:nvPr/>
        </p:nvCxnSpPr>
        <p:spPr>
          <a:xfrm>
            <a:off x="2843808" y="2073690"/>
            <a:ext cx="3473534" cy="63523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287409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0.1 Cluster</a:t>
            </a:r>
            <a:endParaRPr lang="zh-TW" altLang="en-US" b="1" dirty="0">
              <a:solidFill>
                <a:srgbClr val="FFFF00"/>
              </a:solidFill>
            </a:endParaRPr>
          </a:p>
        </p:txBody>
      </p:sp>
      <p:sp>
        <p:nvSpPr>
          <p:cNvPr id="3" name="副標題 2"/>
          <p:cNvSpPr>
            <a:spLocks noGrp="1"/>
          </p:cNvSpPr>
          <p:nvPr>
            <p:ph type="subTitle" idx="1"/>
          </p:nvPr>
        </p:nvSpPr>
        <p:spPr>
          <a:xfrm>
            <a:off x="299419" y="1353624"/>
            <a:ext cx="4416598" cy="99525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rgbClr val="C00000"/>
                </a:solidFill>
              </a:rPr>
              <a:t>Ping new route 192.168.1.1 from Knode1 to Knode2</a:t>
            </a:r>
          </a:p>
          <a:p>
            <a:pPr marL="342900" indent="-342900" algn="l">
              <a:buClr>
                <a:srgbClr val="0070C0"/>
              </a:buClr>
              <a:buSzPct val="80000"/>
              <a:buFont typeface="Wingdings" pitchFamily="2" charset="2"/>
              <a:buChar char="u"/>
            </a:pPr>
            <a:r>
              <a:rPr lang="en-US" sz="1800" i="0" dirty="0">
                <a:solidFill>
                  <a:schemeClr val="tx1"/>
                </a:solidFill>
                <a:effectLst/>
              </a:rPr>
              <a:t>&gt; ping 192.168.1.1</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https://www.youtube.com/watch?v=UWg3ORRRF60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
        <p:nvSpPr>
          <p:cNvPr id="10" name="Rectangle 9">
            <a:extLst>
              <a:ext uri="{FF2B5EF4-FFF2-40B4-BE49-F238E27FC236}">
                <a16:creationId xmlns:a16="http://schemas.microsoft.com/office/drawing/2014/main" id="{F7C907B7-5A76-47F6-AD56-C6CAF63DDE6A}"/>
              </a:ext>
            </a:extLst>
          </p:cNvPr>
          <p:cNvSpPr/>
          <p:nvPr/>
        </p:nvSpPr>
        <p:spPr>
          <a:xfrm>
            <a:off x="4355976" y="6093296"/>
            <a:ext cx="4176464" cy="26305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A79154D-1366-01B6-DBF4-331AF85C9669}"/>
              </a:ext>
            </a:extLst>
          </p:cNvPr>
          <p:cNvPicPr>
            <a:picLocks noChangeAspect="1"/>
          </p:cNvPicPr>
          <p:nvPr/>
        </p:nvPicPr>
        <p:blipFill>
          <a:blip r:embed="rId2"/>
          <a:stretch>
            <a:fillRect/>
          </a:stretch>
        </p:blipFill>
        <p:spPr>
          <a:xfrm>
            <a:off x="307817" y="2624222"/>
            <a:ext cx="4264183" cy="2178350"/>
          </a:xfrm>
          <a:prstGeom prst="rect">
            <a:avLst/>
          </a:prstGeom>
          <a:ln>
            <a:solidFill>
              <a:srgbClr val="C00000"/>
            </a:solidFill>
          </a:ln>
        </p:spPr>
      </p:pic>
      <p:sp>
        <p:nvSpPr>
          <p:cNvPr id="12" name="副標題 2">
            <a:extLst>
              <a:ext uri="{FF2B5EF4-FFF2-40B4-BE49-F238E27FC236}">
                <a16:creationId xmlns:a16="http://schemas.microsoft.com/office/drawing/2014/main" id="{9ACE567A-C772-1C6A-0963-DF35FCA9435E}"/>
              </a:ext>
            </a:extLst>
          </p:cNvPr>
          <p:cNvSpPr txBox="1">
            <a:spLocks/>
          </p:cNvSpPr>
          <p:nvPr/>
        </p:nvSpPr>
        <p:spPr>
          <a:xfrm>
            <a:off x="4989471" y="1353624"/>
            <a:ext cx="3950014" cy="923248"/>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b="1" dirty="0">
                <a:solidFill>
                  <a:srgbClr val="C00000"/>
                </a:solidFill>
              </a:rPr>
              <a:t>Ping new route 192.168.0.0 from Knode1 to Knode2</a:t>
            </a:r>
          </a:p>
          <a:p>
            <a:pPr marL="342900" indent="-342900" algn="l">
              <a:buClr>
                <a:srgbClr val="0070C0"/>
              </a:buClr>
              <a:buSzPct val="80000"/>
              <a:buFont typeface="Wingdings" pitchFamily="2" charset="2"/>
              <a:buChar char="u"/>
            </a:pPr>
            <a:r>
              <a:rPr lang="en-US" sz="1800" dirty="0">
                <a:solidFill>
                  <a:schemeClr val="tx1"/>
                </a:solidFill>
              </a:rPr>
              <a:t>&gt; </a:t>
            </a:r>
            <a:r>
              <a:rPr lang="en-US" sz="1800">
                <a:solidFill>
                  <a:schemeClr val="tx1"/>
                </a:solidFill>
              </a:rPr>
              <a:t>ping 192.168.0.0</a:t>
            </a:r>
            <a:endParaRPr lang="en-US" sz="1800" dirty="0">
              <a:solidFill>
                <a:schemeClr val="tx1"/>
              </a:solidFill>
            </a:endParaRPr>
          </a:p>
        </p:txBody>
      </p:sp>
    </p:spTree>
    <p:extLst>
      <p:ext uri="{BB962C8B-B14F-4D97-AF65-F5344CB8AC3E}">
        <p14:creationId xmlns:p14="http://schemas.microsoft.com/office/powerpoint/2010/main" val="3801564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2022/11/19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0 Install Kubernetes: Introduction</a:t>
            </a:r>
            <a:endParaRPr lang="zh-TW" altLang="en-US" b="1" dirty="0">
              <a:solidFill>
                <a:srgbClr val="FFFF00"/>
              </a:solidFill>
            </a:endParaRPr>
          </a:p>
        </p:txBody>
      </p:sp>
      <p:sp>
        <p:nvSpPr>
          <p:cNvPr id="3" name="副標題 2"/>
          <p:cNvSpPr>
            <a:spLocks noGrp="1"/>
          </p:cNvSpPr>
          <p:nvPr>
            <p:ph type="subTitle" idx="1"/>
          </p:nvPr>
        </p:nvSpPr>
        <p:spPr>
          <a:xfrm>
            <a:off x="491331" y="1224079"/>
            <a:ext cx="8329141" cy="69275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chemeClr val="tx1"/>
                </a:solidFill>
                <a:effectLst/>
              </a:rPr>
              <a:t>Install Kubernetes: Introduction</a:t>
            </a:r>
          </a:p>
          <a:p>
            <a:pPr marL="342900" indent="-342900" algn="l">
              <a:buClr>
                <a:srgbClr val="0070C0"/>
              </a:buClr>
              <a:buSzPct val="80000"/>
              <a:buFont typeface="Wingdings" pitchFamily="2" charset="2"/>
              <a:buChar char="u"/>
            </a:pPr>
            <a:r>
              <a:rPr lang="en-US" sz="1800" b="0" i="0" dirty="0">
                <a:solidFill>
                  <a:srgbClr val="000000"/>
                </a:solidFill>
                <a:effectLst/>
              </a:rPr>
              <a:t>We install commands on both master and slave.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https://www.youtube.com/watch?v=UWg3ORRRF60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graphicFrame>
        <p:nvGraphicFramePr>
          <p:cNvPr id="32" name="Table 32">
            <a:extLst>
              <a:ext uri="{FF2B5EF4-FFF2-40B4-BE49-F238E27FC236}">
                <a16:creationId xmlns:a16="http://schemas.microsoft.com/office/drawing/2014/main" id="{07285B01-6F81-B6F1-C13C-4876FE0E5FC9}"/>
              </a:ext>
            </a:extLst>
          </p:cNvPr>
          <p:cNvGraphicFramePr>
            <a:graphicFrameLocks noGrp="1"/>
          </p:cNvGraphicFramePr>
          <p:nvPr/>
        </p:nvGraphicFramePr>
        <p:xfrm>
          <a:off x="316022" y="2177192"/>
          <a:ext cx="8827978" cy="2406632"/>
        </p:xfrm>
        <a:graphic>
          <a:graphicData uri="http://schemas.openxmlformats.org/drawingml/2006/table">
            <a:tbl>
              <a:tblPr firstRow="1" bandRow="1">
                <a:tableStyleId>{5C22544A-7EE6-4342-B048-85BDC9FD1C3A}</a:tableStyleId>
              </a:tblPr>
              <a:tblGrid>
                <a:gridCol w="3777569">
                  <a:extLst>
                    <a:ext uri="{9D8B030D-6E8A-4147-A177-3AD203B41FA5}">
                      <a16:colId xmlns:a16="http://schemas.microsoft.com/office/drawing/2014/main" val="3611346985"/>
                    </a:ext>
                  </a:extLst>
                </a:gridCol>
                <a:gridCol w="3013398">
                  <a:extLst>
                    <a:ext uri="{9D8B030D-6E8A-4147-A177-3AD203B41FA5}">
                      <a16:colId xmlns:a16="http://schemas.microsoft.com/office/drawing/2014/main" val="1281810389"/>
                    </a:ext>
                  </a:extLst>
                </a:gridCol>
                <a:gridCol w="2037011">
                  <a:extLst>
                    <a:ext uri="{9D8B030D-6E8A-4147-A177-3AD203B41FA5}">
                      <a16:colId xmlns:a16="http://schemas.microsoft.com/office/drawing/2014/main" val="1162511173"/>
                    </a:ext>
                  </a:extLst>
                </a:gridCol>
              </a:tblGrid>
              <a:tr h="347086">
                <a:tc gridSpan="3">
                  <a:txBody>
                    <a:bodyPr/>
                    <a:lstStyle/>
                    <a:p>
                      <a:r>
                        <a:rPr lang="en-US" dirty="0"/>
                        <a:t>Kubernetes  Installation Steps</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43071207"/>
                  </a:ext>
                </a:extLst>
              </a:tr>
              <a:tr h="354320">
                <a:tc>
                  <a:txBody>
                    <a:bodyPr/>
                    <a:lstStyle/>
                    <a:p>
                      <a:r>
                        <a:rPr lang="en-US" sz="1600" b="1" dirty="0">
                          <a:solidFill>
                            <a:srgbClr val="C00000"/>
                          </a:solidFill>
                        </a:rPr>
                        <a:t>1. At Both Master and Slave Nodes</a:t>
                      </a:r>
                    </a:p>
                  </a:txBody>
                  <a:tcPr/>
                </a:tc>
                <a:tc>
                  <a:txBody>
                    <a:bodyPr/>
                    <a:lstStyle/>
                    <a:p>
                      <a:r>
                        <a:rPr lang="en-US" sz="1600" b="1" dirty="0"/>
                        <a:t>2.Only at Master Node</a:t>
                      </a:r>
                    </a:p>
                  </a:txBody>
                  <a:tcPr/>
                </a:tc>
                <a:tc>
                  <a:txBody>
                    <a:bodyPr/>
                    <a:lstStyle/>
                    <a:p>
                      <a:r>
                        <a:rPr lang="en-US" sz="1600" b="1" dirty="0"/>
                        <a:t>3. Only at Slave Node</a:t>
                      </a:r>
                    </a:p>
                  </a:txBody>
                  <a:tcPr/>
                </a:tc>
                <a:extLst>
                  <a:ext uri="{0D108BD9-81ED-4DB2-BD59-A6C34878D82A}">
                    <a16:rowId xmlns:a16="http://schemas.microsoft.com/office/drawing/2014/main" val="3985273510"/>
                  </a:ext>
                </a:extLst>
              </a:tr>
              <a:tr h="314230">
                <a:tc>
                  <a:txBody>
                    <a:bodyPr/>
                    <a:lstStyle/>
                    <a:p>
                      <a:r>
                        <a:rPr lang="en-US" sz="1400" b="0" dirty="0">
                          <a:solidFill>
                            <a:schemeClr val="tx1"/>
                          </a:solidFill>
                        </a:rPr>
                        <a:t>1.1. Update Your Repository</a:t>
                      </a:r>
                    </a:p>
                  </a:txBody>
                  <a:tcPr/>
                </a:tc>
                <a:tc>
                  <a:txBody>
                    <a:bodyPr/>
                    <a:lstStyle/>
                    <a:p>
                      <a:r>
                        <a:rPr lang="en-US" sz="1400" dirty="0"/>
                        <a:t>2.1. Initiate Kubernetes Cluster</a:t>
                      </a:r>
                    </a:p>
                  </a:txBody>
                  <a:tcPr/>
                </a:tc>
                <a:tc>
                  <a:txBody>
                    <a:bodyPr/>
                    <a:lstStyle/>
                    <a:p>
                      <a:r>
                        <a:rPr lang="en-US" sz="1400" dirty="0"/>
                        <a:t>3.1 Join the Cluster</a:t>
                      </a:r>
                    </a:p>
                  </a:txBody>
                  <a:tcPr/>
                </a:tc>
                <a:extLst>
                  <a:ext uri="{0D108BD9-81ED-4DB2-BD59-A6C34878D82A}">
                    <a16:rowId xmlns:a16="http://schemas.microsoft.com/office/drawing/2014/main" val="3784679129"/>
                  </a:ext>
                </a:extLst>
              </a:tr>
              <a:tr h="314230">
                <a:tc>
                  <a:txBody>
                    <a:bodyPr/>
                    <a:lstStyle/>
                    <a:p>
                      <a:r>
                        <a:rPr lang="en-US" sz="1400" b="0" dirty="0">
                          <a:solidFill>
                            <a:schemeClr val="tx1"/>
                          </a:solidFill>
                        </a:rPr>
                        <a:t>1.2. Turn Off Swap Space </a:t>
                      </a:r>
                    </a:p>
                  </a:txBody>
                  <a:tcPr/>
                </a:tc>
                <a:tc>
                  <a:txBody>
                    <a:bodyPr/>
                    <a:lstStyle/>
                    <a:p>
                      <a:r>
                        <a:rPr lang="en-US" sz="1400" dirty="0"/>
                        <a:t>2.2. Install the Pod Network</a:t>
                      </a:r>
                    </a:p>
                  </a:txBody>
                  <a:tcPr/>
                </a:tc>
                <a:tc>
                  <a:txBody>
                    <a:bodyPr/>
                    <a:lstStyle/>
                    <a:p>
                      <a:endParaRPr lang="en-US" sz="1400" dirty="0"/>
                    </a:p>
                  </a:txBody>
                  <a:tcPr/>
                </a:tc>
                <a:extLst>
                  <a:ext uri="{0D108BD9-81ED-4DB2-BD59-A6C34878D82A}">
                    <a16:rowId xmlns:a16="http://schemas.microsoft.com/office/drawing/2014/main" val="3880229666"/>
                  </a:ext>
                </a:extLst>
              </a:tr>
              <a:tr h="289528">
                <a:tc>
                  <a:txBody>
                    <a:bodyPr/>
                    <a:lstStyle/>
                    <a:p>
                      <a:r>
                        <a:rPr lang="en-US" sz="1400" dirty="0"/>
                        <a:t>1.3. Update Hostname, Hosts, and Set Static IP</a:t>
                      </a:r>
                    </a:p>
                  </a:txBody>
                  <a:tcPr/>
                </a:tc>
                <a:tc>
                  <a:txBody>
                    <a:bodyPr/>
                    <a:lstStyle/>
                    <a:p>
                      <a:r>
                        <a:rPr lang="en-US" sz="1400" dirty="0"/>
                        <a:t>2.3 Setup the Kubernetes Dashboard</a:t>
                      </a:r>
                    </a:p>
                  </a:txBody>
                  <a:tcPr/>
                </a:tc>
                <a:tc>
                  <a:txBody>
                    <a:bodyPr/>
                    <a:lstStyle/>
                    <a:p>
                      <a:endParaRPr lang="en-US" sz="1400"/>
                    </a:p>
                  </a:txBody>
                  <a:tcPr/>
                </a:tc>
                <a:extLst>
                  <a:ext uri="{0D108BD9-81ED-4DB2-BD59-A6C34878D82A}">
                    <a16:rowId xmlns:a16="http://schemas.microsoft.com/office/drawing/2014/main" val="3514002060"/>
                  </a:ext>
                </a:extLst>
              </a:tr>
              <a:tr h="314230">
                <a:tc>
                  <a:txBody>
                    <a:bodyPr/>
                    <a:lstStyle/>
                    <a:p>
                      <a:r>
                        <a:rPr lang="en-US" sz="1400" dirty="0"/>
                        <a:t>1.4 Install OpenSSH Server and Docker</a:t>
                      </a:r>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3313130822"/>
                  </a:ext>
                </a:extLst>
              </a:tr>
              <a:tr h="439062">
                <a:tc>
                  <a:txBody>
                    <a:bodyPr/>
                    <a:lstStyle/>
                    <a:p>
                      <a:r>
                        <a:rPr lang="en-US" sz="1400" dirty="0"/>
                        <a:t>1.5 Install Kubeadm, Kubelet, and Kubectl</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111595079"/>
                  </a:ext>
                </a:extLst>
              </a:tr>
            </a:tbl>
          </a:graphicData>
        </a:graphic>
      </p:graphicFrame>
    </p:spTree>
    <p:extLst>
      <p:ext uri="{BB962C8B-B14F-4D97-AF65-F5344CB8AC3E}">
        <p14:creationId xmlns:p14="http://schemas.microsoft.com/office/powerpoint/2010/main" val="587273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0 Install Kubernetes: Introduction</a:t>
            </a:r>
            <a:endParaRPr lang="zh-TW" altLang="en-US" b="1" dirty="0">
              <a:solidFill>
                <a:srgbClr val="FFFF00"/>
              </a:solidFill>
            </a:endParaRPr>
          </a:p>
        </p:txBody>
      </p:sp>
      <p:sp>
        <p:nvSpPr>
          <p:cNvPr id="3" name="副標題 2"/>
          <p:cNvSpPr>
            <a:spLocks noGrp="1"/>
          </p:cNvSpPr>
          <p:nvPr>
            <p:ph type="subTitle" idx="1"/>
          </p:nvPr>
        </p:nvSpPr>
        <p:spPr>
          <a:xfrm>
            <a:off x="491331" y="1224079"/>
            <a:ext cx="8329141" cy="109982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C00000"/>
                </a:solidFill>
                <a:effectLst/>
              </a:rPr>
              <a:t>1.1 Update Your Repository</a:t>
            </a:r>
          </a:p>
          <a:p>
            <a:pPr marL="342900" indent="-342900" algn="l">
              <a:buClr>
                <a:srgbClr val="0070C0"/>
              </a:buClr>
              <a:buSzPct val="80000"/>
              <a:buFont typeface="Wingdings" pitchFamily="2" charset="2"/>
              <a:buChar char="u"/>
            </a:pPr>
            <a:r>
              <a:rPr lang="en-US" sz="1800" dirty="0">
                <a:solidFill>
                  <a:srgbClr val="000000"/>
                </a:solidFill>
              </a:rPr>
              <a:t>First, we must update the repository.</a:t>
            </a:r>
          </a:p>
          <a:p>
            <a:pPr marL="342900" indent="-342900" algn="l">
              <a:buClr>
                <a:srgbClr val="0070C0"/>
              </a:buClr>
              <a:buSzPct val="80000"/>
              <a:buFont typeface="Wingdings" pitchFamily="2" charset="2"/>
              <a:buChar char="u"/>
            </a:pPr>
            <a:r>
              <a:rPr lang="en-US" sz="1800" b="0" i="0" dirty="0">
                <a:solidFill>
                  <a:srgbClr val="000000"/>
                </a:solidFill>
                <a:effectLst/>
              </a:rPr>
              <a:t>Since we are using Ubuntu, we must update our repository.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https://www.youtube.com/watch?v=UWg3ORRRF60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graphicFrame>
        <p:nvGraphicFramePr>
          <p:cNvPr id="32" name="Table 32">
            <a:extLst>
              <a:ext uri="{FF2B5EF4-FFF2-40B4-BE49-F238E27FC236}">
                <a16:creationId xmlns:a16="http://schemas.microsoft.com/office/drawing/2014/main" id="{07285B01-6F81-B6F1-C13C-4876FE0E5FC9}"/>
              </a:ext>
            </a:extLst>
          </p:cNvPr>
          <p:cNvGraphicFramePr>
            <a:graphicFrameLocks noGrp="1"/>
          </p:cNvGraphicFramePr>
          <p:nvPr/>
        </p:nvGraphicFramePr>
        <p:xfrm>
          <a:off x="316022" y="3136810"/>
          <a:ext cx="8827978" cy="2406632"/>
        </p:xfrm>
        <a:graphic>
          <a:graphicData uri="http://schemas.openxmlformats.org/drawingml/2006/table">
            <a:tbl>
              <a:tblPr firstRow="1" bandRow="1">
                <a:tableStyleId>{5C22544A-7EE6-4342-B048-85BDC9FD1C3A}</a:tableStyleId>
              </a:tblPr>
              <a:tblGrid>
                <a:gridCol w="3777569">
                  <a:extLst>
                    <a:ext uri="{9D8B030D-6E8A-4147-A177-3AD203B41FA5}">
                      <a16:colId xmlns:a16="http://schemas.microsoft.com/office/drawing/2014/main" val="3611346985"/>
                    </a:ext>
                  </a:extLst>
                </a:gridCol>
                <a:gridCol w="3013398">
                  <a:extLst>
                    <a:ext uri="{9D8B030D-6E8A-4147-A177-3AD203B41FA5}">
                      <a16:colId xmlns:a16="http://schemas.microsoft.com/office/drawing/2014/main" val="1281810389"/>
                    </a:ext>
                  </a:extLst>
                </a:gridCol>
                <a:gridCol w="2037011">
                  <a:extLst>
                    <a:ext uri="{9D8B030D-6E8A-4147-A177-3AD203B41FA5}">
                      <a16:colId xmlns:a16="http://schemas.microsoft.com/office/drawing/2014/main" val="1162511173"/>
                    </a:ext>
                  </a:extLst>
                </a:gridCol>
              </a:tblGrid>
              <a:tr h="347086">
                <a:tc gridSpan="3">
                  <a:txBody>
                    <a:bodyPr/>
                    <a:lstStyle/>
                    <a:p>
                      <a:r>
                        <a:rPr lang="en-US" dirty="0"/>
                        <a:t>Kubernetes  Installation Steps</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43071207"/>
                  </a:ext>
                </a:extLst>
              </a:tr>
              <a:tr h="354320">
                <a:tc>
                  <a:txBody>
                    <a:bodyPr/>
                    <a:lstStyle/>
                    <a:p>
                      <a:r>
                        <a:rPr lang="en-US" sz="1600" b="1" dirty="0"/>
                        <a:t>1. At Both Master and Slave Nodes</a:t>
                      </a:r>
                    </a:p>
                  </a:txBody>
                  <a:tcPr/>
                </a:tc>
                <a:tc>
                  <a:txBody>
                    <a:bodyPr/>
                    <a:lstStyle/>
                    <a:p>
                      <a:r>
                        <a:rPr lang="en-US" sz="1600" b="1" dirty="0"/>
                        <a:t>2.Only at Master Node</a:t>
                      </a:r>
                    </a:p>
                  </a:txBody>
                  <a:tcPr/>
                </a:tc>
                <a:tc>
                  <a:txBody>
                    <a:bodyPr/>
                    <a:lstStyle/>
                    <a:p>
                      <a:r>
                        <a:rPr lang="en-US" sz="1600" b="1" dirty="0"/>
                        <a:t>3. Only at Slave Node</a:t>
                      </a:r>
                    </a:p>
                  </a:txBody>
                  <a:tcPr/>
                </a:tc>
                <a:extLst>
                  <a:ext uri="{0D108BD9-81ED-4DB2-BD59-A6C34878D82A}">
                    <a16:rowId xmlns:a16="http://schemas.microsoft.com/office/drawing/2014/main" val="3985273510"/>
                  </a:ext>
                </a:extLst>
              </a:tr>
              <a:tr h="314230">
                <a:tc>
                  <a:txBody>
                    <a:bodyPr/>
                    <a:lstStyle/>
                    <a:p>
                      <a:r>
                        <a:rPr lang="en-US" sz="1400" b="1" dirty="0">
                          <a:solidFill>
                            <a:srgbClr val="C00000"/>
                          </a:solidFill>
                        </a:rPr>
                        <a:t>1.1. Update Your Repository</a:t>
                      </a:r>
                    </a:p>
                  </a:txBody>
                  <a:tcPr/>
                </a:tc>
                <a:tc>
                  <a:txBody>
                    <a:bodyPr/>
                    <a:lstStyle/>
                    <a:p>
                      <a:r>
                        <a:rPr lang="en-US" sz="1400" dirty="0"/>
                        <a:t>2.1. Initiate Kubernetes Cluster</a:t>
                      </a:r>
                    </a:p>
                  </a:txBody>
                  <a:tcPr/>
                </a:tc>
                <a:tc>
                  <a:txBody>
                    <a:bodyPr/>
                    <a:lstStyle/>
                    <a:p>
                      <a:r>
                        <a:rPr lang="en-US" sz="1400" dirty="0"/>
                        <a:t>3.1 Join the Cluster</a:t>
                      </a:r>
                    </a:p>
                  </a:txBody>
                  <a:tcPr/>
                </a:tc>
                <a:extLst>
                  <a:ext uri="{0D108BD9-81ED-4DB2-BD59-A6C34878D82A}">
                    <a16:rowId xmlns:a16="http://schemas.microsoft.com/office/drawing/2014/main" val="3784679129"/>
                  </a:ext>
                </a:extLst>
              </a:tr>
              <a:tr h="314230">
                <a:tc>
                  <a:txBody>
                    <a:bodyPr/>
                    <a:lstStyle/>
                    <a:p>
                      <a:r>
                        <a:rPr lang="en-US" sz="1400" b="0" dirty="0">
                          <a:solidFill>
                            <a:schemeClr val="tx1"/>
                          </a:solidFill>
                        </a:rPr>
                        <a:t>1.2. Turn Off Swap Space </a:t>
                      </a:r>
                    </a:p>
                  </a:txBody>
                  <a:tcPr/>
                </a:tc>
                <a:tc>
                  <a:txBody>
                    <a:bodyPr/>
                    <a:lstStyle/>
                    <a:p>
                      <a:r>
                        <a:rPr lang="en-US" sz="1400" dirty="0"/>
                        <a:t>2.2. Install the Pod Network</a:t>
                      </a:r>
                    </a:p>
                  </a:txBody>
                  <a:tcPr/>
                </a:tc>
                <a:tc>
                  <a:txBody>
                    <a:bodyPr/>
                    <a:lstStyle/>
                    <a:p>
                      <a:endParaRPr lang="en-US" sz="1400" dirty="0"/>
                    </a:p>
                  </a:txBody>
                  <a:tcPr/>
                </a:tc>
                <a:extLst>
                  <a:ext uri="{0D108BD9-81ED-4DB2-BD59-A6C34878D82A}">
                    <a16:rowId xmlns:a16="http://schemas.microsoft.com/office/drawing/2014/main" val="3880229666"/>
                  </a:ext>
                </a:extLst>
              </a:tr>
              <a:tr h="289528">
                <a:tc>
                  <a:txBody>
                    <a:bodyPr/>
                    <a:lstStyle/>
                    <a:p>
                      <a:r>
                        <a:rPr lang="en-US" sz="1400" dirty="0"/>
                        <a:t>1.3. Update Hostname, Hosts, and Set Static IP</a:t>
                      </a:r>
                    </a:p>
                  </a:txBody>
                  <a:tcPr/>
                </a:tc>
                <a:tc>
                  <a:txBody>
                    <a:bodyPr/>
                    <a:lstStyle/>
                    <a:p>
                      <a:r>
                        <a:rPr lang="en-US" sz="1400" dirty="0"/>
                        <a:t>2.3 Setup the Kubernetes Dashboard</a:t>
                      </a:r>
                    </a:p>
                  </a:txBody>
                  <a:tcPr/>
                </a:tc>
                <a:tc>
                  <a:txBody>
                    <a:bodyPr/>
                    <a:lstStyle/>
                    <a:p>
                      <a:endParaRPr lang="en-US" sz="1400"/>
                    </a:p>
                  </a:txBody>
                  <a:tcPr/>
                </a:tc>
                <a:extLst>
                  <a:ext uri="{0D108BD9-81ED-4DB2-BD59-A6C34878D82A}">
                    <a16:rowId xmlns:a16="http://schemas.microsoft.com/office/drawing/2014/main" val="3514002060"/>
                  </a:ext>
                </a:extLst>
              </a:tr>
              <a:tr h="314230">
                <a:tc>
                  <a:txBody>
                    <a:bodyPr/>
                    <a:lstStyle/>
                    <a:p>
                      <a:r>
                        <a:rPr lang="en-US" sz="1400" dirty="0"/>
                        <a:t>1.4 Install OpenSSH Server and Docker</a:t>
                      </a:r>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3313130822"/>
                  </a:ext>
                </a:extLst>
              </a:tr>
              <a:tr h="439062">
                <a:tc>
                  <a:txBody>
                    <a:bodyPr/>
                    <a:lstStyle/>
                    <a:p>
                      <a:r>
                        <a:rPr lang="en-US" sz="1400" dirty="0"/>
                        <a:t>1.5 Install Kubeadm, Kubelet, and Kubectl</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111595079"/>
                  </a:ext>
                </a:extLst>
              </a:tr>
            </a:tbl>
          </a:graphicData>
        </a:graphic>
      </p:graphicFrame>
    </p:spTree>
    <p:extLst>
      <p:ext uri="{BB962C8B-B14F-4D97-AF65-F5344CB8AC3E}">
        <p14:creationId xmlns:p14="http://schemas.microsoft.com/office/powerpoint/2010/main" val="2493407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0 Install Kubernetes: Introduction</a:t>
            </a:r>
            <a:endParaRPr lang="zh-TW" altLang="en-US" b="1" dirty="0">
              <a:solidFill>
                <a:srgbClr val="FFFF00"/>
              </a:solidFill>
            </a:endParaRPr>
          </a:p>
        </p:txBody>
      </p:sp>
      <p:sp>
        <p:nvSpPr>
          <p:cNvPr id="3" name="副標題 2"/>
          <p:cNvSpPr>
            <a:spLocks noGrp="1"/>
          </p:cNvSpPr>
          <p:nvPr>
            <p:ph type="subTitle" idx="1"/>
          </p:nvPr>
        </p:nvSpPr>
        <p:spPr>
          <a:xfrm>
            <a:off x="491331" y="1224079"/>
            <a:ext cx="8329141" cy="17728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C00000"/>
                </a:solidFill>
                <a:effectLst/>
              </a:rPr>
              <a:t>1.2 Turn off Swap Space</a:t>
            </a:r>
          </a:p>
          <a:p>
            <a:pPr marL="342900" indent="-342900" algn="l">
              <a:buClr>
                <a:srgbClr val="0070C0"/>
              </a:buClr>
              <a:buSzPct val="80000"/>
              <a:buFont typeface="Wingdings" pitchFamily="2" charset="2"/>
              <a:buChar char="u"/>
            </a:pPr>
            <a:r>
              <a:rPr lang="en-US" sz="1800" b="0" i="0" dirty="0">
                <a:solidFill>
                  <a:srgbClr val="000000"/>
                </a:solidFill>
                <a:effectLst/>
              </a:rPr>
              <a:t>We must turn OFF the swap space.</a:t>
            </a:r>
          </a:p>
          <a:p>
            <a:pPr marL="342900" indent="-342900" algn="l">
              <a:buClr>
                <a:srgbClr val="0070C0"/>
              </a:buClr>
              <a:buSzPct val="80000"/>
              <a:buFont typeface="Wingdings" pitchFamily="2" charset="2"/>
              <a:buChar char="u"/>
            </a:pPr>
            <a:r>
              <a:rPr lang="en-US" sz="1800" b="0" i="0" dirty="0">
                <a:solidFill>
                  <a:srgbClr val="000000"/>
                </a:solidFill>
                <a:effectLst/>
              </a:rPr>
              <a:t>Kubernetes will not work if the swap space is ON.</a:t>
            </a:r>
          </a:p>
          <a:p>
            <a:pPr marL="342900" indent="-342900" algn="l">
              <a:buClr>
                <a:srgbClr val="0070C0"/>
              </a:buClr>
              <a:buSzPct val="80000"/>
              <a:buFont typeface="Wingdings" pitchFamily="2" charset="2"/>
              <a:buChar char="u"/>
            </a:pPr>
            <a:r>
              <a:rPr lang="en-US" sz="1800" dirty="0">
                <a:solidFill>
                  <a:srgbClr val="000000"/>
                </a:solidFill>
              </a:rPr>
              <a:t>We must disable the Swap Space.</a:t>
            </a:r>
          </a:p>
          <a:p>
            <a:pPr marL="342900" indent="-342900" algn="l">
              <a:buClr>
                <a:srgbClr val="0070C0"/>
              </a:buClr>
              <a:buSzPct val="80000"/>
              <a:buFont typeface="Wingdings" pitchFamily="2" charset="2"/>
              <a:buChar char="u"/>
            </a:pPr>
            <a:r>
              <a:rPr lang="en-US" sz="1800" b="0" i="0" dirty="0">
                <a:solidFill>
                  <a:srgbClr val="000000"/>
                </a:solidFill>
                <a:effectLst/>
              </a:rPr>
              <a:t>There are a couple of commands for disable the swap space.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https://www.youtube.com/watch?v=UWg3ORRRF60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graphicFrame>
        <p:nvGraphicFramePr>
          <p:cNvPr id="32" name="Table 32">
            <a:extLst>
              <a:ext uri="{FF2B5EF4-FFF2-40B4-BE49-F238E27FC236}">
                <a16:creationId xmlns:a16="http://schemas.microsoft.com/office/drawing/2014/main" id="{07285B01-6F81-B6F1-C13C-4876FE0E5FC9}"/>
              </a:ext>
            </a:extLst>
          </p:cNvPr>
          <p:cNvGraphicFramePr>
            <a:graphicFrameLocks noGrp="1"/>
          </p:cNvGraphicFramePr>
          <p:nvPr/>
        </p:nvGraphicFramePr>
        <p:xfrm>
          <a:off x="430266" y="3096287"/>
          <a:ext cx="8827978" cy="2406632"/>
        </p:xfrm>
        <a:graphic>
          <a:graphicData uri="http://schemas.openxmlformats.org/drawingml/2006/table">
            <a:tbl>
              <a:tblPr firstRow="1" bandRow="1">
                <a:tableStyleId>{5C22544A-7EE6-4342-B048-85BDC9FD1C3A}</a:tableStyleId>
              </a:tblPr>
              <a:tblGrid>
                <a:gridCol w="3777569">
                  <a:extLst>
                    <a:ext uri="{9D8B030D-6E8A-4147-A177-3AD203B41FA5}">
                      <a16:colId xmlns:a16="http://schemas.microsoft.com/office/drawing/2014/main" val="3611346985"/>
                    </a:ext>
                  </a:extLst>
                </a:gridCol>
                <a:gridCol w="3013398">
                  <a:extLst>
                    <a:ext uri="{9D8B030D-6E8A-4147-A177-3AD203B41FA5}">
                      <a16:colId xmlns:a16="http://schemas.microsoft.com/office/drawing/2014/main" val="1281810389"/>
                    </a:ext>
                  </a:extLst>
                </a:gridCol>
                <a:gridCol w="2037011">
                  <a:extLst>
                    <a:ext uri="{9D8B030D-6E8A-4147-A177-3AD203B41FA5}">
                      <a16:colId xmlns:a16="http://schemas.microsoft.com/office/drawing/2014/main" val="1162511173"/>
                    </a:ext>
                  </a:extLst>
                </a:gridCol>
              </a:tblGrid>
              <a:tr h="347086">
                <a:tc gridSpan="3">
                  <a:txBody>
                    <a:bodyPr/>
                    <a:lstStyle/>
                    <a:p>
                      <a:r>
                        <a:rPr lang="en-US" dirty="0"/>
                        <a:t>Kubernetes  Installation Steps</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43071207"/>
                  </a:ext>
                </a:extLst>
              </a:tr>
              <a:tr h="354320">
                <a:tc>
                  <a:txBody>
                    <a:bodyPr/>
                    <a:lstStyle/>
                    <a:p>
                      <a:r>
                        <a:rPr lang="en-US" sz="1600" b="1" dirty="0"/>
                        <a:t>1. At Both Master and Slave Nodes</a:t>
                      </a:r>
                    </a:p>
                  </a:txBody>
                  <a:tcPr/>
                </a:tc>
                <a:tc>
                  <a:txBody>
                    <a:bodyPr/>
                    <a:lstStyle/>
                    <a:p>
                      <a:r>
                        <a:rPr lang="en-US" sz="1600" b="1" dirty="0"/>
                        <a:t>2.Only at Master Node</a:t>
                      </a:r>
                    </a:p>
                  </a:txBody>
                  <a:tcPr/>
                </a:tc>
                <a:tc>
                  <a:txBody>
                    <a:bodyPr/>
                    <a:lstStyle/>
                    <a:p>
                      <a:r>
                        <a:rPr lang="en-US" sz="1600" b="1" dirty="0"/>
                        <a:t>3. Only at Slave Node</a:t>
                      </a:r>
                    </a:p>
                  </a:txBody>
                  <a:tcPr/>
                </a:tc>
                <a:extLst>
                  <a:ext uri="{0D108BD9-81ED-4DB2-BD59-A6C34878D82A}">
                    <a16:rowId xmlns:a16="http://schemas.microsoft.com/office/drawing/2014/main" val="3985273510"/>
                  </a:ext>
                </a:extLst>
              </a:tr>
              <a:tr h="314230">
                <a:tc>
                  <a:txBody>
                    <a:bodyPr/>
                    <a:lstStyle/>
                    <a:p>
                      <a:r>
                        <a:rPr lang="en-US" sz="1400" b="0" dirty="0">
                          <a:solidFill>
                            <a:schemeClr val="tx1"/>
                          </a:solidFill>
                        </a:rPr>
                        <a:t>1.1. Update Your Repository</a:t>
                      </a:r>
                    </a:p>
                  </a:txBody>
                  <a:tcPr/>
                </a:tc>
                <a:tc>
                  <a:txBody>
                    <a:bodyPr/>
                    <a:lstStyle/>
                    <a:p>
                      <a:r>
                        <a:rPr lang="en-US" sz="1400" dirty="0"/>
                        <a:t>2.1. Initiate Kubernetes Cluster</a:t>
                      </a:r>
                    </a:p>
                  </a:txBody>
                  <a:tcPr/>
                </a:tc>
                <a:tc>
                  <a:txBody>
                    <a:bodyPr/>
                    <a:lstStyle/>
                    <a:p>
                      <a:r>
                        <a:rPr lang="en-US" sz="1400" dirty="0"/>
                        <a:t>3.1 Join the Cluster</a:t>
                      </a:r>
                    </a:p>
                  </a:txBody>
                  <a:tcPr/>
                </a:tc>
                <a:extLst>
                  <a:ext uri="{0D108BD9-81ED-4DB2-BD59-A6C34878D82A}">
                    <a16:rowId xmlns:a16="http://schemas.microsoft.com/office/drawing/2014/main" val="3784679129"/>
                  </a:ext>
                </a:extLst>
              </a:tr>
              <a:tr h="314230">
                <a:tc>
                  <a:txBody>
                    <a:bodyPr/>
                    <a:lstStyle/>
                    <a:p>
                      <a:r>
                        <a:rPr lang="en-US" sz="1400" b="1" dirty="0">
                          <a:solidFill>
                            <a:srgbClr val="C00000"/>
                          </a:solidFill>
                        </a:rPr>
                        <a:t>1.2. Turn Off Swap Space </a:t>
                      </a:r>
                    </a:p>
                  </a:txBody>
                  <a:tcPr/>
                </a:tc>
                <a:tc>
                  <a:txBody>
                    <a:bodyPr/>
                    <a:lstStyle/>
                    <a:p>
                      <a:r>
                        <a:rPr lang="en-US" sz="1400" dirty="0"/>
                        <a:t>2.2. Install the Pod Network</a:t>
                      </a:r>
                    </a:p>
                  </a:txBody>
                  <a:tcPr/>
                </a:tc>
                <a:tc>
                  <a:txBody>
                    <a:bodyPr/>
                    <a:lstStyle/>
                    <a:p>
                      <a:endParaRPr lang="en-US" sz="1400" dirty="0"/>
                    </a:p>
                  </a:txBody>
                  <a:tcPr/>
                </a:tc>
                <a:extLst>
                  <a:ext uri="{0D108BD9-81ED-4DB2-BD59-A6C34878D82A}">
                    <a16:rowId xmlns:a16="http://schemas.microsoft.com/office/drawing/2014/main" val="3880229666"/>
                  </a:ext>
                </a:extLst>
              </a:tr>
              <a:tr h="289528">
                <a:tc>
                  <a:txBody>
                    <a:bodyPr/>
                    <a:lstStyle/>
                    <a:p>
                      <a:r>
                        <a:rPr lang="en-US" sz="1400" dirty="0"/>
                        <a:t>1.3. Update Hostname, Hosts, and Set Static IP</a:t>
                      </a:r>
                    </a:p>
                  </a:txBody>
                  <a:tcPr/>
                </a:tc>
                <a:tc>
                  <a:txBody>
                    <a:bodyPr/>
                    <a:lstStyle/>
                    <a:p>
                      <a:r>
                        <a:rPr lang="en-US" sz="1400" dirty="0"/>
                        <a:t>2.3 Setup the Kubernetes Dashboard</a:t>
                      </a:r>
                    </a:p>
                  </a:txBody>
                  <a:tcPr/>
                </a:tc>
                <a:tc>
                  <a:txBody>
                    <a:bodyPr/>
                    <a:lstStyle/>
                    <a:p>
                      <a:endParaRPr lang="en-US" sz="1400"/>
                    </a:p>
                  </a:txBody>
                  <a:tcPr/>
                </a:tc>
                <a:extLst>
                  <a:ext uri="{0D108BD9-81ED-4DB2-BD59-A6C34878D82A}">
                    <a16:rowId xmlns:a16="http://schemas.microsoft.com/office/drawing/2014/main" val="3514002060"/>
                  </a:ext>
                </a:extLst>
              </a:tr>
              <a:tr h="314230">
                <a:tc>
                  <a:txBody>
                    <a:bodyPr/>
                    <a:lstStyle/>
                    <a:p>
                      <a:r>
                        <a:rPr lang="en-US" sz="1400" dirty="0"/>
                        <a:t>1.4 Install OpenSSH Server and Docker</a:t>
                      </a:r>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3313130822"/>
                  </a:ext>
                </a:extLst>
              </a:tr>
              <a:tr h="439062">
                <a:tc>
                  <a:txBody>
                    <a:bodyPr/>
                    <a:lstStyle/>
                    <a:p>
                      <a:r>
                        <a:rPr lang="en-US" sz="1400" dirty="0"/>
                        <a:t>1.5 Install Kubeadm, Kubelet, and Kubectl</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111595079"/>
                  </a:ext>
                </a:extLst>
              </a:tr>
            </a:tbl>
          </a:graphicData>
        </a:graphic>
      </p:graphicFrame>
    </p:spTree>
    <p:extLst>
      <p:ext uri="{BB962C8B-B14F-4D97-AF65-F5344CB8AC3E}">
        <p14:creationId xmlns:p14="http://schemas.microsoft.com/office/powerpoint/2010/main" val="411861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0 Install Kubernetes: Introduction</a:t>
            </a:r>
            <a:endParaRPr lang="zh-TW" altLang="en-US" b="1" dirty="0">
              <a:solidFill>
                <a:srgbClr val="FFFF00"/>
              </a:solidFill>
            </a:endParaRPr>
          </a:p>
        </p:txBody>
      </p:sp>
      <p:sp>
        <p:nvSpPr>
          <p:cNvPr id="3" name="副標題 2"/>
          <p:cNvSpPr>
            <a:spLocks noGrp="1"/>
          </p:cNvSpPr>
          <p:nvPr>
            <p:ph type="subTitle" idx="1"/>
          </p:nvPr>
        </p:nvSpPr>
        <p:spPr>
          <a:xfrm>
            <a:off x="316022" y="1224078"/>
            <a:ext cx="8504449" cy="275739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C00000"/>
                </a:solidFill>
                <a:effectLst/>
              </a:rPr>
              <a:t>1.3 Update Hostname, Hosts, and Set Static IP</a:t>
            </a:r>
          </a:p>
          <a:p>
            <a:pPr marL="342900" indent="-342900" algn="l">
              <a:buClr>
                <a:srgbClr val="0070C0"/>
              </a:buClr>
              <a:buSzPct val="80000"/>
              <a:buFont typeface="Wingdings" pitchFamily="2" charset="2"/>
              <a:buChar char="u"/>
            </a:pPr>
            <a:r>
              <a:rPr lang="en-US" sz="1800" dirty="0">
                <a:solidFill>
                  <a:srgbClr val="000000"/>
                </a:solidFill>
              </a:rPr>
              <a:t>We must update the host name, hosts file, and set Static IP Address for all nodes in our cluster. </a:t>
            </a:r>
          </a:p>
          <a:p>
            <a:pPr marL="342900" indent="-342900" algn="l">
              <a:buClr>
                <a:srgbClr val="0070C0"/>
              </a:buClr>
              <a:buSzPct val="80000"/>
              <a:buFont typeface="Wingdings" pitchFamily="2" charset="2"/>
              <a:buChar char="u"/>
            </a:pPr>
            <a:r>
              <a:rPr lang="en-US" sz="1800" b="0" i="0" dirty="0">
                <a:solidFill>
                  <a:srgbClr val="000000"/>
                </a:solidFill>
                <a:effectLst/>
              </a:rPr>
              <a:t>We must do that because at any point of time, if our</a:t>
            </a:r>
            <a:r>
              <a:rPr lang="en-US" sz="1800" dirty="0">
                <a:solidFill>
                  <a:srgbClr val="000000"/>
                </a:solidFill>
              </a:rPr>
              <a:t> master or our node in the cluster fails, then Kubernetes restart, the Kubernetes should have the same IP Address.</a:t>
            </a:r>
          </a:p>
          <a:p>
            <a:pPr marL="342900" indent="-342900" algn="l">
              <a:buClr>
                <a:srgbClr val="0070C0"/>
              </a:buClr>
              <a:buSzPct val="80000"/>
              <a:buFont typeface="Wingdings" pitchFamily="2" charset="2"/>
              <a:buChar char="u"/>
            </a:pPr>
            <a:r>
              <a:rPr lang="en-US" sz="1800" b="0" i="0" dirty="0">
                <a:solidFill>
                  <a:srgbClr val="000000"/>
                </a:solidFill>
                <a:effectLst/>
              </a:rPr>
              <a:t>If we have a dynamic IP Address, then if Kubernetes restart because </a:t>
            </a:r>
            <a:r>
              <a:rPr lang="en-US" sz="1800" dirty="0">
                <a:solidFill>
                  <a:srgbClr val="000000"/>
                </a:solidFill>
              </a:rPr>
              <a:t>of failure condition, then Kubernetes will not be able to ON the cluster because they have different IP Address. That is the reason that we must set static IP Address.</a:t>
            </a:r>
          </a:p>
          <a:p>
            <a:pPr marL="342900" indent="-342900" algn="l">
              <a:buClr>
                <a:srgbClr val="0070C0"/>
              </a:buClr>
              <a:buSzPct val="80000"/>
              <a:buFont typeface="Wingdings" pitchFamily="2" charset="2"/>
              <a:buChar char="u"/>
            </a:pPr>
            <a:r>
              <a:rPr lang="en-US" sz="1800" b="0" i="0" dirty="0">
                <a:solidFill>
                  <a:srgbClr val="000000"/>
                </a:solidFill>
                <a:effectLst/>
              </a:rPr>
              <a:t>There are several commands for this step.</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https://www.youtube.com/watch?v=UWg3ORRRF60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graphicFrame>
        <p:nvGraphicFramePr>
          <p:cNvPr id="32" name="Table 32">
            <a:extLst>
              <a:ext uri="{FF2B5EF4-FFF2-40B4-BE49-F238E27FC236}">
                <a16:creationId xmlns:a16="http://schemas.microsoft.com/office/drawing/2014/main" id="{07285B01-6F81-B6F1-C13C-4876FE0E5FC9}"/>
              </a:ext>
            </a:extLst>
          </p:cNvPr>
          <p:cNvGraphicFramePr>
            <a:graphicFrameLocks noGrp="1"/>
          </p:cNvGraphicFramePr>
          <p:nvPr/>
        </p:nvGraphicFramePr>
        <p:xfrm>
          <a:off x="158011" y="4036360"/>
          <a:ext cx="8827978" cy="2406632"/>
        </p:xfrm>
        <a:graphic>
          <a:graphicData uri="http://schemas.openxmlformats.org/drawingml/2006/table">
            <a:tbl>
              <a:tblPr firstRow="1" bandRow="1">
                <a:tableStyleId>{5C22544A-7EE6-4342-B048-85BDC9FD1C3A}</a:tableStyleId>
              </a:tblPr>
              <a:tblGrid>
                <a:gridCol w="3777569">
                  <a:extLst>
                    <a:ext uri="{9D8B030D-6E8A-4147-A177-3AD203B41FA5}">
                      <a16:colId xmlns:a16="http://schemas.microsoft.com/office/drawing/2014/main" val="3611346985"/>
                    </a:ext>
                  </a:extLst>
                </a:gridCol>
                <a:gridCol w="3013398">
                  <a:extLst>
                    <a:ext uri="{9D8B030D-6E8A-4147-A177-3AD203B41FA5}">
                      <a16:colId xmlns:a16="http://schemas.microsoft.com/office/drawing/2014/main" val="1281810389"/>
                    </a:ext>
                  </a:extLst>
                </a:gridCol>
                <a:gridCol w="2037011">
                  <a:extLst>
                    <a:ext uri="{9D8B030D-6E8A-4147-A177-3AD203B41FA5}">
                      <a16:colId xmlns:a16="http://schemas.microsoft.com/office/drawing/2014/main" val="1162511173"/>
                    </a:ext>
                  </a:extLst>
                </a:gridCol>
              </a:tblGrid>
              <a:tr h="347086">
                <a:tc gridSpan="3">
                  <a:txBody>
                    <a:bodyPr/>
                    <a:lstStyle/>
                    <a:p>
                      <a:r>
                        <a:rPr lang="en-US" dirty="0"/>
                        <a:t>Kubernetes  Installation Steps</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43071207"/>
                  </a:ext>
                </a:extLst>
              </a:tr>
              <a:tr h="354320">
                <a:tc>
                  <a:txBody>
                    <a:bodyPr/>
                    <a:lstStyle/>
                    <a:p>
                      <a:r>
                        <a:rPr lang="en-US" sz="1600" b="1" dirty="0"/>
                        <a:t>1. At Both Master and Slave Nodes</a:t>
                      </a:r>
                    </a:p>
                  </a:txBody>
                  <a:tcPr/>
                </a:tc>
                <a:tc>
                  <a:txBody>
                    <a:bodyPr/>
                    <a:lstStyle/>
                    <a:p>
                      <a:r>
                        <a:rPr lang="en-US" sz="1600" b="1" dirty="0"/>
                        <a:t>2.Only at Master Node</a:t>
                      </a:r>
                    </a:p>
                  </a:txBody>
                  <a:tcPr/>
                </a:tc>
                <a:tc>
                  <a:txBody>
                    <a:bodyPr/>
                    <a:lstStyle/>
                    <a:p>
                      <a:r>
                        <a:rPr lang="en-US" sz="1600" b="1" dirty="0"/>
                        <a:t>3. Only at Slave Node</a:t>
                      </a:r>
                    </a:p>
                  </a:txBody>
                  <a:tcPr/>
                </a:tc>
                <a:extLst>
                  <a:ext uri="{0D108BD9-81ED-4DB2-BD59-A6C34878D82A}">
                    <a16:rowId xmlns:a16="http://schemas.microsoft.com/office/drawing/2014/main" val="3985273510"/>
                  </a:ext>
                </a:extLst>
              </a:tr>
              <a:tr h="314230">
                <a:tc>
                  <a:txBody>
                    <a:bodyPr/>
                    <a:lstStyle/>
                    <a:p>
                      <a:r>
                        <a:rPr lang="en-US" sz="1400" b="0" dirty="0">
                          <a:solidFill>
                            <a:schemeClr val="tx1"/>
                          </a:solidFill>
                        </a:rPr>
                        <a:t>1.1. Update Your Repository</a:t>
                      </a:r>
                    </a:p>
                  </a:txBody>
                  <a:tcPr/>
                </a:tc>
                <a:tc>
                  <a:txBody>
                    <a:bodyPr/>
                    <a:lstStyle/>
                    <a:p>
                      <a:r>
                        <a:rPr lang="en-US" sz="1400" dirty="0"/>
                        <a:t>2.1. Initiate Kubernetes Cluster</a:t>
                      </a:r>
                    </a:p>
                  </a:txBody>
                  <a:tcPr/>
                </a:tc>
                <a:tc>
                  <a:txBody>
                    <a:bodyPr/>
                    <a:lstStyle/>
                    <a:p>
                      <a:r>
                        <a:rPr lang="en-US" sz="1400" dirty="0"/>
                        <a:t>3.1 Join the Cluster</a:t>
                      </a:r>
                    </a:p>
                  </a:txBody>
                  <a:tcPr/>
                </a:tc>
                <a:extLst>
                  <a:ext uri="{0D108BD9-81ED-4DB2-BD59-A6C34878D82A}">
                    <a16:rowId xmlns:a16="http://schemas.microsoft.com/office/drawing/2014/main" val="3784679129"/>
                  </a:ext>
                </a:extLst>
              </a:tr>
              <a:tr h="314230">
                <a:tc>
                  <a:txBody>
                    <a:bodyPr/>
                    <a:lstStyle/>
                    <a:p>
                      <a:r>
                        <a:rPr lang="en-US" sz="1400" b="0" dirty="0">
                          <a:solidFill>
                            <a:schemeClr val="tx1"/>
                          </a:solidFill>
                        </a:rPr>
                        <a:t>1.2. Turn Off Swap Space </a:t>
                      </a:r>
                    </a:p>
                  </a:txBody>
                  <a:tcPr/>
                </a:tc>
                <a:tc>
                  <a:txBody>
                    <a:bodyPr/>
                    <a:lstStyle/>
                    <a:p>
                      <a:r>
                        <a:rPr lang="en-US" sz="1400" dirty="0"/>
                        <a:t>2.2. Install the Pod Network</a:t>
                      </a:r>
                    </a:p>
                  </a:txBody>
                  <a:tcPr/>
                </a:tc>
                <a:tc>
                  <a:txBody>
                    <a:bodyPr/>
                    <a:lstStyle/>
                    <a:p>
                      <a:endParaRPr lang="en-US" sz="1400" dirty="0"/>
                    </a:p>
                  </a:txBody>
                  <a:tcPr/>
                </a:tc>
                <a:extLst>
                  <a:ext uri="{0D108BD9-81ED-4DB2-BD59-A6C34878D82A}">
                    <a16:rowId xmlns:a16="http://schemas.microsoft.com/office/drawing/2014/main" val="3880229666"/>
                  </a:ext>
                </a:extLst>
              </a:tr>
              <a:tr h="289528">
                <a:tc>
                  <a:txBody>
                    <a:bodyPr/>
                    <a:lstStyle/>
                    <a:p>
                      <a:r>
                        <a:rPr lang="en-US" sz="1400" b="1" dirty="0">
                          <a:solidFill>
                            <a:srgbClr val="C00000"/>
                          </a:solidFill>
                        </a:rPr>
                        <a:t>1.3. Update Hostname, Hosts, and Set Static IP</a:t>
                      </a:r>
                    </a:p>
                  </a:txBody>
                  <a:tcPr/>
                </a:tc>
                <a:tc>
                  <a:txBody>
                    <a:bodyPr/>
                    <a:lstStyle/>
                    <a:p>
                      <a:r>
                        <a:rPr lang="en-US" sz="1400" dirty="0"/>
                        <a:t>2.3 Setup the Kubernetes Dashboard</a:t>
                      </a:r>
                    </a:p>
                  </a:txBody>
                  <a:tcPr/>
                </a:tc>
                <a:tc>
                  <a:txBody>
                    <a:bodyPr/>
                    <a:lstStyle/>
                    <a:p>
                      <a:endParaRPr lang="en-US" sz="1400"/>
                    </a:p>
                  </a:txBody>
                  <a:tcPr/>
                </a:tc>
                <a:extLst>
                  <a:ext uri="{0D108BD9-81ED-4DB2-BD59-A6C34878D82A}">
                    <a16:rowId xmlns:a16="http://schemas.microsoft.com/office/drawing/2014/main" val="3514002060"/>
                  </a:ext>
                </a:extLst>
              </a:tr>
              <a:tr h="314230">
                <a:tc>
                  <a:txBody>
                    <a:bodyPr/>
                    <a:lstStyle/>
                    <a:p>
                      <a:r>
                        <a:rPr lang="en-US" sz="1400" dirty="0"/>
                        <a:t>1.4 Install OpenSSH Server and Docker</a:t>
                      </a:r>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3313130822"/>
                  </a:ext>
                </a:extLst>
              </a:tr>
              <a:tr h="439062">
                <a:tc>
                  <a:txBody>
                    <a:bodyPr/>
                    <a:lstStyle/>
                    <a:p>
                      <a:r>
                        <a:rPr lang="en-US" sz="1400" dirty="0"/>
                        <a:t>1.5 Install Kubeadm, Kubelet, and Kubectl</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111595079"/>
                  </a:ext>
                </a:extLst>
              </a:tr>
            </a:tbl>
          </a:graphicData>
        </a:graphic>
      </p:graphicFrame>
    </p:spTree>
    <p:extLst>
      <p:ext uri="{BB962C8B-B14F-4D97-AF65-F5344CB8AC3E}">
        <p14:creationId xmlns:p14="http://schemas.microsoft.com/office/powerpoint/2010/main" val="1444322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0 Install Kubernetes: Introduction</a:t>
            </a:r>
            <a:endParaRPr lang="zh-TW" altLang="en-US" b="1" dirty="0">
              <a:solidFill>
                <a:srgbClr val="FFFF00"/>
              </a:solidFill>
            </a:endParaRPr>
          </a:p>
        </p:txBody>
      </p:sp>
      <p:sp>
        <p:nvSpPr>
          <p:cNvPr id="3" name="副標題 2"/>
          <p:cNvSpPr>
            <a:spLocks noGrp="1"/>
          </p:cNvSpPr>
          <p:nvPr>
            <p:ph type="subTitle" idx="1"/>
          </p:nvPr>
        </p:nvSpPr>
        <p:spPr>
          <a:xfrm>
            <a:off x="316022" y="1224078"/>
            <a:ext cx="8504449" cy="18606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C00000"/>
                </a:solidFill>
                <a:effectLst/>
              </a:rPr>
              <a:t>1.4 Install OpenSSH Server and Docker</a:t>
            </a:r>
          </a:p>
          <a:p>
            <a:pPr marL="342900" indent="-342900" algn="l">
              <a:buClr>
                <a:srgbClr val="0070C0"/>
              </a:buClr>
              <a:buSzPct val="80000"/>
              <a:buFont typeface="Wingdings" pitchFamily="2" charset="2"/>
              <a:buChar char="u"/>
            </a:pPr>
            <a:r>
              <a:rPr lang="en-US" sz="1800" dirty="0">
                <a:solidFill>
                  <a:srgbClr val="000000"/>
                </a:solidFill>
              </a:rPr>
              <a:t>We must install the OpenSSH and Docker. </a:t>
            </a:r>
          </a:p>
          <a:p>
            <a:pPr marL="342900" indent="-342900" algn="l">
              <a:buClr>
                <a:srgbClr val="0070C0"/>
              </a:buClr>
              <a:buSzPct val="80000"/>
              <a:buFont typeface="Wingdings" pitchFamily="2" charset="2"/>
              <a:buChar char="u"/>
            </a:pPr>
            <a:r>
              <a:rPr lang="en-US" sz="1800" b="0" i="0" dirty="0">
                <a:solidFill>
                  <a:srgbClr val="000000"/>
                </a:solidFill>
                <a:effectLst/>
              </a:rPr>
              <a:t>Because Kubernetes requires the OpenSSH functionality.</a:t>
            </a:r>
          </a:p>
          <a:p>
            <a:pPr marL="342900" indent="-342900" algn="l">
              <a:buClr>
                <a:srgbClr val="0070C0"/>
              </a:buClr>
              <a:buSzPct val="80000"/>
              <a:buFont typeface="Wingdings" pitchFamily="2" charset="2"/>
              <a:buChar char="u"/>
            </a:pPr>
            <a:r>
              <a:rPr lang="en-US" sz="1800" b="0" i="0" dirty="0">
                <a:solidFill>
                  <a:srgbClr val="000000"/>
                </a:solidFill>
                <a:effectLst/>
              </a:rPr>
              <a:t>Kubernetes needs Docker because every running apps </a:t>
            </a:r>
            <a:r>
              <a:rPr lang="en-US" sz="1800" dirty="0">
                <a:solidFill>
                  <a:srgbClr val="000000"/>
                </a:solidFill>
              </a:rPr>
              <a:t>in Kubernetes is container.</a:t>
            </a:r>
          </a:p>
          <a:p>
            <a:pPr marL="342900" indent="-342900" algn="l">
              <a:buClr>
                <a:srgbClr val="0070C0"/>
              </a:buClr>
              <a:buSzPct val="80000"/>
              <a:buFont typeface="Wingdings" pitchFamily="2" charset="2"/>
              <a:buChar char="u"/>
            </a:pPr>
            <a:r>
              <a:rPr lang="en-US" sz="1800" b="0" i="0" dirty="0">
                <a:solidFill>
                  <a:srgbClr val="000000"/>
                </a:solidFill>
                <a:effectLst/>
              </a:rPr>
              <a:t>We need to install </a:t>
            </a:r>
            <a:r>
              <a:rPr lang="en-US" sz="1800" dirty="0">
                <a:solidFill>
                  <a:srgbClr val="000000"/>
                </a:solidFill>
              </a:rPr>
              <a:t>OpenSSH Component and Docker component.</a:t>
            </a:r>
            <a:r>
              <a:rPr lang="en-US" sz="1800" b="0" i="0" dirty="0">
                <a:solidFill>
                  <a:srgbClr val="000000"/>
                </a:solidFill>
                <a:effectLst/>
              </a:rPr>
              <a:t> </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https://www.youtube.com/watch?v=UWg3ORRRF60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graphicFrame>
        <p:nvGraphicFramePr>
          <p:cNvPr id="32" name="Table 32">
            <a:extLst>
              <a:ext uri="{FF2B5EF4-FFF2-40B4-BE49-F238E27FC236}">
                <a16:creationId xmlns:a16="http://schemas.microsoft.com/office/drawing/2014/main" id="{07285B01-6F81-B6F1-C13C-4876FE0E5FC9}"/>
              </a:ext>
            </a:extLst>
          </p:cNvPr>
          <p:cNvGraphicFramePr>
            <a:graphicFrameLocks noGrp="1"/>
          </p:cNvGraphicFramePr>
          <p:nvPr/>
        </p:nvGraphicFramePr>
        <p:xfrm>
          <a:off x="301998" y="3379059"/>
          <a:ext cx="8827978" cy="2406632"/>
        </p:xfrm>
        <a:graphic>
          <a:graphicData uri="http://schemas.openxmlformats.org/drawingml/2006/table">
            <a:tbl>
              <a:tblPr firstRow="1" bandRow="1">
                <a:tableStyleId>{5C22544A-7EE6-4342-B048-85BDC9FD1C3A}</a:tableStyleId>
              </a:tblPr>
              <a:tblGrid>
                <a:gridCol w="3777569">
                  <a:extLst>
                    <a:ext uri="{9D8B030D-6E8A-4147-A177-3AD203B41FA5}">
                      <a16:colId xmlns:a16="http://schemas.microsoft.com/office/drawing/2014/main" val="3611346985"/>
                    </a:ext>
                  </a:extLst>
                </a:gridCol>
                <a:gridCol w="3013398">
                  <a:extLst>
                    <a:ext uri="{9D8B030D-6E8A-4147-A177-3AD203B41FA5}">
                      <a16:colId xmlns:a16="http://schemas.microsoft.com/office/drawing/2014/main" val="1281810389"/>
                    </a:ext>
                  </a:extLst>
                </a:gridCol>
                <a:gridCol w="2037011">
                  <a:extLst>
                    <a:ext uri="{9D8B030D-6E8A-4147-A177-3AD203B41FA5}">
                      <a16:colId xmlns:a16="http://schemas.microsoft.com/office/drawing/2014/main" val="1162511173"/>
                    </a:ext>
                  </a:extLst>
                </a:gridCol>
              </a:tblGrid>
              <a:tr h="347086">
                <a:tc gridSpan="3">
                  <a:txBody>
                    <a:bodyPr/>
                    <a:lstStyle/>
                    <a:p>
                      <a:r>
                        <a:rPr lang="en-US" dirty="0"/>
                        <a:t>Kubernetes  Installation Steps</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43071207"/>
                  </a:ext>
                </a:extLst>
              </a:tr>
              <a:tr h="354320">
                <a:tc>
                  <a:txBody>
                    <a:bodyPr/>
                    <a:lstStyle/>
                    <a:p>
                      <a:r>
                        <a:rPr lang="en-US" sz="1600" b="1" dirty="0"/>
                        <a:t>1. At Both Master and Slave Nodes</a:t>
                      </a:r>
                    </a:p>
                  </a:txBody>
                  <a:tcPr/>
                </a:tc>
                <a:tc>
                  <a:txBody>
                    <a:bodyPr/>
                    <a:lstStyle/>
                    <a:p>
                      <a:r>
                        <a:rPr lang="en-US" sz="1600" b="1" dirty="0"/>
                        <a:t>2.Only at Master Node</a:t>
                      </a:r>
                    </a:p>
                  </a:txBody>
                  <a:tcPr/>
                </a:tc>
                <a:tc>
                  <a:txBody>
                    <a:bodyPr/>
                    <a:lstStyle/>
                    <a:p>
                      <a:r>
                        <a:rPr lang="en-US" sz="1600" b="1" dirty="0"/>
                        <a:t>3. Only at Slave Node</a:t>
                      </a:r>
                    </a:p>
                  </a:txBody>
                  <a:tcPr/>
                </a:tc>
                <a:extLst>
                  <a:ext uri="{0D108BD9-81ED-4DB2-BD59-A6C34878D82A}">
                    <a16:rowId xmlns:a16="http://schemas.microsoft.com/office/drawing/2014/main" val="3985273510"/>
                  </a:ext>
                </a:extLst>
              </a:tr>
              <a:tr h="314230">
                <a:tc>
                  <a:txBody>
                    <a:bodyPr/>
                    <a:lstStyle/>
                    <a:p>
                      <a:r>
                        <a:rPr lang="en-US" sz="1400" b="0" dirty="0">
                          <a:solidFill>
                            <a:schemeClr val="tx1"/>
                          </a:solidFill>
                        </a:rPr>
                        <a:t>1.1. Update Your Repository</a:t>
                      </a:r>
                    </a:p>
                  </a:txBody>
                  <a:tcPr/>
                </a:tc>
                <a:tc>
                  <a:txBody>
                    <a:bodyPr/>
                    <a:lstStyle/>
                    <a:p>
                      <a:r>
                        <a:rPr lang="en-US" sz="1400" dirty="0"/>
                        <a:t>2.1. Initiate Kubernetes Cluster</a:t>
                      </a:r>
                    </a:p>
                  </a:txBody>
                  <a:tcPr/>
                </a:tc>
                <a:tc>
                  <a:txBody>
                    <a:bodyPr/>
                    <a:lstStyle/>
                    <a:p>
                      <a:r>
                        <a:rPr lang="en-US" sz="1400" dirty="0"/>
                        <a:t>3.1 Join the Cluster</a:t>
                      </a:r>
                    </a:p>
                  </a:txBody>
                  <a:tcPr/>
                </a:tc>
                <a:extLst>
                  <a:ext uri="{0D108BD9-81ED-4DB2-BD59-A6C34878D82A}">
                    <a16:rowId xmlns:a16="http://schemas.microsoft.com/office/drawing/2014/main" val="3784679129"/>
                  </a:ext>
                </a:extLst>
              </a:tr>
              <a:tr h="314230">
                <a:tc>
                  <a:txBody>
                    <a:bodyPr/>
                    <a:lstStyle/>
                    <a:p>
                      <a:r>
                        <a:rPr lang="en-US" sz="1400" b="0" dirty="0">
                          <a:solidFill>
                            <a:schemeClr val="tx1"/>
                          </a:solidFill>
                        </a:rPr>
                        <a:t>1.2. Turn Off Swap Space </a:t>
                      </a:r>
                    </a:p>
                  </a:txBody>
                  <a:tcPr/>
                </a:tc>
                <a:tc>
                  <a:txBody>
                    <a:bodyPr/>
                    <a:lstStyle/>
                    <a:p>
                      <a:r>
                        <a:rPr lang="en-US" sz="1400" dirty="0"/>
                        <a:t>2.2. Install the Pod Network</a:t>
                      </a:r>
                    </a:p>
                  </a:txBody>
                  <a:tcPr/>
                </a:tc>
                <a:tc>
                  <a:txBody>
                    <a:bodyPr/>
                    <a:lstStyle/>
                    <a:p>
                      <a:endParaRPr lang="en-US" sz="1400" dirty="0"/>
                    </a:p>
                  </a:txBody>
                  <a:tcPr/>
                </a:tc>
                <a:extLst>
                  <a:ext uri="{0D108BD9-81ED-4DB2-BD59-A6C34878D82A}">
                    <a16:rowId xmlns:a16="http://schemas.microsoft.com/office/drawing/2014/main" val="3880229666"/>
                  </a:ext>
                </a:extLst>
              </a:tr>
              <a:tr h="289528">
                <a:tc>
                  <a:txBody>
                    <a:bodyPr/>
                    <a:lstStyle/>
                    <a:p>
                      <a:r>
                        <a:rPr lang="en-US" sz="1400" b="0" dirty="0">
                          <a:solidFill>
                            <a:schemeClr val="tx1"/>
                          </a:solidFill>
                        </a:rPr>
                        <a:t>1.3. Update Hostname, Hosts, and Set Static IP</a:t>
                      </a:r>
                    </a:p>
                  </a:txBody>
                  <a:tcPr/>
                </a:tc>
                <a:tc>
                  <a:txBody>
                    <a:bodyPr/>
                    <a:lstStyle/>
                    <a:p>
                      <a:r>
                        <a:rPr lang="en-US" sz="1400" dirty="0"/>
                        <a:t>2.3 Setup the Kubernetes Dashboard</a:t>
                      </a:r>
                    </a:p>
                  </a:txBody>
                  <a:tcPr/>
                </a:tc>
                <a:tc>
                  <a:txBody>
                    <a:bodyPr/>
                    <a:lstStyle/>
                    <a:p>
                      <a:endParaRPr lang="en-US" sz="1400"/>
                    </a:p>
                  </a:txBody>
                  <a:tcPr/>
                </a:tc>
                <a:extLst>
                  <a:ext uri="{0D108BD9-81ED-4DB2-BD59-A6C34878D82A}">
                    <a16:rowId xmlns:a16="http://schemas.microsoft.com/office/drawing/2014/main" val="3514002060"/>
                  </a:ext>
                </a:extLst>
              </a:tr>
              <a:tr h="314230">
                <a:tc>
                  <a:txBody>
                    <a:bodyPr/>
                    <a:lstStyle/>
                    <a:p>
                      <a:r>
                        <a:rPr lang="en-US" sz="1400" b="1" dirty="0">
                          <a:solidFill>
                            <a:srgbClr val="C00000"/>
                          </a:solidFill>
                        </a:rPr>
                        <a:t>1.4 Install OpenSSH Server and Docker</a:t>
                      </a:r>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3313130822"/>
                  </a:ext>
                </a:extLst>
              </a:tr>
              <a:tr h="439062">
                <a:tc>
                  <a:txBody>
                    <a:bodyPr/>
                    <a:lstStyle/>
                    <a:p>
                      <a:r>
                        <a:rPr lang="en-US" sz="1400" dirty="0"/>
                        <a:t>1.5 Install Kubeadm, Kubelet, and Kubectl</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111595079"/>
                  </a:ext>
                </a:extLst>
              </a:tr>
            </a:tbl>
          </a:graphicData>
        </a:graphic>
      </p:graphicFrame>
    </p:spTree>
    <p:extLst>
      <p:ext uri="{BB962C8B-B14F-4D97-AF65-F5344CB8AC3E}">
        <p14:creationId xmlns:p14="http://schemas.microsoft.com/office/powerpoint/2010/main" val="1873486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0 Install Kubernetes: Introduction</a:t>
            </a:r>
            <a:endParaRPr lang="zh-TW" altLang="en-US" b="1" dirty="0">
              <a:solidFill>
                <a:srgbClr val="FFFF00"/>
              </a:solidFill>
            </a:endParaRPr>
          </a:p>
        </p:txBody>
      </p:sp>
      <p:sp>
        <p:nvSpPr>
          <p:cNvPr id="3" name="副標題 2"/>
          <p:cNvSpPr>
            <a:spLocks noGrp="1"/>
          </p:cNvSpPr>
          <p:nvPr>
            <p:ph type="subTitle" idx="1"/>
          </p:nvPr>
        </p:nvSpPr>
        <p:spPr>
          <a:xfrm>
            <a:off x="316022" y="1224079"/>
            <a:ext cx="8504449" cy="170086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C00000"/>
                </a:solidFill>
                <a:effectLst/>
              </a:rPr>
              <a:t>1.5 Install Kubeadm, Kubelet, and Kubectl</a:t>
            </a:r>
          </a:p>
          <a:p>
            <a:pPr marL="342900" indent="-342900" algn="l">
              <a:buClr>
                <a:srgbClr val="0070C0"/>
              </a:buClr>
              <a:buSzPct val="80000"/>
              <a:buFont typeface="Wingdings" pitchFamily="2" charset="2"/>
              <a:buChar char="u"/>
            </a:pPr>
            <a:r>
              <a:rPr lang="en-US" sz="1800" dirty="0">
                <a:solidFill>
                  <a:srgbClr val="000000"/>
                </a:solidFill>
              </a:rPr>
              <a:t>We must install Kubeadm, Kubelet, and Kubectl. </a:t>
            </a:r>
          </a:p>
          <a:p>
            <a:pPr marL="342900" indent="-342900" algn="l">
              <a:buClr>
                <a:srgbClr val="0070C0"/>
              </a:buClr>
              <a:buSzPct val="80000"/>
              <a:buFont typeface="Wingdings" pitchFamily="2" charset="2"/>
              <a:buChar char="u"/>
            </a:pPr>
            <a:r>
              <a:rPr lang="en-US" sz="1800" b="0" i="0" dirty="0">
                <a:solidFill>
                  <a:srgbClr val="000000"/>
                </a:solidFill>
                <a:effectLst/>
              </a:rPr>
              <a:t>These are core components of Kubernetes</a:t>
            </a:r>
            <a:r>
              <a:rPr lang="en-US" sz="1800" dirty="0">
                <a:solidFill>
                  <a:srgbClr val="000000"/>
                </a:solidFill>
              </a:rPr>
              <a:t>.</a:t>
            </a:r>
          </a:p>
          <a:p>
            <a:pPr marL="342900" indent="-342900" algn="l">
              <a:buClr>
                <a:srgbClr val="0070C0"/>
              </a:buClr>
              <a:buSzPct val="80000"/>
              <a:buFont typeface="Wingdings" pitchFamily="2" charset="2"/>
              <a:buChar char="u"/>
            </a:pPr>
            <a:r>
              <a:rPr lang="en-US" sz="1800" b="0" i="0" dirty="0">
                <a:solidFill>
                  <a:srgbClr val="000000"/>
                </a:solidFill>
                <a:effectLst/>
              </a:rPr>
              <a:t>These are all components that we must install on both Master and Slave Machines.</a:t>
            </a:r>
          </a:p>
          <a:p>
            <a:pPr marL="342900" indent="-342900" algn="l">
              <a:buClr>
                <a:srgbClr val="0070C0"/>
              </a:buClr>
              <a:buSzPct val="80000"/>
              <a:buFont typeface="Wingdings" pitchFamily="2" charset="2"/>
              <a:buChar char="u"/>
            </a:pPr>
            <a:r>
              <a:rPr lang="en-US" sz="1800" dirty="0">
                <a:solidFill>
                  <a:srgbClr val="000000"/>
                </a:solidFill>
              </a:rPr>
              <a:t>We will install these components next.</a:t>
            </a:r>
            <a:endParaRPr lang="en-US" sz="1800" b="0" i="0" dirty="0">
              <a:solidFill>
                <a:srgbClr val="000000"/>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https://www.youtube.com/watch?v=UWg3ORRRF60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graphicFrame>
        <p:nvGraphicFramePr>
          <p:cNvPr id="32" name="Table 32">
            <a:extLst>
              <a:ext uri="{FF2B5EF4-FFF2-40B4-BE49-F238E27FC236}">
                <a16:creationId xmlns:a16="http://schemas.microsoft.com/office/drawing/2014/main" id="{07285B01-6F81-B6F1-C13C-4876FE0E5FC9}"/>
              </a:ext>
            </a:extLst>
          </p:cNvPr>
          <p:cNvGraphicFramePr>
            <a:graphicFrameLocks noGrp="1"/>
          </p:cNvGraphicFramePr>
          <p:nvPr/>
        </p:nvGraphicFramePr>
        <p:xfrm>
          <a:off x="316022" y="3085047"/>
          <a:ext cx="8827978" cy="2406632"/>
        </p:xfrm>
        <a:graphic>
          <a:graphicData uri="http://schemas.openxmlformats.org/drawingml/2006/table">
            <a:tbl>
              <a:tblPr firstRow="1" bandRow="1">
                <a:tableStyleId>{5C22544A-7EE6-4342-B048-85BDC9FD1C3A}</a:tableStyleId>
              </a:tblPr>
              <a:tblGrid>
                <a:gridCol w="3777569">
                  <a:extLst>
                    <a:ext uri="{9D8B030D-6E8A-4147-A177-3AD203B41FA5}">
                      <a16:colId xmlns:a16="http://schemas.microsoft.com/office/drawing/2014/main" val="3611346985"/>
                    </a:ext>
                  </a:extLst>
                </a:gridCol>
                <a:gridCol w="3013398">
                  <a:extLst>
                    <a:ext uri="{9D8B030D-6E8A-4147-A177-3AD203B41FA5}">
                      <a16:colId xmlns:a16="http://schemas.microsoft.com/office/drawing/2014/main" val="1281810389"/>
                    </a:ext>
                  </a:extLst>
                </a:gridCol>
                <a:gridCol w="2037011">
                  <a:extLst>
                    <a:ext uri="{9D8B030D-6E8A-4147-A177-3AD203B41FA5}">
                      <a16:colId xmlns:a16="http://schemas.microsoft.com/office/drawing/2014/main" val="1162511173"/>
                    </a:ext>
                  </a:extLst>
                </a:gridCol>
              </a:tblGrid>
              <a:tr h="347086">
                <a:tc gridSpan="3">
                  <a:txBody>
                    <a:bodyPr/>
                    <a:lstStyle/>
                    <a:p>
                      <a:r>
                        <a:rPr lang="en-US" dirty="0"/>
                        <a:t>Kubernetes  Installation Steps</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43071207"/>
                  </a:ext>
                </a:extLst>
              </a:tr>
              <a:tr h="354320">
                <a:tc>
                  <a:txBody>
                    <a:bodyPr/>
                    <a:lstStyle/>
                    <a:p>
                      <a:r>
                        <a:rPr lang="en-US" sz="1600" b="1" dirty="0"/>
                        <a:t>1. At Both Master and Slave Nodes</a:t>
                      </a:r>
                    </a:p>
                  </a:txBody>
                  <a:tcPr/>
                </a:tc>
                <a:tc>
                  <a:txBody>
                    <a:bodyPr/>
                    <a:lstStyle/>
                    <a:p>
                      <a:r>
                        <a:rPr lang="en-US" sz="1600" b="1" dirty="0"/>
                        <a:t>2.Only at Master Node</a:t>
                      </a:r>
                    </a:p>
                  </a:txBody>
                  <a:tcPr/>
                </a:tc>
                <a:tc>
                  <a:txBody>
                    <a:bodyPr/>
                    <a:lstStyle/>
                    <a:p>
                      <a:r>
                        <a:rPr lang="en-US" sz="1600" b="1" dirty="0"/>
                        <a:t>3. Only at Slave Node</a:t>
                      </a:r>
                    </a:p>
                  </a:txBody>
                  <a:tcPr/>
                </a:tc>
                <a:extLst>
                  <a:ext uri="{0D108BD9-81ED-4DB2-BD59-A6C34878D82A}">
                    <a16:rowId xmlns:a16="http://schemas.microsoft.com/office/drawing/2014/main" val="3985273510"/>
                  </a:ext>
                </a:extLst>
              </a:tr>
              <a:tr h="314230">
                <a:tc>
                  <a:txBody>
                    <a:bodyPr/>
                    <a:lstStyle/>
                    <a:p>
                      <a:r>
                        <a:rPr lang="en-US" sz="1400" b="0" dirty="0">
                          <a:solidFill>
                            <a:schemeClr val="tx1"/>
                          </a:solidFill>
                        </a:rPr>
                        <a:t>1.1. Update Your Repository</a:t>
                      </a:r>
                    </a:p>
                  </a:txBody>
                  <a:tcPr/>
                </a:tc>
                <a:tc>
                  <a:txBody>
                    <a:bodyPr/>
                    <a:lstStyle/>
                    <a:p>
                      <a:r>
                        <a:rPr lang="en-US" sz="1400" dirty="0"/>
                        <a:t>2.1. Initiate Kubernetes Cluster</a:t>
                      </a:r>
                    </a:p>
                  </a:txBody>
                  <a:tcPr/>
                </a:tc>
                <a:tc>
                  <a:txBody>
                    <a:bodyPr/>
                    <a:lstStyle/>
                    <a:p>
                      <a:r>
                        <a:rPr lang="en-US" sz="1400" dirty="0"/>
                        <a:t>3.1 Join the Cluster</a:t>
                      </a:r>
                    </a:p>
                  </a:txBody>
                  <a:tcPr/>
                </a:tc>
                <a:extLst>
                  <a:ext uri="{0D108BD9-81ED-4DB2-BD59-A6C34878D82A}">
                    <a16:rowId xmlns:a16="http://schemas.microsoft.com/office/drawing/2014/main" val="3784679129"/>
                  </a:ext>
                </a:extLst>
              </a:tr>
              <a:tr h="314230">
                <a:tc>
                  <a:txBody>
                    <a:bodyPr/>
                    <a:lstStyle/>
                    <a:p>
                      <a:r>
                        <a:rPr lang="en-US" sz="1400" b="0" dirty="0">
                          <a:solidFill>
                            <a:schemeClr val="tx1"/>
                          </a:solidFill>
                        </a:rPr>
                        <a:t>1.2. Turn Off Swap Space </a:t>
                      </a:r>
                    </a:p>
                  </a:txBody>
                  <a:tcPr/>
                </a:tc>
                <a:tc>
                  <a:txBody>
                    <a:bodyPr/>
                    <a:lstStyle/>
                    <a:p>
                      <a:r>
                        <a:rPr lang="en-US" sz="1400" dirty="0"/>
                        <a:t>2.2. Install the Pod Network</a:t>
                      </a:r>
                    </a:p>
                  </a:txBody>
                  <a:tcPr/>
                </a:tc>
                <a:tc>
                  <a:txBody>
                    <a:bodyPr/>
                    <a:lstStyle/>
                    <a:p>
                      <a:endParaRPr lang="en-US" sz="1400" dirty="0"/>
                    </a:p>
                  </a:txBody>
                  <a:tcPr/>
                </a:tc>
                <a:extLst>
                  <a:ext uri="{0D108BD9-81ED-4DB2-BD59-A6C34878D82A}">
                    <a16:rowId xmlns:a16="http://schemas.microsoft.com/office/drawing/2014/main" val="3880229666"/>
                  </a:ext>
                </a:extLst>
              </a:tr>
              <a:tr h="289528">
                <a:tc>
                  <a:txBody>
                    <a:bodyPr/>
                    <a:lstStyle/>
                    <a:p>
                      <a:r>
                        <a:rPr lang="en-US" sz="1400" b="0" dirty="0">
                          <a:solidFill>
                            <a:schemeClr val="tx1"/>
                          </a:solidFill>
                        </a:rPr>
                        <a:t>1.3. Update Hostname, Hosts, and Set Static IP</a:t>
                      </a:r>
                    </a:p>
                  </a:txBody>
                  <a:tcPr/>
                </a:tc>
                <a:tc>
                  <a:txBody>
                    <a:bodyPr/>
                    <a:lstStyle/>
                    <a:p>
                      <a:r>
                        <a:rPr lang="en-US" sz="1400" dirty="0"/>
                        <a:t>2.3 Setup the Kubernetes Dashboard</a:t>
                      </a:r>
                    </a:p>
                  </a:txBody>
                  <a:tcPr/>
                </a:tc>
                <a:tc>
                  <a:txBody>
                    <a:bodyPr/>
                    <a:lstStyle/>
                    <a:p>
                      <a:endParaRPr lang="en-US" sz="1400"/>
                    </a:p>
                  </a:txBody>
                  <a:tcPr/>
                </a:tc>
                <a:extLst>
                  <a:ext uri="{0D108BD9-81ED-4DB2-BD59-A6C34878D82A}">
                    <a16:rowId xmlns:a16="http://schemas.microsoft.com/office/drawing/2014/main" val="3514002060"/>
                  </a:ext>
                </a:extLst>
              </a:tr>
              <a:tr h="314230">
                <a:tc>
                  <a:txBody>
                    <a:bodyPr/>
                    <a:lstStyle/>
                    <a:p>
                      <a:r>
                        <a:rPr lang="en-US" sz="1400" b="0" dirty="0">
                          <a:solidFill>
                            <a:schemeClr val="tx1"/>
                          </a:solidFill>
                        </a:rPr>
                        <a:t>1.4 Install OpenSSH Server and Docker</a:t>
                      </a:r>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3313130822"/>
                  </a:ext>
                </a:extLst>
              </a:tr>
              <a:tr h="439062">
                <a:tc>
                  <a:txBody>
                    <a:bodyPr/>
                    <a:lstStyle/>
                    <a:p>
                      <a:r>
                        <a:rPr lang="en-US" sz="1400" b="1" dirty="0">
                          <a:solidFill>
                            <a:srgbClr val="C00000"/>
                          </a:solidFill>
                        </a:rPr>
                        <a:t>1.5 Install Kubeadm, Kubelet, and Kubectl</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111595079"/>
                  </a:ext>
                </a:extLst>
              </a:tr>
            </a:tbl>
          </a:graphicData>
        </a:graphic>
      </p:graphicFrame>
    </p:spTree>
    <p:extLst>
      <p:ext uri="{BB962C8B-B14F-4D97-AF65-F5344CB8AC3E}">
        <p14:creationId xmlns:p14="http://schemas.microsoft.com/office/powerpoint/2010/main" val="2130597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sz="4400" b="1" dirty="0">
                <a:solidFill>
                  <a:srgbClr val="FFFF00"/>
                </a:solidFill>
              </a:rPr>
              <a:t>0 Install Kubernetes: Introduction</a:t>
            </a:r>
            <a:endParaRPr lang="zh-TW" altLang="en-US" b="1" dirty="0">
              <a:solidFill>
                <a:srgbClr val="FFFF00"/>
              </a:solidFill>
            </a:endParaRPr>
          </a:p>
        </p:txBody>
      </p:sp>
      <p:sp>
        <p:nvSpPr>
          <p:cNvPr id="3" name="副標題 2"/>
          <p:cNvSpPr>
            <a:spLocks noGrp="1"/>
          </p:cNvSpPr>
          <p:nvPr>
            <p:ph type="subTitle" idx="1"/>
          </p:nvPr>
        </p:nvSpPr>
        <p:spPr>
          <a:xfrm>
            <a:off x="316022" y="1224079"/>
            <a:ext cx="8504449" cy="234893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i="0" dirty="0">
                <a:solidFill>
                  <a:srgbClr val="C00000"/>
                </a:solidFill>
                <a:effectLst/>
              </a:rPr>
              <a:t>1.1.1 Install for Both Master and Slave</a:t>
            </a:r>
          </a:p>
          <a:p>
            <a:pPr marL="342900" indent="-342900" algn="l">
              <a:buClr>
                <a:srgbClr val="0070C0"/>
              </a:buClr>
              <a:buSzPct val="80000"/>
              <a:buFont typeface="Wingdings" pitchFamily="2" charset="2"/>
              <a:buChar char="u"/>
            </a:pPr>
            <a:r>
              <a:rPr lang="en-US" sz="1800" b="0" i="0" dirty="0">
                <a:solidFill>
                  <a:srgbClr val="000000"/>
                </a:solidFill>
                <a:effectLst/>
              </a:rPr>
              <a:t>We have the two machines master </a:t>
            </a:r>
            <a:r>
              <a:rPr lang="en-US" sz="1800" dirty="0">
                <a:solidFill>
                  <a:srgbClr val="000000"/>
                </a:solidFill>
              </a:rPr>
              <a:t>and the slave in the cluster.</a:t>
            </a:r>
          </a:p>
          <a:p>
            <a:pPr marL="342900" indent="-342900" algn="l">
              <a:buClr>
                <a:srgbClr val="0070C0"/>
              </a:buClr>
              <a:buSzPct val="80000"/>
              <a:buFont typeface="Wingdings" pitchFamily="2" charset="2"/>
              <a:buChar char="u"/>
            </a:pPr>
            <a:r>
              <a:rPr lang="en-US" sz="1800" b="0" i="0" dirty="0">
                <a:solidFill>
                  <a:srgbClr val="000000"/>
                </a:solidFill>
                <a:effectLst/>
              </a:rPr>
              <a:t>The master must have at least 2GB of RAM and 2-core CPUs.</a:t>
            </a:r>
          </a:p>
          <a:p>
            <a:pPr marL="342900" indent="-342900" algn="l">
              <a:buClr>
                <a:srgbClr val="0070C0"/>
              </a:buClr>
              <a:buSzPct val="80000"/>
              <a:buFont typeface="Wingdings" pitchFamily="2" charset="2"/>
              <a:buChar char="u"/>
            </a:pPr>
            <a:r>
              <a:rPr lang="en-US" sz="1800" dirty="0">
                <a:solidFill>
                  <a:srgbClr val="000000"/>
                </a:solidFill>
              </a:rPr>
              <a:t>The slave must have at least 2GB RAM and 1-core CPU.</a:t>
            </a:r>
          </a:p>
          <a:p>
            <a:pPr marL="342900" indent="-342900" algn="l">
              <a:buClr>
                <a:srgbClr val="0070C0"/>
              </a:buClr>
              <a:buSzPct val="80000"/>
              <a:buFont typeface="Wingdings" pitchFamily="2" charset="2"/>
              <a:buChar char="u"/>
            </a:pPr>
            <a:r>
              <a:rPr lang="en-US" sz="1800" b="0" i="0" dirty="0">
                <a:solidFill>
                  <a:srgbClr val="000000"/>
                </a:solidFill>
                <a:effectLst/>
              </a:rPr>
              <a:t>These are basic </a:t>
            </a:r>
            <a:r>
              <a:rPr lang="en-US" sz="1800" dirty="0">
                <a:solidFill>
                  <a:srgbClr val="000000"/>
                </a:solidFill>
              </a:rPr>
              <a:t>requirements for the master and slave machines.</a:t>
            </a:r>
          </a:p>
          <a:p>
            <a:pPr marL="342900" indent="-342900" algn="l">
              <a:buClr>
                <a:srgbClr val="0070C0"/>
              </a:buClr>
              <a:buSzPct val="80000"/>
              <a:buFont typeface="Wingdings" pitchFamily="2" charset="2"/>
              <a:buChar char="u"/>
            </a:pPr>
            <a:r>
              <a:rPr lang="en-US" sz="1800" b="0" i="0" dirty="0">
                <a:solidFill>
                  <a:srgbClr val="000000"/>
                </a:solidFill>
                <a:effectLst/>
              </a:rPr>
              <a:t>&gt; ping &lt;ipv4-address&gt;</a:t>
            </a:r>
          </a:p>
          <a:p>
            <a:pPr marL="342900" indent="-342900" algn="l">
              <a:buClr>
                <a:srgbClr val="0070C0"/>
              </a:buClr>
              <a:buSzPct val="80000"/>
              <a:buFont typeface="Wingdings" pitchFamily="2" charset="2"/>
              <a:buChar char="u"/>
            </a:pPr>
            <a:r>
              <a:rPr lang="en-US" sz="1800" dirty="0">
                <a:solidFill>
                  <a:srgbClr val="000000"/>
                </a:solidFill>
              </a:rPr>
              <a:t>&gt; ping6 -I &lt;interface&gt; &lt;ipv6-address&gt; (Same machine OK. For different machine NG)</a:t>
            </a:r>
            <a:endParaRPr lang="en-US" sz="1800" b="0" i="0" dirty="0">
              <a:solidFill>
                <a:srgbClr val="000000"/>
              </a:solidFill>
              <a:effectLs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a:bodyPr>
          <a:lstStyle/>
          <a:p>
            <a:pPr lvl="0">
              <a:spcBef>
                <a:spcPct val="0"/>
              </a:spcBef>
            </a:pPr>
            <a:r>
              <a:rPr lang="en-US" sz="1600" dirty="0"/>
              <a:t>https://www.youtube.com/watch?v=UWg3ORRRF60</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2022/11/19</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graphicFrame>
        <p:nvGraphicFramePr>
          <p:cNvPr id="32" name="Table 32">
            <a:extLst>
              <a:ext uri="{FF2B5EF4-FFF2-40B4-BE49-F238E27FC236}">
                <a16:creationId xmlns:a16="http://schemas.microsoft.com/office/drawing/2014/main" id="{07285B01-6F81-B6F1-C13C-4876FE0E5FC9}"/>
              </a:ext>
            </a:extLst>
          </p:cNvPr>
          <p:cNvGraphicFramePr>
            <a:graphicFrameLocks noGrp="1"/>
          </p:cNvGraphicFramePr>
          <p:nvPr/>
        </p:nvGraphicFramePr>
        <p:xfrm>
          <a:off x="316022" y="3933056"/>
          <a:ext cx="8827978" cy="2406632"/>
        </p:xfrm>
        <a:graphic>
          <a:graphicData uri="http://schemas.openxmlformats.org/drawingml/2006/table">
            <a:tbl>
              <a:tblPr firstRow="1" bandRow="1">
                <a:tableStyleId>{5C22544A-7EE6-4342-B048-85BDC9FD1C3A}</a:tableStyleId>
              </a:tblPr>
              <a:tblGrid>
                <a:gridCol w="3777569">
                  <a:extLst>
                    <a:ext uri="{9D8B030D-6E8A-4147-A177-3AD203B41FA5}">
                      <a16:colId xmlns:a16="http://schemas.microsoft.com/office/drawing/2014/main" val="3611346985"/>
                    </a:ext>
                  </a:extLst>
                </a:gridCol>
                <a:gridCol w="3013398">
                  <a:extLst>
                    <a:ext uri="{9D8B030D-6E8A-4147-A177-3AD203B41FA5}">
                      <a16:colId xmlns:a16="http://schemas.microsoft.com/office/drawing/2014/main" val="1281810389"/>
                    </a:ext>
                  </a:extLst>
                </a:gridCol>
                <a:gridCol w="2037011">
                  <a:extLst>
                    <a:ext uri="{9D8B030D-6E8A-4147-A177-3AD203B41FA5}">
                      <a16:colId xmlns:a16="http://schemas.microsoft.com/office/drawing/2014/main" val="1162511173"/>
                    </a:ext>
                  </a:extLst>
                </a:gridCol>
              </a:tblGrid>
              <a:tr h="347086">
                <a:tc gridSpan="3">
                  <a:txBody>
                    <a:bodyPr/>
                    <a:lstStyle/>
                    <a:p>
                      <a:r>
                        <a:rPr lang="en-US" dirty="0"/>
                        <a:t>Kubernetes  Installation Steps</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43071207"/>
                  </a:ext>
                </a:extLst>
              </a:tr>
              <a:tr h="354320">
                <a:tc>
                  <a:txBody>
                    <a:bodyPr/>
                    <a:lstStyle/>
                    <a:p>
                      <a:r>
                        <a:rPr lang="en-US" sz="1600" b="1" dirty="0">
                          <a:solidFill>
                            <a:srgbClr val="C00000"/>
                          </a:solidFill>
                        </a:rPr>
                        <a:t>1. At Both Master and Slave Nodes</a:t>
                      </a:r>
                    </a:p>
                  </a:txBody>
                  <a:tcPr/>
                </a:tc>
                <a:tc>
                  <a:txBody>
                    <a:bodyPr/>
                    <a:lstStyle/>
                    <a:p>
                      <a:r>
                        <a:rPr lang="en-US" sz="1600" b="1" dirty="0"/>
                        <a:t>2.Only at Master Node</a:t>
                      </a:r>
                    </a:p>
                  </a:txBody>
                  <a:tcPr/>
                </a:tc>
                <a:tc>
                  <a:txBody>
                    <a:bodyPr/>
                    <a:lstStyle/>
                    <a:p>
                      <a:r>
                        <a:rPr lang="en-US" sz="1600" b="1" dirty="0"/>
                        <a:t>3. Only at Slave Node</a:t>
                      </a:r>
                    </a:p>
                  </a:txBody>
                  <a:tcPr/>
                </a:tc>
                <a:extLst>
                  <a:ext uri="{0D108BD9-81ED-4DB2-BD59-A6C34878D82A}">
                    <a16:rowId xmlns:a16="http://schemas.microsoft.com/office/drawing/2014/main" val="3985273510"/>
                  </a:ext>
                </a:extLst>
              </a:tr>
              <a:tr h="314230">
                <a:tc>
                  <a:txBody>
                    <a:bodyPr/>
                    <a:lstStyle/>
                    <a:p>
                      <a:r>
                        <a:rPr lang="en-US" sz="1400" b="0" dirty="0">
                          <a:solidFill>
                            <a:schemeClr val="tx1"/>
                          </a:solidFill>
                        </a:rPr>
                        <a:t>1.1. Update Your Repository</a:t>
                      </a:r>
                    </a:p>
                  </a:txBody>
                  <a:tcPr/>
                </a:tc>
                <a:tc>
                  <a:txBody>
                    <a:bodyPr/>
                    <a:lstStyle/>
                    <a:p>
                      <a:r>
                        <a:rPr lang="en-US" sz="1400" dirty="0"/>
                        <a:t>2.1. Initiate Kubernetes Cluster</a:t>
                      </a:r>
                    </a:p>
                  </a:txBody>
                  <a:tcPr/>
                </a:tc>
                <a:tc>
                  <a:txBody>
                    <a:bodyPr/>
                    <a:lstStyle/>
                    <a:p>
                      <a:r>
                        <a:rPr lang="en-US" sz="1400" dirty="0"/>
                        <a:t>3.1 Join the Cluster</a:t>
                      </a:r>
                    </a:p>
                  </a:txBody>
                  <a:tcPr/>
                </a:tc>
                <a:extLst>
                  <a:ext uri="{0D108BD9-81ED-4DB2-BD59-A6C34878D82A}">
                    <a16:rowId xmlns:a16="http://schemas.microsoft.com/office/drawing/2014/main" val="3784679129"/>
                  </a:ext>
                </a:extLst>
              </a:tr>
              <a:tr h="314230">
                <a:tc>
                  <a:txBody>
                    <a:bodyPr/>
                    <a:lstStyle/>
                    <a:p>
                      <a:r>
                        <a:rPr lang="en-US" sz="1400" b="0" dirty="0">
                          <a:solidFill>
                            <a:schemeClr val="tx1"/>
                          </a:solidFill>
                        </a:rPr>
                        <a:t>1.2. Turn Off Swap Space </a:t>
                      </a:r>
                    </a:p>
                  </a:txBody>
                  <a:tcPr/>
                </a:tc>
                <a:tc>
                  <a:txBody>
                    <a:bodyPr/>
                    <a:lstStyle/>
                    <a:p>
                      <a:r>
                        <a:rPr lang="en-US" sz="1400" dirty="0"/>
                        <a:t>2.2. Install the Pod Network</a:t>
                      </a:r>
                    </a:p>
                  </a:txBody>
                  <a:tcPr/>
                </a:tc>
                <a:tc>
                  <a:txBody>
                    <a:bodyPr/>
                    <a:lstStyle/>
                    <a:p>
                      <a:endParaRPr lang="en-US" sz="1400" dirty="0"/>
                    </a:p>
                  </a:txBody>
                  <a:tcPr/>
                </a:tc>
                <a:extLst>
                  <a:ext uri="{0D108BD9-81ED-4DB2-BD59-A6C34878D82A}">
                    <a16:rowId xmlns:a16="http://schemas.microsoft.com/office/drawing/2014/main" val="3880229666"/>
                  </a:ext>
                </a:extLst>
              </a:tr>
              <a:tr h="289528">
                <a:tc>
                  <a:txBody>
                    <a:bodyPr/>
                    <a:lstStyle/>
                    <a:p>
                      <a:r>
                        <a:rPr lang="en-US" sz="1400" b="0" dirty="0">
                          <a:solidFill>
                            <a:schemeClr val="tx1"/>
                          </a:solidFill>
                        </a:rPr>
                        <a:t>1.3. Update Hostname, Hosts, and Set Static IP</a:t>
                      </a:r>
                    </a:p>
                  </a:txBody>
                  <a:tcPr/>
                </a:tc>
                <a:tc>
                  <a:txBody>
                    <a:bodyPr/>
                    <a:lstStyle/>
                    <a:p>
                      <a:r>
                        <a:rPr lang="en-US" sz="1400" dirty="0"/>
                        <a:t>2.3 Setup the Kubernetes Dashboard</a:t>
                      </a:r>
                    </a:p>
                  </a:txBody>
                  <a:tcPr/>
                </a:tc>
                <a:tc>
                  <a:txBody>
                    <a:bodyPr/>
                    <a:lstStyle/>
                    <a:p>
                      <a:endParaRPr lang="en-US" sz="1400"/>
                    </a:p>
                  </a:txBody>
                  <a:tcPr/>
                </a:tc>
                <a:extLst>
                  <a:ext uri="{0D108BD9-81ED-4DB2-BD59-A6C34878D82A}">
                    <a16:rowId xmlns:a16="http://schemas.microsoft.com/office/drawing/2014/main" val="3514002060"/>
                  </a:ext>
                </a:extLst>
              </a:tr>
              <a:tr h="314230">
                <a:tc>
                  <a:txBody>
                    <a:bodyPr/>
                    <a:lstStyle/>
                    <a:p>
                      <a:r>
                        <a:rPr lang="en-US" sz="1400" b="0" dirty="0">
                          <a:solidFill>
                            <a:schemeClr val="tx1"/>
                          </a:solidFill>
                        </a:rPr>
                        <a:t>1.4 Install OpenSSH Server and Docker</a:t>
                      </a:r>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3313130822"/>
                  </a:ext>
                </a:extLst>
              </a:tr>
              <a:tr h="439062">
                <a:tc>
                  <a:txBody>
                    <a:bodyPr/>
                    <a:lstStyle/>
                    <a:p>
                      <a:r>
                        <a:rPr lang="en-US" sz="1400" b="0" dirty="0">
                          <a:solidFill>
                            <a:schemeClr val="tx1"/>
                          </a:solidFill>
                        </a:rPr>
                        <a:t>1.5 Install Kubeadm, Kubelet, and Kubectl</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111595079"/>
                  </a:ext>
                </a:extLst>
              </a:tr>
            </a:tbl>
          </a:graphicData>
        </a:graphic>
      </p:graphicFrame>
    </p:spTree>
    <p:extLst>
      <p:ext uri="{BB962C8B-B14F-4D97-AF65-F5344CB8AC3E}">
        <p14:creationId xmlns:p14="http://schemas.microsoft.com/office/powerpoint/2010/main" val="147772294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C0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tailEnd type="triangle"/>
        </a:ln>
      </a:spPr>
      <a:bodyPr/>
      <a:lstStyle/>
      <a:style>
        <a:lnRef idx="1">
          <a:schemeClr val="accent2"/>
        </a:lnRef>
        <a:fillRef idx="0">
          <a:schemeClr val="accent2"/>
        </a:fillRef>
        <a:effectRef idx="0">
          <a:schemeClr val="accent2"/>
        </a:effectRef>
        <a:fontRef idx="minor">
          <a:schemeClr val="tx1"/>
        </a:fontRef>
      </a:style>
    </a:ln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6608</TotalTime>
  <Words>2475</Words>
  <Application>Microsoft Office PowerPoint</Application>
  <PresentationFormat>On-screen Show (4:3)</PresentationFormat>
  <Paragraphs>320</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Arimo</vt:lpstr>
      <vt:lpstr>Calibri</vt:lpstr>
      <vt:lpstr>Wingdings</vt:lpstr>
      <vt:lpstr>Office 佈景主題</vt:lpstr>
      <vt:lpstr>0 Install Kubernetes: Introduction</vt:lpstr>
      <vt:lpstr>0 Install Kubernetes: Introduction</vt:lpstr>
      <vt:lpstr>0 Install Kubernetes: Introduction</vt:lpstr>
      <vt:lpstr>0 Install Kubernetes: Introduction</vt:lpstr>
      <vt:lpstr>0 Install Kubernetes: Introduction</vt:lpstr>
      <vt:lpstr>0 Install Kubernetes: Introduction</vt:lpstr>
      <vt:lpstr>0 Install Kubernetes: Introduction</vt:lpstr>
      <vt:lpstr>0 Install Kubernetes: Introduction</vt:lpstr>
      <vt:lpstr>0 Install Kubernetes: Introduction</vt:lpstr>
      <vt:lpstr>0.1 Cluster</vt:lpstr>
      <vt:lpstr>0.1 Cluster</vt:lpstr>
      <vt:lpstr>0.1 Cluster</vt:lpstr>
      <vt:lpstr>0.1 Cluster</vt:lpstr>
      <vt:lpstr>0.1 Cluster</vt:lpstr>
      <vt:lpstr>0.1 Cluster</vt:lpstr>
      <vt:lpstr>0.2 Communication between Routers</vt:lpstr>
      <vt:lpstr>0.2 Communication between Routers</vt:lpstr>
      <vt:lpstr>0.2 Communication between Routers</vt:lpstr>
      <vt:lpstr>0.2 Communication between Routers</vt:lpstr>
      <vt:lpstr>0.2 Communication between Routers</vt:lpstr>
      <vt:lpstr>0.1 Cluster</vt:lpstr>
      <vt:lpstr>0.1 Cluster</vt:lpstr>
      <vt:lpstr>0.1 Cluster</vt:lpstr>
      <vt:lpstr>End</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Peter Chen</cp:lastModifiedBy>
  <cp:revision>666</cp:revision>
  <dcterms:created xsi:type="dcterms:W3CDTF">2018-09-28T16:40:41Z</dcterms:created>
  <dcterms:modified xsi:type="dcterms:W3CDTF">2022-11-19T19:57:36Z</dcterms:modified>
</cp:coreProperties>
</file>