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BA1006-4A9C-4C56-AFE5-B548D9982D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64297C-BF8F-4876-B5CE-5D3ADE41DE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A53061-AA7A-4DBD-8659-A33EECBBEBA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45C20B-37AD-4E83-BD19-31461694F4C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A71279-7F49-4FAB-AE9E-0B2C3F8FF3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3E08B2-0B50-40C8-B958-948D965E8D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36A7FE-5484-4AB7-BCB5-9F54BD92A7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D89329-572B-40B4-B8FB-829E5157A1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648041-16C5-4CB9-AB0D-75DCEFC61B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6E6121-F2CA-40A1-A2FB-848912511F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BE220E-493F-47D0-A91D-218A98492A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0AA332-EB2D-4407-8C28-70EF03AF31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4D6065-43A9-4ABE-895E-B98263AC5A7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netplan.io/examples" TargetMode="Externa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netplan.io/examples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docs.docker.com/engine/install/ubuntu/" TargetMode="External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docs.docker.com/engine/install/ubuntu/" TargetMode="Externa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kubernetes.io/docs/setup/production-environment/tools/kubeadm/install-kubeadm/" TargetMode="Externa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3280" cy="14691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00"/>
                </a:solidFill>
                <a:latin typeface="Calibri"/>
              </a:rPr>
              <a:t>1 Install on Both </a:t>
            </a:r>
            <a:r>
              <a:rPr b="1" lang="en-US" sz="3200" spc="-1" strike="noStrike">
                <a:solidFill>
                  <a:srgbClr val="ffff00"/>
                </a:solidFill>
                <a:latin typeface="Calibri"/>
              </a:rPr>
              <a:t>Master/Slave: Slave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59640" y="4581000"/>
            <a:ext cx="6400080" cy="6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Picture 6" descr=""/>
          <p:cNvPicPr/>
          <p:nvPr/>
        </p:nvPicPr>
        <p:blipFill>
          <a:blip r:embed="rId1"/>
          <a:stretch/>
        </p:blipFill>
        <p:spPr>
          <a:xfrm>
            <a:off x="3924000" y="3639960"/>
            <a:ext cx="991800" cy="944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210748-F7E3-4564-A432-7C53A014A889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617481D-A727-4B3C-8A13-89C3BE355FAC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3280" cy="14691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00"/>
                </a:solidFill>
                <a:latin typeface="Calibri"/>
              </a:rPr>
              <a:t>1.3 Initialize </a:t>
            </a:r>
            <a:r>
              <a:rPr b="1" lang="en-US" sz="3200" spc="-1" strike="noStrike">
                <a:solidFill>
                  <a:srgbClr val="ffff00"/>
                </a:solidFill>
                <a:latin typeface="Calibri"/>
              </a:rPr>
              <a:t>Hostname and IP </a:t>
            </a:r>
            <a:r>
              <a:rPr b="1" lang="en-US" sz="3200" spc="-1" strike="noStrike">
                <a:solidFill>
                  <a:srgbClr val="ffff00"/>
                </a:solidFill>
                <a:latin typeface="Calibri"/>
              </a:rPr>
              <a:t>Address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9" name="Picture 6" descr=""/>
          <p:cNvPicPr/>
          <p:nvPr/>
        </p:nvPicPr>
        <p:blipFill>
          <a:blip r:embed="rId1"/>
          <a:stretch/>
        </p:blipFill>
        <p:spPr>
          <a:xfrm>
            <a:off x="3924000" y="3639960"/>
            <a:ext cx="991800" cy="9442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EC9B97-FB28-4CCB-9847-5ED5EE64F835}" type="slidenum">
              <a:t>10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AD9469A-4A3C-445A-9103-FC8C3D2F91FA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280" cy="7639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1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1.3 Initialize Hostname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and IP Address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316080" y="1224000"/>
            <a:ext cx="8503560" cy="4759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Initialize Hostname and IP Address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標題 1"/>
          <p:cNvSpPr/>
          <p:nvPr/>
        </p:nvSpPr>
        <p:spPr>
          <a:xfrm>
            <a:off x="0" y="764640"/>
            <a:ext cx="9143280" cy="3592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83" name="Table 32"/>
          <p:cNvGraphicFramePr/>
          <p:nvPr/>
        </p:nvGraphicFramePr>
        <p:xfrm>
          <a:off x="322200" y="2061000"/>
          <a:ext cx="8827200" cy="2924640"/>
        </p:xfrm>
        <a:graphic>
          <a:graphicData uri="http://schemas.openxmlformats.org/drawingml/2006/table">
            <a:tbl>
              <a:tblPr/>
              <a:tblGrid>
                <a:gridCol w="3777480"/>
                <a:gridCol w="3013200"/>
                <a:gridCol w="2036880"/>
              </a:tblGrid>
              <a:tr h="357120">
                <a:tc grid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Kubernetes  Installation Steps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61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 At Both Master and Slave Nodes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2.Only at Master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 Only at Slave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1.1. Update Your Repository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2.1. Initiate Kubernetes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3.1 Join the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1.2. Turn Off Swap Space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2.2. Install the Pod Network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1.3. Update Hostname, Hosts, and Set Static IP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 Setup the Kubernetes Dashboard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 Install OpenSSH Server and Docker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 Install Kubeadm, Kubelet, and Kubectl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285D2C-2CC3-47B5-99DC-3E5A5C58A65D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60F2CD8-4DE9-480D-9B15-7A2ED8A7A70E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9" descr=""/>
          <p:cNvPicPr/>
          <p:nvPr/>
        </p:nvPicPr>
        <p:blipFill>
          <a:blip r:embed="rId1"/>
          <a:stretch/>
        </p:blipFill>
        <p:spPr>
          <a:xfrm>
            <a:off x="1553040" y="4972680"/>
            <a:ext cx="5161680" cy="118044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280" cy="7639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1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1.3 Initialize Hostname and IP Address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299520" y="1353600"/>
            <a:ext cx="6415560" cy="27612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600" spc="-1" strike="noStrike">
                <a:solidFill>
                  <a:srgbClr val="c00000"/>
                </a:solidFill>
                <a:latin typeface="Calibri"/>
              </a:rPr>
              <a:t>/etc/hostname and prompt hostname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Next, we update the hostname, hosts file, and set a static IP Address. 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Let’s update the hostname. 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&gt; vi /etc/hostname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We change the host name to “knode1” which stand for Kubernetes Master.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The hostname is display in the prompt.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If we want to display the new prompt, we must re-start the VM (or Linux system).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7" name="標題 1"/>
          <p:cNvSpPr/>
          <p:nvPr/>
        </p:nvSpPr>
        <p:spPr>
          <a:xfrm>
            <a:off x="0" y="764640"/>
            <a:ext cx="9143280" cy="3592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88" name="Picture 7" descr=""/>
          <p:cNvPicPr/>
          <p:nvPr/>
        </p:nvPicPr>
        <p:blipFill>
          <a:blip r:embed="rId2"/>
          <a:stretch/>
        </p:blipFill>
        <p:spPr>
          <a:xfrm>
            <a:off x="6867360" y="0"/>
            <a:ext cx="2275920" cy="495216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89" name="Rectangle 6"/>
          <p:cNvSpPr/>
          <p:nvPr/>
        </p:nvSpPr>
        <p:spPr>
          <a:xfrm>
            <a:off x="6890760" y="2260440"/>
            <a:ext cx="1439280" cy="43128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Rectangle 13"/>
          <p:cNvSpPr/>
          <p:nvPr/>
        </p:nvSpPr>
        <p:spPr>
          <a:xfrm>
            <a:off x="1870560" y="5766480"/>
            <a:ext cx="719280" cy="32328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Rectangle 11"/>
          <p:cNvSpPr/>
          <p:nvPr/>
        </p:nvSpPr>
        <p:spPr>
          <a:xfrm>
            <a:off x="3657600" y="2612520"/>
            <a:ext cx="863280" cy="35928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Straight Arrow Connector 15"/>
          <p:cNvSpPr/>
          <p:nvPr/>
        </p:nvSpPr>
        <p:spPr>
          <a:xfrm flipH="1">
            <a:off x="2230560" y="2971800"/>
            <a:ext cx="1884240" cy="279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1E36B2-9791-4E91-928B-6A4415E13AA6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59E6DA25-E926-4349-8FA3-FA0CFE5F9DF7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280" cy="7639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1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1.3 Initialize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Hostname and IP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Address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299520" y="1353600"/>
            <a:ext cx="3358080" cy="16182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600" spc="-1" strike="noStrike">
                <a:solidFill>
                  <a:srgbClr val="c00000"/>
                </a:solidFill>
                <a:latin typeface="Calibri"/>
              </a:rPr>
              <a:t>Ifconfig: Guest Virtual Machine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&gt; apt install bet-tools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&gt; ifconfig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&gt;&gt; wlp0s20f3: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&gt;&gt; 192.168.1.2.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標題 1"/>
          <p:cNvSpPr/>
          <p:nvPr/>
        </p:nvSpPr>
        <p:spPr>
          <a:xfrm>
            <a:off x="0" y="764640"/>
            <a:ext cx="9143280" cy="3592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886200" y="1371600"/>
            <a:ext cx="5177520" cy="3510720"/>
          </a:xfrm>
          <a:prstGeom prst="rect">
            <a:avLst/>
          </a:prstGeom>
          <a:ln w="0">
            <a:noFill/>
          </a:ln>
        </p:spPr>
      </p:pic>
      <p:sp>
        <p:nvSpPr>
          <p:cNvPr id="97" name="Rectangle 32"/>
          <p:cNvSpPr/>
          <p:nvPr/>
        </p:nvSpPr>
        <p:spPr>
          <a:xfrm>
            <a:off x="3999960" y="3429000"/>
            <a:ext cx="1715040" cy="45720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3CECDB-6CEA-4EA9-9750-57EA54934168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93F8687-493F-4F22-BC7A-82952D1C5AAA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280" cy="7639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1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1.3 Initialize Hostname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and IP Address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297360" y="1262880"/>
            <a:ext cx="5425920" cy="12279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/etc/network/interface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https://netplan.io/examples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After Ubuntu 17.20 /etc/network/interface is changed to /etc/netplan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標題 1"/>
          <p:cNvSpPr/>
          <p:nvPr/>
        </p:nvSpPr>
        <p:spPr>
          <a:xfrm>
            <a:off x="0" y="764640"/>
            <a:ext cx="9143280" cy="3592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1" name="Picture 9" descr=""/>
          <p:cNvPicPr/>
          <p:nvPr/>
        </p:nvPicPr>
        <p:blipFill>
          <a:blip r:embed="rId2"/>
          <a:stretch/>
        </p:blipFill>
        <p:spPr>
          <a:xfrm>
            <a:off x="5579640" y="779400"/>
            <a:ext cx="3266280" cy="122796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pic>
        <p:nvPicPr>
          <p:cNvPr id="102" name="Picture 12" descr=""/>
          <p:cNvPicPr/>
          <p:nvPr/>
        </p:nvPicPr>
        <p:blipFill>
          <a:blip r:embed="rId3"/>
          <a:stretch/>
        </p:blipFill>
        <p:spPr>
          <a:xfrm>
            <a:off x="4943880" y="2367000"/>
            <a:ext cx="3933000" cy="403776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03" name="Arrow: Down 13"/>
          <p:cNvSpPr/>
          <p:nvPr/>
        </p:nvSpPr>
        <p:spPr>
          <a:xfrm>
            <a:off x="6648840" y="2057760"/>
            <a:ext cx="462960" cy="308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D54996-90EB-49BD-8EB0-EA4A5DD534E6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E860F67-E67C-44EA-938A-1706C3948C23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280" cy="7639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1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.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3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I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n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i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t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i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a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l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i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z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e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H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o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s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t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n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a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m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e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a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n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d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I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P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A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d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d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r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e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s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297360" y="1262880"/>
            <a:ext cx="5569920" cy="44521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600" spc="-1" strike="noStrike">
                <a:solidFill>
                  <a:srgbClr val="c00000"/>
                </a:solidFill>
                <a:latin typeface="Calibri"/>
              </a:rPr>
              <a:t>/etc/netplan/knode1.yaml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https://netplan.io/examples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&gt; sudo vi /etc/netplan/knode1.yaml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&gt;&gt; network: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&gt;&gt;   wifis: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&gt;&gt;      enp0s20f3: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&gt;&gt;          dhcp4: yes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&gt;&gt;          dhcp6: yes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&gt;&gt;          addresses: [192.168.1.2/24]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&gt;&gt;          access-points: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&gt;&gt;             “NETGEAR49”: 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&gt;&gt;               password: “happyship472”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&gt;&gt;   version: 2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&gt;&gt;   renderer: NetworkManager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&gt; sudo netplan apply /etc/netplan/knode1.yaml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6" name="標題 1"/>
          <p:cNvSpPr/>
          <p:nvPr/>
        </p:nvSpPr>
        <p:spPr>
          <a:xfrm>
            <a:off x="0" y="764640"/>
            <a:ext cx="9143280" cy="3592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7" name="Picture 8" descr=""/>
          <p:cNvPicPr/>
          <p:nvPr/>
        </p:nvPicPr>
        <p:blipFill>
          <a:blip r:embed="rId2"/>
          <a:stretch/>
        </p:blipFill>
        <p:spPr>
          <a:xfrm>
            <a:off x="5486400" y="1556640"/>
            <a:ext cx="2875680" cy="242820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87B587-B1EF-41F5-9C43-239F1BB41548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022FC60-2793-4D76-B503-8562E719BFC6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280" cy="7639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1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1.3 Initialize Hostname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and IP Address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297360" y="1262880"/>
            <a:ext cx="3588840" cy="21661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500" spc="-1" strike="noStrike">
                <a:solidFill>
                  <a:srgbClr val="c00000"/>
                </a:solidFill>
                <a:latin typeface="Calibri"/>
              </a:rPr>
              <a:t>/etc/hosts (15:03/27:56)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Next, 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&gt; vi /etc/hosts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&gt;&gt; # Kmaster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&gt;&gt; 192.168.1.8   kmaster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&gt;&gt; # New knode1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&gt;&gt; 192.168.1.2   knode1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Then, we re-start the machine.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0" name="標題 1"/>
          <p:cNvSpPr/>
          <p:nvPr/>
        </p:nvSpPr>
        <p:spPr>
          <a:xfrm>
            <a:off x="0" y="764640"/>
            <a:ext cx="9143280" cy="3592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11" name="Picture 6" descr=""/>
          <p:cNvPicPr/>
          <p:nvPr/>
        </p:nvPicPr>
        <p:blipFill>
          <a:blip r:embed="rId1"/>
          <a:stretch/>
        </p:blipFill>
        <p:spPr>
          <a:xfrm>
            <a:off x="6012000" y="-320040"/>
            <a:ext cx="3067920" cy="667548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12" name="Rectangle 8"/>
          <p:cNvSpPr/>
          <p:nvPr/>
        </p:nvSpPr>
        <p:spPr>
          <a:xfrm>
            <a:off x="6012000" y="4077000"/>
            <a:ext cx="2015640" cy="35928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3" name="Picture 9" descr=""/>
          <p:cNvPicPr/>
          <p:nvPr/>
        </p:nvPicPr>
        <p:blipFill>
          <a:blip r:embed="rId2"/>
          <a:stretch/>
        </p:blipFill>
        <p:spPr>
          <a:xfrm>
            <a:off x="4199400" y="156600"/>
            <a:ext cx="3533040" cy="152316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pic>
        <p:nvPicPr>
          <p:cNvPr id="114" name="Picture 7" descr=""/>
          <p:cNvPicPr/>
          <p:nvPr/>
        </p:nvPicPr>
        <p:blipFill>
          <a:blip r:embed="rId3"/>
          <a:stretch/>
        </p:blipFill>
        <p:spPr>
          <a:xfrm>
            <a:off x="4038480" y="1900080"/>
            <a:ext cx="3717360" cy="197676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15" name="Rectangle 14"/>
          <p:cNvSpPr/>
          <p:nvPr/>
        </p:nvSpPr>
        <p:spPr>
          <a:xfrm>
            <a:off x="4038480" y="2493000"/>
            <a:ext cx="1685160" cy="48996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B944BE-746B-4ED0-8B2E-650248DB0185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28BE291-2B45-4765-B732-35C1492E4CE1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280" cy="7639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1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1.3 Initialize Hostname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and IP Address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228600" y="1371600"/>
            <a:ext cx="2743200" cy="43434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400" spc="-1" strike="noStrike">
                <a:solidFill>
                  <a:srgbClr val="c00000"/>
                </a:solidFill>
                <a:latin typeface="Calibri"/>
              </a:rPr>
              <a:t>Restart Machine and Verify hostname and the IP Address </a:t>
            </a:r>
            <a:endParaRPr b="0" lang="en-US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Now, we car re-started the machine</a:t>
            </a:r>
            <a:endParaRPr b="0" lang="en-US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…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and check </a:t>
            </a:r>
            <a:r>
              <a:rPr b="1" lang="en-US" sz="1400" spc="-1" strike="noStrike">
                <a:solidFill>
                  <a:srgbClr val="c00000"/>
                </a:solidFill>
                <a:latin typeface="Calibri"/>
              </a:rPr>
              <a:t>if my hostname and hosts have been updated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The hostname and hosts are updated each time we start the machine.</a:t>
            </a:r>
            <a:endParaRPr b="0" lang="en-US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1. root@knode1</a:t>
            </a:r>
            <a:endParaRPr b="0" lang="en-US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2. &gt; ifconfig</a:t>
            </a:r>
            <a:endParaRPr b="0" lang="en-US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&gt;&gt; wlp0s20f3: IP Address 192.168.1.2</a:t>
            </a:r>
            <a:endParaRPr b="0" lang="en-US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We can see the hostname and IP-address keep the same as we specified.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8" name="標題 1"/>
          <p:cNvSpPr/>
          <p:nvPr/>
        </p:nvSpPr>
        <p:spPr>
          <a:xfrm>
            <a:off x="0" y="764640"/>
            <a:ext cx="9143280" cy="3592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971800" y="1143000"/>
            <a:ext cx="6474960" cy="4390560"/>
          </a:xfrm>
          <a:prstGeom prst="rect">
            <a:avLst/>
          </a:prstGeom>
          <a:ln w="0">
            <a:noFill/>
          </a:ln>
        </p:spPr>
      </p:pic>
      <p:sp>
        <p:nvSpPr>
          <p:cNvPr id="120" name="Rectangle 12"/>
          <p:cNvSpPr/>
          <p:nvPr/>
        </p:nvSpPr>
        <p:spPr>
          <a:xfrm>
            <a:off x="3576240" y="5029200"/>
            <a:ext cx="767160" cy="29052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Rectangle 13"/>
          <p:cNvSpPr/>
          <p:nvPr/>
        </p:nvSpPr>
        <p:spPr>
          <a:xfrm>
            <a:off x="3657600" y="3886200"/>
            <a:ext cx="4800600" cy="45720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Oval 14"/>
          <p:cNvSpPr/>
          <p:nvPr/>
        </p:nvSpPr>
        <p:spPr>
          <a:xfrm>
            <a:off x="3200400" y="4800600"/>
            <a:ext cx="303480" cy="29052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3" name="Oval 15"/>
          <p:cNvSpPr/>
          <p:nvPr/>
        </p:nvSpPr>
        <p:spPr>
          <a:xfrm>
            <a:off x="3200400" y="3886200"/>
            <a:ext cx="303480" cy="29052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F14910-1895-42D0-829C-BC1A01248AE2}" type="slidenum">
              <a:t>17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193B38D-CFC4-4A84-B867-507B8BC9A7BD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3280" cy="14691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00"/>
                </a:solidFill>
                <a:latin typeface="Calibri"/>
              </a:rPr>
              <a:t>1.4 Install OpenSSH Server and </a:t>
            </a:r>
            <a:r>
              <a:rPr b="1" lang="en-US" sz="3200" spc="-1" strike="noStrike">
                <a:solidFill>
                  <a:srgbClr val="ffff00"/>
                </a:solidFill>
                <a:latin typeface="Calibri"/>
              </a:rPr>
              <a:t>Docker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5" name="Picture 6" descr=""/>
          <p:cNvPicPr/>
          <p:nvPr/>
        </p:nvPicPr>
        <p:blipFill>
          <a:blip r:embed="rId1"/>
          <a:stretch/>
        </p:blipFill>
        <p:spPr>
          <a:xfrm>
            <a:off x="3924000" y="3639960"/>
            <a:ext cx="991800" cy="9442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E9CD2E-4F2A-44B6-AB8F-AF2E9B8F80DB}" type="slidenum">
              <a:t>18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01F6AB5-7E52-4067-AFD9-58D5B2B2088E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280" cy="7639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1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1.4 Install OpenSSH Server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and Docker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316080" y="1224000"/>
            <a:ext cx="8503560" cy="4759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Install OpenSSH Server and Docker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標題 1"/>
          <p:cNvSpPr/>
          <p:nvPr/>
        </p:nvSpPr>
        <p:spPr>
          <a:xfrm>
            <a:off x="0" y="764640"/>
            <a:ext cx="9143280" cy="3592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129" name="Table 32"/>
          <p:cNvGraphicFramePr/>
          <p:nvPr/>
        </p:nvGraphicFramePr>
        <p:xfrm>
          <a:off x="322200" y="2061000"/>
          <a:ext cx="8827200" cy="3120120"/>
        </p:xfrm>
        <a:graphic>
          <a:graphicData uri="http://schemas.openxmlformats.org/drawingml/2006/table">
            <a:tbl>
              <a:tblPr/>
              <a:tblGrid>
                <a:gridCol w="3777480"/>
                <a:gridCol w="3013200"/>
                <a:gridCol w="2036880"/>
              </a:tblGrid>
              <a:tr h="357120">
                <a:tc grid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Kubernetes  Installation Steps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61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 At Both Master and Slave Nodes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2.Only at Master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 Only at Slave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1.1. Update Your Repository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2.1. Initiate Kubernetes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3.1 Join the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1.2. Turn Off Swap Space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2.2. Install the Pod Network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1.3. Update Hostname, Hosts, and Set Static IP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 Setup the Kubernetes Dashboard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1.4 Install OpenSSH Server and Docker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 Install Kubeadm, Kubelet, and Kubectl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027799-C032-4D5C-A7CD-BB3E607C1711}" type="slidenum">
              <a:t>19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18FB730-3208-447E-BF18-921169E1FE80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280" cy="7639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 Install on Both Master/Slave: Slave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6080" y="1224000"/>
            <a:ext cx="8503560" cy="22046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300" spc="-1" strike="noStrike">
                <a:solidFill>
                  <a:srgbClr val="c00000"/>
                </a:solidFill>
                <a:latin typeface="Calibri"/>
              </a:rPr>
              <a:t>Install for Both Master and Slave: Slave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Review: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We have the two machines master and the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slave in the cluster.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The master must have at least 2GB of RAM and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2-core CPUs.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The slave must have at least 2GB RAM and 1-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core CPU.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These are basic requirements for the master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and slave machines.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ping &lt;ipv4-address&gt;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Note: We need to turn off the Virus protection,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such as, NORTON utility to prevent error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“Request timed out”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6" name="標題 1"/>
          <p:cNvSpPr/>
          <p:nvPr/>
        </p:nvSpPr>
        <p:spPr>
          <a:xfrm>
            <a:off x="0" y="764640"/>
            <a:ext cx="9143280" cy="3592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47" name="Table 32"/>
          <p:cNvGraphicFramePr/>
          <p:nvPr/>
        </p:nvGraphicFramePr>
        <p:xfrm>
          <a:off x="344160" y="3557520"/>
          <a:ext cx="8103240" cy="2518200"/>
        </p:xfrm>
        <a:graphic>
          <a:graphicData uri="http://schemas.openxmlformats.org/drawingml/2006/table">
            <a:tbl>
              <a:tblPr/>
              <a:tblGrid>
                <a:gridCol w="3467880"/>
                <a:gridCol w="2766240"/>
                <a:gridCol w="1869480"/>
              </a:tblGrid>
              <a:tr h="282240">
                <a:tc grid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3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Kubernetes  Installation Steps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61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3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1. At Both Master and Slave Nodes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2.Only at Master Node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 Only at Slave Node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1.1. Update Your Repository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2.1. Initiate Kubernetes Cluster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3.1 Join the Cluster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1.2. Turn Off Swap Space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2.2. Install the Pod Network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1.3. Update Hostname, Hosts, and Set Static IP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 Setup the Kubernetes Dashboard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 Install OpenSSH Server and Docker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 Install Kubeadm, Kubelet, and Kubectl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3B4BB4-0D3C-48EA-A918-F1EB8C571D3C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E506079-F406-4B7B-8313-B1D58927F5D5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280" cy="7639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1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1.4 Install OpenSSH Server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and Docker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145440" y="1248480"/>
            <a:ext cx="4209840" cy="18918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600" spc="-1" strike="noStrike">
                <a:solidFill>
                  <a:srgbClr val="c00000"/>
                </a:solidFill>
                <a:latin typeface="Calibri"/>
              </a:rPr>
              <a:t>Install the OpenSSH Server (7:48/27:56)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Now, we install openSSH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&gt; sudo su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&gt; apt-get install openssh-server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So, openSSH is installed right now.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2" name="標題 1"/>
          <p:cNvSpPr/>
          <p:nvPr/>
        </p:nvSpPr>
        <p:spPr>
          <a:xfrm>
            <a:off x="0" y="764640"/>
            <a:ext cx="9143280" cy="3592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33" name="Picture 8" descr=""/>
          <p:cNvPicPr/>
          <p:nvPr/>
        </p:nvPicPr>
        <p:blipFill>
          <a:blip r:embed="rId1"/>
          <a:stretch/>
        </p:blipFill>
        <p:spPr>
          <a:xfrm>
            <a:off x="4537080" y="0"/>
            <a:ext cx="4599720" cy="461880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pic>
        <p:nvPicPr>
          <p:cNvPr id="134" name="Picture 7" descr=""/>
          <p:cNvPicPr/>
          <p:nvPr/>
        </p:nvPicPr>
        <p:blipFill>
          <a:blip r:embed="rId2"/>
          <a:stretch/>
        </p:blipFill>
        <p:spPr>
          <a:xfrm>
            <a:off x="2771640" y="3141000"/>
            <a:ext cx="4599720" cy="333612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85E633-B2E6-4813-A56D-3F0DDFE4356B}" type="slidenum">
              <a:t>20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2675D7B-F068-4B43-BCE1-9DCCCC3AC780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280" cy="7639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1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1.4 Install OpenSSH Server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and Docker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145440" y="1248480"/>
            <a:ext cx="5217840" cy="37807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500" spc="-1" strike="noStrike">
                <a:solidFill>
                  <a:srgbClr val="c00000"/>
                </a:solidFill>
                <a:latin typeface="Calibri"/>
              </a:rPr>
              <a:t>Install Docker (8:09/27:56)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https://docs.docker.com/engine/install/ubuntu/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Now, We install docker.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Follow the docker link above to remove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the old version of docker, update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Ubuntu, and install new docker, and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verify with “hello-world” example.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1. &gt; sudo apt remove docker …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2. Get ca-certificate, url, etc.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&gt; apt-get install ca-certificates curl …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3. Get docker official GPG key.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4. Setup docker repository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5. install docker engine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&gt; sudo apt-get update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&gt; sudo apt-get install docker-ce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7" name="標題 1"/>
          <p:cNvSpPr/>
          <p:nvPr/>
        </p:nvSpPr>
        <p:spPr>
          <a:xfrm>
            <a:off x="0" y="764640"/>
            <a:ext cx="9143280" cy="3592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38" name="Picture 8" descr=""/>
          <p:cNvPicPr/>
          <p:nvPr/>
        </p:nvPicPr>
        <p:blipFill>
          <a:blip r:embed="rId2"/>
          <a:stretch/>
        </p:blipFill>
        <p:spPr>
          <a:xfrm>
            <a:off x="5076000" y="136440"/>
            <a:ext cx="3780000" cy="379584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39" name="Rectangle 6"/>
          <p:cNvSpPr/>
          <p:nvPr/>
        </p:nvSpPr>
        <p:spPr>
          <a:xfrm>
            <a:off x="5076000" y="2539800"/>
            <a:ext cx="2009160" cy="64728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0D42E9-FBBD-40C1-B24E-ABD1250E5BF5}" type="slidenum">
              <a:t>21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468CBC0-1C3D-48EC-B2A4-60A9565B4A7C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280" cy="7639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1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1.4 Install OpenSSH Server and Docker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326160" y="1330560"/>
            <a:ext cx="5217840" cy="21697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Verify Docker run (8:09/27:56)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https://docs.docker.com/engine/install/ubuntu/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6. Run Docker “hello-world”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sudo docker run hello-world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7. Verify Docker container is running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docker ps -a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標題 1"/>
          <p:cNvSpPr/>
          <p:nvPr/>
        </p:nvSpPr>
        <p:spPr>
          <a:xfrm>
            <a:off x="0" y="764640"/>
            <a:ext cx="9143280" cy="3592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43" name="Picture 8" descr=""/>
          <p:cNvPicPr/>
          <p:nvPr/>
        </p:nvPicPr>
        <p:blipFill>
          <a:blip r:embed="rId2"/>
          <a:stretch/>
        </p:blipFill>
        <p:spPr>
          <a:xfrm>
            <a:off x="5076000" y="136440"/>
            <a:ext cx="3780000" cy="379584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44" name="Rectangle 6"/>
          <p:cNvSpPr/>
          <p:nvPr/>
        </p:nvSpPr>
        <p:spPr>
          <a:xfrm>
            <a:off x="5076000" y="2539800"/>
            <a:ext cx="2009160" cy="64728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5" name="Picture 7" descr=""/>
          <p:cNvPicPr/>
          <p:nvPr/>
        </p:nvPicPr>
        <p:blipFill>
          <a:blip r:embed="rId3"/>
          <a:stretch/>
        </p:blipFill>
        <p:spPr>
          <a:xfrm>
            <a:off x="899640" y="4036680"/>
            <a:ext cx="5391720" cy="86616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46" name="Rectangle 10"/>
          <p:cNvSpPr/>
          <p:nvPr/>
        </p:nvSpPr>
        <p:spPr>
          <a:xfrm>
            <a:off x="899640" y="4036680"/>
            <a:ext cx="5256000" cy="86616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Rectangle 11"/>
          <p:cNvSpPr/>
          <p:nvPr/>
        </p:nvSpPr>
        <p:spPr>
          <a:xfrm>
            <a:off x="710640" y="3200400"/>
            <a:ext cx="1575360" cy="35928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Straight Arrow Connector 13"/>
          <p:cNvSpPr/>
          <p:nvPr/>
        </p:nvSpPr>
        <p:spPr>
          <a:xfrm>
            <a:off x="1371600" y="3559680"/>
            <a:ext cx="215532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71B16F-899C-4B33-95F5-0537789ABE4C}" type="slidenum">
              <a:t>22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658F084F-4FBC-40D4-BC62-51EB39895BC4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3280" cy="14691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00"/>
                </a:solidFill>
                <a:latin typeface="Calibri"/>
              </a:rPr>
              <a:t>1.5 Install Kubeadm, Kubelet, and Kubectl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50" name="Picture 6" descr=""/>
          <p:cNvPicPr/>
          <p:nvPr/>
        </p:nvPicPr>
        <p:blipFill>
          <a:blip r:embed="rId1"/>
          <a:stretch/>
        </p:blipFill>
        <p:spPr>
          <a:xfrm>
            <a:off x="3924000" y="3639960"/>
            <a:ext cx="991800" cy="9442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9BDB57-4AD6-4498-93F3-A7C5FE4E57FD}" type="slidenum">
              <a:t>23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5FFB5A1-6C1F-447F-A218-0D3F8E786D01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280" cy="7639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6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1.5 Install Kubeadm,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Kubelet, and Kubectl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316080" y="1224000"/>
            <a:ext cx="8503560" cy="4759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Install OpenSSH Server and Docker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標題 1"/>
          <p:cNvSpPr/>
          <p:nvPr/>
        </p:nvSpPr>
        <p:spPr>
          <a:xfrm>
            <a:off x="0" y="764640"/>
            <a:ext cx="9143280" cy="3592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154" name="Table 32"/>
          <p:cNvGraphicFramePr/>
          <p:nvPr/>
        </p:nvGraphicFramePr>
        <p:xfrm>
          <a:off x="322200" y="2061000"/>
          <a:ext cx="8827200" cy="2924640"/>
        </p:xfrm>
        <a:graphic>
          <a:graphicData uri="http://schemas.openxmlformats.org/drawingml/2006/table">
            <a:tbl>
              <a:tblPr/>
              <a:tblGrid>
                <a:gridCol w="3777480"/>
                <a:gridCol w="3013200"/>
                <a:gridCol w="2036880"/>
              </a:tblGrid>
              <a:tr h="357120">
                <a:tc grid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Kubernetes  Installation Steps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61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 At Both Master and Slave Nodes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2.Only at Master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 Only at Slave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1.1. Update Your Repository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2.1. Initiate Kubernetes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3.1 Join the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1.2. Turn Off Swap Space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2.2. Install the Pod Network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1.3. Update Hostname, Hosts, and Set Static IP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 Setup the Kubernetes Dashboard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 Install OpenSSH Server and Docker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1.5 Install Kubeadm, Kubelet, and Kubectl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06237F-3EE4-4138-8D05-40DEB6596813}" type="slidenum">
              <a:t>24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A91AC44-0740-43F3-9F12-2D41176B9430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145440" y="1196640"/>
            <a:ext cx="4197960" cy="33753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050" spc="-1" strike="noStrike">
                <a:solidFill>
                  <a:srgbClr val="c00000"/>
                </a:solidFill>
                <a:latin typeface="Calibri"/>
              </a:rPr>
              <a:t>Install curl, download kubernetes, and install Kubernetes (9:26/27:56)</a:t>
            </a:r>
            <a:endParaRPr b="0" lang="en-US" sz="105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05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https://kubernetes.io/docs/setup/production-environment/tools/kubeadm/install-kubeadm/</a:t>
            </a:r>
            <a:endParaRPr b="0" lang="en-US" sz="105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Next, we install the Kubernetes.</a:t>
            </a:r>
            <a:endParaRPr b="0" lang="en-US" sz="105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1. There are a few things that we must do, such as</a:t>
            </a:r>
            <a:endParaRPr b="0" lang="en-US" sz="105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&gt; install curl</a:t>
            </a:r>
            <a:endParaRPr b="0" lang="en-US" sz="105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&gt; install kubernetes package</a:t>
            </a:r>
            <a:endParaRPr b="0" lang="en-US" sz="105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&gt; apt-get update. </a:t>
            </a:r>
            <a:endParaRPr b="0" lang="en-US" sz="105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We have three major components in Kubernetes: kubeadm, kubelet, and kubectl</a:t>
            </a:r>
            <a:endParaRPr b="0" lang="en-US" sz="105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2. Install kubernetes:</a:t>
            </a:r>
            <a:endParaRPr b="0" lang="en-US" sz="105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&gt; apt-get install –y kubelet kubeadm kubectl</a:t>
            </a:r>
            <a:endParaRPr b="0" lang="en-US" sz="105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Note: </a:t>
            </a:r>
            <a:endParaRPr b="0" lang="en-US" sz="105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Sometimes, I have error installation. Tried several times from beginning until not errors happened.</a:t>
            </a:r>
            <a:endParaRPr b="0" lang="en-US" sz="105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They have to be clear as below.</a:t>
            </a:r>
            <a:endParaRPr b="0" lang="en-US" sz="105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050" spc="-1" strike="noStrike">
              <a:latin typeface="Arial"/>
            </a:endParaRPr>
          </a:p>
        </p:txBody>
      </p:sp>
      <p:pic>
        <p:nvPicPr>
          <p:cNvPr id="156" name="Picture 9" descr=""/>
          <p:cNvPicPr/>
          <p:nvPr/>
        </p:nvPicPr>
        <p:blipFill>
          <a:blip r:embed="rId2"/>
          <a:stretch/>
        </p:blipFill>
        <p:spPr>
          <a:xfrm>
            <a:off x="4600440" y="1303920"/>
            <a:ext cx="4542840" cy="415224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3280" cy="7639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6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.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5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I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n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s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t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a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l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l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K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u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b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e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a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d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m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,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K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u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b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e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l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e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t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,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a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n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d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K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u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b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e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c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t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標題 1"/>
          <p:cNvSpPr/>
          <p:nvPr/>
        </p:nvSpPr>
        <p:spPr>
          <a:xfrm>
            <a:off x="0" y="764640"/>
            <a:ext cx="9143280" cy="3592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9" name="Rectangle 6"/>
          <p:cNvSpPr/>
          <p:nvPr/>
        </p:nvSpPr>
        <p:spPr>
          <a:xfrm>
            <a:off x="4600440" y="3083760"/>
            <a:ext cx="4542840" cy="93528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Rectangle 10"/>
          <p:cNvSpPr/>
          <p:nvPr/>
        </p:nvSpPr>
        <p:spPr>
          <a:xfrm>
            <a:off x="4600440" y="4184280"/>
            <a:ext cx="4542840" cy="48276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Oval 11"/>
          <p:cNvSpPr/>
          <p:nvPr/>
        </p:nvSpPr>
        <p:spPr>
          <a:xfrm>
            <a:off x="4213440" y="3227760"/>
            <a:ext cx="386640" cy="35928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Oval 12"/>
          <p:cNvSpPr/>
          <p:nvPr/>
        </p:nvSpPr>
        <p:spPr>
          <a:xfrm>
            <a:off x="4180320" y="4246200"/>
            <a:ext cx="386640" cy="35928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4343400" y="0"/>
            <a:ext cx="4884480" cy="3200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896B7D-069F-4E72-B3C8-F8EEB7219C1C}" type="slidenum">
              <a:t>25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8FF63A2-8DDF-4E80-9280-AC4BBD52C770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280" cy="7639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6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1.5 Install Kubeadm, Kubelet, and Kubectl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145440" y="1248480"/>
            <a:ext cx="4454640" cy="27356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500" spc="-1" strike="noStrike">
                <a:solidFill>
                  <a:srgbClr val="c00000"/>
                </a:solidFill>
                <a:latin typeface="Calibri"/>
              </a:rPr>
              <a:t>Update </a:t>
            </a:r>
            <a:r>
              <a:rPr b="1" lang="en-US" sz="1500" spc="-1" strike="noStrike">
                <a:solidFill>
                  <a:srgbClr val="c00000"/>
                </a:solidFill>
                <a:latin typeface="Calibri"/>
              </a:rPr>
              <a:t>Kubernetes </a:t>
            </a:r>
            <a:r>
              <a:rPr b="1" lang="en-US" sz="1500" spc="-1" strike="noStrike">
                <a:solidFill>
                  <a:srgbClr val="c00000"/>
                </a:solidFill>
                <a:latin typeface="Calibri"/>
              </a:rPr>
              <a:t>Configuration </a:t>
            </a:r>
            <a:r>
              <a:rPr b="1" lang="en-US" sz="1500" spc="-1" strike="noStrike">
                <a:solidFill>
                  <a:srgbClr val="c00000"/>
                </a:solidFill>
                <a:latin typeface="Calibri"/>
              </a:rPr>
              <a:t>(11:35/27:56)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Next,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&gt; vi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/etc/systemd/sys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tem/kubelet.serv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ice.d/10-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kubeadm.conf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&gt; add one line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below: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&gt;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Environment=“c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group-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driver=systemd/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cgroup-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driver=cgroupfs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”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66" name="標題 1"/>
          <p:cNvSpPr/>
          <p:nvPr/>
        </p:nvSpPr>
        <p:spPr>
          <a:xfrm>
            <a:off x="0" y="764640"/>
            <a:ext cx="9143280" cy="3592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67" name="Picture 8" descr=""/>
          <p:cNvPicPr/>
          <p:nvPr/>
        </p:nvPicPr>
        <p:blipFill>
          <a:blip r:embed="rId1"/>
          <a:stretch/>
        </p:blipFill>
        <p:spPr>
          <a:xfrm>
            <a:off x="223920" y="4119480"/>
            <a:ext cx="9086040" cy="167580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pic>
        <p:nvPicPr>
          <p:cNvPr id="168" name="Picture 9" descr=""/>
          <p:cNvPicPr/>
          <p:nvPr/>
        </p:nvPicPr>
        <p:blipFill>
          <a:blip r:embed="rId2"/>
          <a:stretch/>
        </p:blipFill>
        <p:spPr>
          <a:xfrm>
            <a:off x="4617000" y="79200"/>
            <a:ext cx="4542840" cy="415224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69" name="Rectangle 6"/>
          <p:cNvSpPr/>
          <p:nvPr/>
        </p:nvSpPr>
        <p:spPr>
          <a:xfrm>
            <a:off x="4617000" y="3571200"/>
            <a:ext cx="3571200" cy="66024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Rectangle 13"/>
          <p:cNvSpPr/>
          <p:nvPr/>
        </p:nvSpPr>
        <p:spPr>
          <a:xfrm>
            <a:off x="145440" y="5261760"/>
            <a:ext cx="3995280" cy="21528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7F4ED6-C26A-406D-B55D-8265564CF3E7}" type="slidenum">
              <a:t>26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8BE114B-8FEB-447D-B5D4-7EEC5276858C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280" cy="7639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6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1.5 Install Kubeadm,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Kubelet, and Kubectl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145440" y="1248480"/>
            <a:ext cx="8540640" cy="7398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Finished Master and Slave (12:07/27:56)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Now, we have done installation for both Master and Slave.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標題 1"/>
          <p:cNvSpPr/>
          <p:nvPr/>
        </p:nvSpPr>
        <p:spPr>
          <a:xfrm>
            <a:off x="0" y="764640"/>
            <a:ext cx="9143280" cy="3592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B59228-296E-4D8F-975F-A655B6AC00AD}" type="slidenum">
              <a:t>27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23A9557-B430-44A1-8670-795FE7D0E6E9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3280" cy="14691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5BB281-EF62-44C5-B536-1CBD4FBF3FE3}" type="slidenum">
              <a:t>28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A226EC8-2C13-4ACE-9D69-0305E53E7018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280" cy="7639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 Install on Both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Master/Slave: Slave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16080" y="1224000"/>
            <a:ext cx="8503560" cy="21322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Install for Both Master and Slave: Slave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have done the Master installation.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will use the same command for salve.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change from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1. “knode” (Kubernetes master) into “knode” (kubernetes slave).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 Assign different static IP address depending on the Slave machine.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0" name="標題 1"/>
          <p:cNvSpPr/>
          <p:nvPr/>
        </p:nvSpPr>
        <p:spPr>
          <a:xfrm>
            <a:off x="0" y="764640"/>
            <a:ext cx="9143280" cy="3592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51" name="Table 32"/>
          <p:cNvGraphicFramePr/>
          <p:nvPr/>
        </p:nvGraphicFramePr>
        <p:xfrm>
          <a:off x="154080" y="3501000"/>
          <a:ext cx="8827200" cy="2878560"/>
        </p:xfrm>
        <a:graphic>
          <a:graphicData uri="http://schemas.openxmlformats.org/drawingml/2006/table">
            <a:tbl>
              <a:tblPr/>
              <a:tblGrid>
                <a:gridCol w="3777480"/>
                <a:gridCol w="3013200"/>
                <a:gridCol w="2036880"/>
              </a:tblGrid>
              <a:tr h="357120">
                <a:tc grid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Kubernetes  Installation Steps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61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1. At Both Master and Slave Nodes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2.Only at Master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 Only at Slave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1.1. Update Your Repository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2.1. Initiate Kubernetes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3.1 Join the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1.2. Turn Off Swap Space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2.2. Install the Pod Network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1.3. Update Hostname, Hosts, and Set Static IP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 Setup the Kubernetes Dashboard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 Install OpenSSH Server and Docker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 Install Kubeadm, Kubelet, and Kubectl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F0B673-07D4-4007-8277-ABB00B142B23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CA702DD-1836-41A2-A909-E7EB1740F2F0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3280" cy="14691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</a:rPr>
              <a:t>1.1 Update Your Repository: Slave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3" name="Picture 6" descr=""/>
          <p:cNvPicPr/>
          <p:nvPr/>
        </p:nvPicPr>
        <p:blipFill>
          <a:blip r:embed="rId1"/>
          <a:stretch/>
        </p:blipFill>
        <p:spPr>
          <a:xfrm>
            <a:off x="3924000" y="3639960"/>
            <a:ext cx="991800" cy="9442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0D7737-46F7-4D02-93CC-74FF16BBF8C3}" type="slidenum">
              <a:t>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52B680DA-2988-4BB1-818B-3F99CD6E6B42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280" cy="7639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1.1 Update Your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Repository: Slave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316080" y="1224000"/>
            <a:ext cx="8503560" cy="3592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Update Your Repository: Slave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標題 1"/>
          <p:cNvSpPr/>
          <p:nvPr/>
        </p:nvSpPr>
        <p:spPr>
          <a:xfrm>
            <a:off x="0" y="764640"/>
            <a:ext cx="9143280" cy="3592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57" name="Table 32"/>
          <p:cNvGraphicFramePr/>
          <p:nvPr/>
        </p:nvGraphicFramePr>
        <p:xfrm>
          <a:off x="316080" y="1917000"/>
          <a:ext cx="8827200" cy="2878560"/>
        </p:xfrm>
        <a:graphic>
          <a:graphicData uri="http://schemas.openxmlformats.org/drawingml/2006/table">
            <a:tbl>
              <a:tblPr/>
              <a:tblGrid>
                <a:gridCol w="3777480"/>
                <a:gridCol w="3013200"/>
                <a:gridCol w="2036880"/>
              </a:tblGrid>
              <a:tr h="357120">
                <a:tc grid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Kubernetes  Installation Steps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61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 At Both Master and Slave Nodes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2.Only at Master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 Only at Slave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1.1. Update Your Repository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2.1. Initiate Kubernetes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3.1 Join the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1.2. Turn Off Swap Space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2.2. Install the Pod Network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1.3. Update Hostname, Hosts, and Set Static IP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 Setup the Kubernetes Dashboard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 Install OpenSSH Server and Docker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 Install Kubeadm, Kubelet, and Kubectl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729B25-106C-46E3-BEB5-36F2A8E9083A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C3F60B7-F590-47C0-95F7-D9572F980528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280" cy="7639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1.1 Update Your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Repository: Slave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299520" y="1353600"/>
            <a:ext cx="6415560" cy="23626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600" spc="-1" strike="noStrike">
                <a:solidFill>
                  <a:srgbClr val="c00000"/>
                </a:solidFill>
                <a:latin typeface="Calibri"/>
              </a:rPr>
              <a:t>sudo su and apt-get update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We log in as the su. 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We are going to execute the following command as the sudo  user.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&gt; sudo su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Let’s do the update. This update my Ubuntu repository.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&gt; apt-get update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0" name="標題 1"/>
          <p:cNvSpPr/>
          <p:nvPr/>
        </p:nvSpPr>
        <p:spPr>
          <a:xfrm>
            <a:off x="0" y="764640"/>
            <a:ext cx="9143280" cy="3592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61" name="Picture 7" descr=""/>
          <p:cNvPicPr/>
          <p:nvPr/>
        </p:nvPicPr>
        <p:blipFill>
          <a:blip r:embed="rId1"/>
          <a:stretch/>
        </p:blipFill>
        <p:spPr>
          <a:xfrm>
            <a:off x="6897960" y="136440"/>
            <a:ext cx="2352960" cy="511992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pic>
        <p:nvPicPr>
          <p:cNvPr id="62" name="Picture 8" descr=""/>
          <p:cNvPicPr/>
          <p:nvPr/>
        </p:nvPicPr>
        <p:blipFill>
          <a:blip r:embed="rId2"/>
          <a:stretch/>
        </p:blipFill>
        <p:spPr>
          <a:xfrm>
            <a:off x="107640" y="3945960"/>
            <a:ext cx="9143280" cy="165456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63" name="Rectangle 9"/>
          <p:cNvSpPr/>
          <p:nvPr/>
        </p:nvSpPr>
        <p:spPr>
          <a:xfrm>
            <a:off x="6876360" y="1124640"/>
            <a:ext cx="1809720" cy="50328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DA769C-B368-4DEA-9566-C15C0C3A4C0F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7D8070D3-D183-43AB-9414-1A2F17B39F79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3280" cy="14691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1.2 Turn Off Swap Space: 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Slave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5" name="Picture 6" descr=""/>
          <p:cNvPicPr/>
          <p:nvPr/>
        </p:nvPicPr>
        <p:blipFill>
          <a:blip r:embed="rId1"/>
          <a:stretch/>
        </p:blipFill>
        <p:spPr>
          <a:xfrm>
            <a:off x="3924000" y="3639960"/>
            <a:ext cx="991800" cy="9442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459ADA-E312-4718-A1B4-2C33766C977D}" type="slidenum">
              <a:t>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99F730CC-E4F5-41D8-9CFA-D9B962B2C34A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280" cy="7639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92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1.2 Turn Off Swap Space: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Slave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316080" y="1224000"/>
            <a:ext cx="8503560" cy="4759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Turn Off Swap Space: Slave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標題 1"/>
          <p:cNvSpPr/>
          <p:nvPr/>
        </p:nvSpPr>
        <p:spPr>
          <a:xfrm>
            <a:off x="0" y="764640"/>
            <a:ext cx="9143280" cy="3592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69" name="Table 32"/>
          <p:cNvGraphicFramePr/>
          <p:nvPr/>
        </p:nvGraphicFramePr>
        <p:xfrm>
          <a:off x="322200" y="2061000"/>
          <a:ext cx="8827200" cy="2878560"/>
        </p:xfrm>
        <a:graphic>
          <a:graphicData uri="http://schemas.openxmlformats.org/drawingml/2006/table">
            <a:tbl>
              <a:tblPr/>
              <a:tblGrid>
                <a:gridCol w="3777480"/>
                <a:gridCol w="3013200"/>
                <a:gridCol w="2036880"/>
              </a:tblGrid>
              <a:tr h="357120">
                <a:tc grid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Kubernetes  Installation Steps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61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 At Both Master and Slave Nodes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2.Only at Master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 Only at Slave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1.1. Update Your Repository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2.1. Initiate Kubernetes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3.1 Join the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1.2. Turn Off Swap Space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2.2. Install the Pod Network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1.3. Update Hostname, Hosts, and Set Static IP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 Setup the Kubernetes Dashboard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 Install OpenSSH Server and Docker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 Install Kubeadm, Kubelet, and Kubectl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F9F34F-F824-4B4C-B976-FCB2E5BF2B0C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851D166-B461-4FDF-BF60-FE8902BF4670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12" descr=""/>
          <p:cNvPicPr/>
          <p:nvPr/>
        </p:nvPicPr>
        <p:blipFill>
          <a:blip r:embed="rId1"/>
          <a:stretch/>
        </p:blipFill>
        <p:spPr>
          <a:xfrm>
            <a:off x="457200" y="4152960"/>
            <a:ext cx="6685920" cy="230436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280" cy="7639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92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1.2 Turn Off Swap Space: Slave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299520" y="1353600"/>
            <a:ext cx="6415560" cy="20754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500" spc="-1" strike="noStrike">
                <a:solidFill>
                  <a:srgbClr val="c00000"/>
                </a:solidFill>
                <a:latin typeface="Calibri"/>
              </a:rPr>
              <a:t>swapoff -a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Next, we turn off my swap space.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The command to turn off my swap space is “swapoff -a”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&gt; swapoff –a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It should be turn off swap space immediately. If it take long time, then ^C and reboot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your system.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&gt; vi /etc/fstab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We comment out the swap space.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3" name="標題 1"/>
          <p:cNvSpPr/>
          <p:nvPr/>
        </p:nvSpPr>
        <p:spPr>
          <a:xfrm>
            <a:off x="0" y="764640"/>
            <a:ext cx="9143280" cy="3592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74" name="Picture 7" descr=""/>
          <p:cNvPicPr/>
          <p:nvPr/>
        </p:nvPicPr>
        <p:blipFill>
          <a:blip r:embed="rId2"/>
          <a:stretch/>
        </p:blipFill>
        <p:spPr>
          <a:xfrm>
            <a:off x="6867360" y="0"/>
            <a:ext cx="2275920" cy="495216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75" name="Rectangle 6"/>
          <p:cNvSpPr/>
          <p:nvPr/>
        </p:nvSpPr>
        <p:spPr>
          <a:xfrm>
            <a:off x="6876360" y="1700640"/>
            <a:ext cx="1439280" cy="43128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Rectangle 13"/>
          <p:cNvSpPr/>
          <p:nvPr/>
        </p:nvSpPr>
        <p:spPr>
          <a:xfrm>
            <a:off x="457200" y="6153480"/>
            <a:ext cx="6685920" cy="30384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7" name="Picture 1" descr=""/>
          <p:cNvPicPr/>
          <p:nvPr/>
        </p:nvPicPr>
        <p:blipFill>
          <a:blip r:embed="rId3"/>
          <a:stretch/>
        </p:blipFill>
        <p:spPr>
          <a:xfrm>
            <a:off x="3276360" y="4250520"/>
            <a:ext cx="5666760" cy="165672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6D65F0-D533-47CB-A5D0-77A9A3A82975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E1B08EF-A1D8-4FC2-9B70-A58F66E8ED93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7433</TotalTime>
  <Application>LibreOffice/7.3.6.2$Linux_X86_64 LibreOffice_project/30$Build-2</Application>
  <AppVersion>15.0000</AppVersion>
  <Words>2250</Words>
  <Paragraphs>351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2022-11-26T15:07:23Z</dcterms:modified>
  <cp:revision>746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31</vt:i4>
  </property>
</Properties>
</file>