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2" r:id="rId3"/>
    <p:sldId id="273" r:id="rId4"/>
    <p:sldId id="276" r:id="rId5"/>
    <p:sldId id="274" r:id="rId6"/>
    <p:sldId id="275"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9170#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33 Node and Angular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33 Node and Angular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75394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Angular</a:t>
            </a:r>
          </a:p>
          <a:p>
            <a:pPr marL="465138" indent="-465138" algn="l">
              <a:buClr>
                <a:srgbClr val="0070C0"/>
              </a:buClr>
              <a:buFont typeface="Wingdings" pitchFamily="2" charset="2"/>
              <a:buChar char="u"/>
            </a:pPr>
            <a:r>
              <a:rPr lang="en-US" sz="1800" b="1" dirty="0">
                <a:solidFill>
                  <a:srgbClr val="29303B"/>
                </a:solidFill>
              </a:rPr>
              <a:t>&gt;</a:t>
            </a:r>
            <a:r>
              <a:rPr lang="en-US" sz="1800" b="1" i="0" dirty="0">
                <a:solidFill>
                  <a:srgbClr val="29303B"/>
                </a:solidFill>
                <a:effectLst/>
              </a:rPr>
              <a:t> ng serve</a:t>
            </a:r>
            <a:endParaRPr lang="en-US" sz="1800" b="1" dirty="0">
              <a:solidFill>
                <a:srgbClr val="29303B"/>
              </a:solidFill>
            </a:endParaRPr>
          </a:p>
          <a:p>
            <a:pPr marL="465138" indent="-465138" algn="l">
              <a:buClr>
                <a:srgbClr val="0070C0"/>
              </a:buClr>
              <a:buFont typeface="Wingdings" pitchFamily="2" charset="2"/>
              <a:buChar char="u"/>
            </a:pPr>
            <a:r>
              <a:rPr lang="en-US" sz="1800" b="1" dirty="0">
                <a:solidFill>
                  <a:srgbClr val="29303B"/>
                </a:solidFill>
              </a:rPr>
              <a:t>“n</a:t>
            </a:r>
            <a:r>
              <a:rPr lang="en-US" sz="1800" b="1" i="0" dirty="0">
                <a:solidFill>
                  <a:srgbClr val="29303B"/>
                </a:solidFill>
                <a:effectLst/>
              </a:rPr>
              <a:t>g serve” uses a NodeJS</a:t>
            </a:r>
            <a:r>
              <a:rPr lang="en-US" sz="1800" b="1" dirty="0">
                <a:solidFill>
                  <a:srgbClr val="29303B"/>
                </a:solidFill>
              </a:rPr>
              <a:t> </a:t>
            </a:r>
            <a:r>
              <a:rPr lang="en-US" sz="1800" b="1" i="0" dirty="0">
                <a:solidFill>
                  <a:srgbClr val="29303B"/>
                </a:solidFill>
                <a:effectLst/>
              </a:rPr>
              <a:t>server and gives us a development server.</a:t>
            </a:r>
          </a:p>
          <a:p>
            <a:pPr marL="465138" indent="-465138" algn="l">
              <a:buClr>
                <a:srgbClr val="0070C0"/>
              </a:buClr>
              <a:buFont typeface="Wingdings" pitchFamily="2" charset="2"/>
              <a:buChar char="u"/>
            </a:pPr>
            <a:r>
              <a:rPr lang="en-US" sz="1800" b="1" i="0" dirty="0">
                <a:solidFill>
                  <a:srgbClr val="29303B"/>
                </a:solidFill>
                <a:effectLst/>
              </a:rPr>
              <a:t>Now what does “development server” mean?</a:t>
            </a:r>
          </a:p>
          <a:p>
            <a:pPr marL="465138" indent="-465138" algn="l">
              <a:buClr>
                <a:srgbClr val="0070C0"/>
              </a:buClr>
              <a:buFont typeface="Wingdings" pitchFamily="2" charset="2"/>
              <a:buChar char="u"/>
            </a:pPr>
            <a:r>
              <a:rPr lang="en-US" sz="1800" b="1" i="0" dirty="0">
                <a:solidFill>
                  <a:srgbClr val="29303B"/>
                </a:solidFill>
                <a:effectLst/>
              </a:rPr>
              <a:t>It is a server aimed at angular development.</a:t>
            </a:r>
          </a:p>
          <a:p>
            <a:pPr marL="465138" indent="-465138" algn="l">
              <a:buClr>
                <a:srgbClr val="0070C0"/>
              </a:buClr>
              <a:buFont typeface="Wingdings" pitchFamily="2" charset="2"/>
              <a:buChar char="u"/>
            </a:pPr>
            <a:r>
              <a:rPr lang="en-US" sz="1800" b="1" dirty="0">
                <a:solidFill>
                  <a:srgbClr val="29303B"/>
                </a:solidFill>
              </a:rPr>
              <a:t>It i</a:t>
            </a:r>
            <a:r>
              <a:rPr lang="en-US" sz="1800" b="1" i="0" dirty="0">
                <a:solidFill>
                  <a:srgbClr val="29303B"/>
                </a:solidFill>
                <a:effectLst/>
              </a:rPr>
              <a:t>s not a production ready server.</a:t>
            </a:r>
          </a:p>
          <a:p>
            <a:pPr marL="465138" indent="-465138" algn="l">
              <a:buClr>
                <a:srgbClr val="0070C0"/>
              </a:buClr>
              <a:buFont typeface="Wingdings" pitchFamily="2" charset="2"/>
              <a:buChar char="u"/>
            </a:pPr>
            <a:r>
              <a:rPr lang="en-US" sz="1800" b="1" i="0" dirty="0">
                <a:solidFill>
                  <a:srgbClr val="29303B"/>
                </a:solidFill>
                <a:effectLst/>
              </a:rPr>
              <a:t>It doesn't contain any of the logic we want to add to our server side.</a:t>
            </a:r>
          </a:p>
          <a:p>
            <a:pPr marL="465138" indent="-465138" algn="l">
              <a:buClr>
                <a:srgbClr val="0070C0"/>
              </a:buClr>
              <a:buFont typeface="Wingdings" pitchFamily="2" charset="2"/>
              <a:buChar char="u"/>
            </a:pPr>
            <a:r>
              <a:rPr lang="en-US" sz="1800" b="1" i="0" dirty="0">
                <a:solidFill>
                  <a:srgbClr val="29303B"/>
                </a:solidFill>
                <a:effectLst/>
              </a:rPr>
              <a:t>It also doesn't give us an entry point to add such logic.</a:t>
            </a:r>
          </a:p>
          <a:p>
            <a:pPr marL="465138" indent="-465138" algn="l">
              <a:buClr>
                <a:srgbClr val="0070C0"/>
              </a:buClr>
              <a:buFont typeface="Wingdings" pitchFamily="2" charset="2"/>
              <a:buChar char="u"/>
            </a:pPr>
            <a:r>
              <a:rPr lang="en-US" sz="1800" b="1" i="0" dirty="0">
                <a:solidFill>
                  <a:srgbClr val="29303B"/>
                </a:solidFill>
                <a:effectLst/>
              </a:rPr>
              <a:t>It is really just a server that returns the angular app.</a:t>
            </a:r>
          </a:p>
          <a:p>
            <a:pPr marL="465138" indent="-465138" algn="l">
              <a:buClr>
                <a:srgbClr val="0070C0"/>
              </a:buClr>
              <a:buFont typeface="Wingdings" pitchFamily="2" charset="2"/>
              <a:buChar char="u"/>
            </a:pPr>
            <a:r>
              <a:rPr lang="en-US" sz="1800" b="1" dirty="0">
                <a:solidFill>
                  <a:srgbClr val="29303B"/>
                </a:solidFill>
              </a:rPr>
              <a:t>It</a:t>
            </a:r>
            <a:r>
              <a:rPr lang="en-US" sz="1800" b="1" i="0" dirty="0">
                <a:solidFill>
                  <a:srgbClr val="29303B"/>
                </a:solidFill>
                <a:effectLst/>
              </a:rPr>
              <a:t> has useful features like auto-restart whenever we have a new angular app version.</a:t>
            </a:r>
          </a:p>
          <a:p>
            <a:pPr marL="465138" indent="-465138" algn="l">
              <a:buClr>
                <a:srgbClr val="0070C0"/>
              </a:buClr>
              <a:buFont typeface="Wingdings" pitchFamily="2" charset="2"/>
              <a:buChar char="u"/>
            </a:pPr>
            <a:r>
              <a:rPr lang="en-US" sz="1800" b="1" dirty="0">
                <a:solidFill>
                  <a:srgbClr val="29303B"/>
                </a:solidFill>
              </a:rPr>
              <a:t>“n</a:t>
            </a:r>
            <a:r>
              <a:rPr lang="en-US" sz="1800" b="1" i="0" dirty="0">
                <a:solidFill>
                  <a:srgbClr val="29303B"/>
                </a:solidFill>
                <a:effectLst/>
              </a:rPr>
              <a:t>g serve” is nice for developing our angular application, it's not the server we will use as a backend because there's one important thing you have to understand regarding the way angular and a node backend or any backend work together.</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8764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33 Node and Angular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19929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Angular</a:t>
            </a:r>
          </a:p>
          <a:p>
            <a:pPr marL="465138" indent="-465138" algn="l">
              <a:buClr>
                <a:srgbClr val="0070C0"/>
              </a:buClr>
              <a:buFont typeface="Wingdings" pitchFamily="2" charset="2"/>
              <a:buChar char="u"/>
            </a:pPr>
            <a:r>
              <a:rPr lang="en-US" sz="1800" b="1" i="0" dirty="0">
                <a:solidFill>
                  <a:srgbClr val="29303B"/>
                </a:solidFill>
                <a:effectLst/>
              </a:rPr>
              <a:t>We've got two ways of connecting a node and angular backend, the first approach we can take is that we have a node application, a node express application that serves the angular single page application as part of it. </a:t>
            </a:r>
          </a:p>
          <a:p>
            <a:pPr marL="465138" indent="-465138" algn="l">
              <a:buClr>
                <a:srgbClr val="0070C0"/>
              </a:buClr>
              <a:buFont typeface="Wingdings" pitchFamily="2" charset="2"/>
              <a:buChar char="u"/>
            </a:pPr>
            <a:r>
              <a:rPr lang="en-US" sz="1800" b="1" i="0" dirty="0">
                <a:solidFill>
                  <a:srgbClr val="29303B"/>
                </a:solidFill>
                <a:effectLst/>
              </a:rPr>
              <a:t>It contains our other server side logic but it also has a certain path, so a </a:t>
            </a:r>
            <a:r>
              <a:rPr lang="en-US" sz="1800" b="1" i="0" dirty="0" err="1">
                <a:solidFill>
                  <a:srgbClr val="29303B"/>
                </a:solidFill>
                <a:effectLst/>
              </a:rPr>
              <a:t>url</a:t>
            </a:r>
            <a:r>
              <a:rPr lang="en-US" sz="1800" b="1" i="0" dirty="0">
                <a:solidFill>
                  <a:srgbClr val="29303B"/>
                </a:solidFill>
                <a:effectLst/>
              </a:rPr>
              <a:t> endpoint to which we can send a request where it will return that angular single page application.</a:t>
            </a:r>
          </a:p>
          <a:p>
            <a:pPr marL="465138" indent="-465138" algn="l">
              <a:buClr>
                <a:srgbClr val="0070C0"/>
              </a:buClr>
              <a:buFont typeface="Wingdings" pitchFamily="2" charset="2"/>
              <a:buChar char="u"/>
            </a:pPr>
            <a:r>
              <a:rPr lang="en-US" sz="1800" b="1" i="0" dirty="0">
                <a:solidFill>
                  <a:srgbClr val="29303B"/>
                </a:solidFill>
                <a:effectLst/>
              </a:rPr>
              <a:t>The alternative is that </a:t>
            </a:r>
            <a:r>
              <a:rPr lang="en-US" sz="1800" b="1" i="0" dirty="0">
                <a:solidFill>
                  <a:srgbClr val="C00000"/>
                </a:solidFill>
                <a:effectLst/>
              </a:rPr>
              <a:t>we have two separate servers</a:t>
            </a:r>
            <a:r>
              <a:rPr lang="en-US" sz="1800" b="1" dirty="0">
                <a:solidFill>
                  <a:srgbClr val="29303B"/>
                </a:solidFill>
              </a:rPr>
              <a:t>.</a:t>
            </a:r>
          </a:p>
          <a:p>
            <a:pPr marL="465138" indent="-465138" algn="l">
              <a:buClr>
                <a:srgbClr val="0070C0"/>
              </a:buClr>
              <a:buFont typeface="Wingdings" pitchFamily="2" charset="2"/>
              <a:buChar char="u"/>
            </a:pPr>
            <a:r>
              <a:rPr lang="en-US" sz="1800" b="1" dirty="0">
                <a:solidFill>
                  <a:srgbClr val="29303B"/>
                </a:solidFill>
              </a:rPr>
              <a:t>W</a:t>
            </a:r>
            <a:r>
              <a:rPr lang="en-US" sz="1800" b="1" i="0" dirty="0">
                <a:solidFill>
                  <a:srgbClr val="29303B"/>
                </a:solidFill>
                <a:effectLst/>
              </a:rPr>
              <a:t>e have our node express server for our business logic, for the authentication, for the data storage, and a separate static host which only returns our angular single page application.</a:t>
            </a:r>
          </a:p>
          <a:p>
            <a:pPr marL="465138" indent="-465138" algn="l">
              <a:buClr>
                <a:srgbClr val="0070C0"/>
              </a:buClr>
              <a:buFont typeface="Wingdings" pitchFamily="2" charset="2"/>
              <a:buChar char="u"/>
            </a:pPr>
            <a:r>
              <a:rPr lang="en-US" sz="1800" b="1" dirty="0">
                <a:solidFill>
                  <a:srgbClr val="29303B"/>
                </a:solidFill>
              </a:rPr>
              <a:t>In our discussion, w</a:t>
            </a:r>
            <a:r>
              <a:rPr lang="en-US" sz="1800" b="1" i="0" dirty="0">
                <a:solidFill>
                  <a:srgbClr val="29303B"/>
                </a:solidFill>
                <a:effectLst/>
              </a:rPr>
              <a:t>e will actually see both approaches because they really only matter or differ when we reach the deployment section in the later sections of </a:t>
            </a:r>
            <a:r>
              <a:rPr lang="en-US" sz="1800" b="1" dirty="0">
                <a:solidFill>
                  <a:srgbClr val="29303B"/>
                </a:solidFill>
              </a:rPr>
              <a:t>discussion.</a:t>
            </a:r>
            <a:endParaRPr lang="en-US" sz="1800" b="1" i="0" dirty="0">
              <a:solidFill>
                <a:srgbClr val="29303B"/>
              </a:solidFill>
              <a:effectLst/>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32840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33 Node and Angular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398326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Angular</a:t>
            </a:r>
          </a:p>
          <a:p>
            <a:pPr marL="465138" indent="-465138" algn="l">
              <a:buClr>
                <a:srgbClr val="0070C0"/>
              </a:buClr>
              <a:buFont typeface="Wingdings" pitchFamily="2" charset="2"/>
              <a:buChar char="u"/>
            </a:pPr>
            <a:r>
              <a:rPr lang="en-US" sz="1800" b="1" dirty="0">
                <a:solidFill>
                  <a:srgbClr val="29303B"/>
                </a:solidFill>
              </a:rPr>
              <a:t>I</a:t>
            </a:r>
            <a:r>
              <a:rPr lang="en-US" sz="1800" b="1" i="0" dirty="0">
                <a:solidFill>
                  <a:srgbClr val="29303B"/>
                </a:solidFill>
                <a:effectLst/>
              </a:rPr>
              <a:t>n the first approach, we have our node express back which handles incoming requests and that’s not just the request for the angular app but also requests sent by the angular app because as you saw in the big picture, angular sends background http requests to store data, to fetch data and these requests need to be handled by the node express backend.</a:t>
            </a:r>
          </a:p>
          <a:p>
            <a:pPr marL="465138" indent="-465138" algn="l">
              <a:buClr>
                <a:srgbClr val="0070C0"/>
              </a:buClr>
              <a:buFont typeface="Wingdings" pitchFamily="2" charset="2"/>
              <a:buChar char="u"/>
            </a:pPr>
            <a:r>
              <a:rPr lang="en-US" sz="1800" b="1" dirty="0">
                <a:solidFill>
                  <a:srgbClr val="29303B"/>
                </a:solidFill>
              </a:rPr>
              <a:t>W</a:t>
            </a:r>
            <a:r>
              <a:rPr lang="en-US" sz="1800" b="1" i="0" dirty="0">
                <a:solidFill>
                  <a:srgbClr val="29303B"/>
                </a:solidFill>
                <a:effectLst/>
              </a:rPr>
              <a:t>e have the endpoints for this but additionally, we have one special endpoint, one special </a:t>
            </a:r>
            <a:r>
              <a:rPr lang="en-US" sz="1800" b="1" i="0" dirty="0" err="1">
                <a:solidFill>
                  <a:srgbClr val="29303B"/>
                </a:solidFill>
                <a:effectLst/>
              </a:rPr>
              <a:t>url</a:t>
            </a:r>
            <a:r>
              <a:rPr lang="en-US" sz="1800" b="1" dirty="0">
                <a:solidFill>
                  <a:srgbClr val="29303B"/>
                </a:solidFill>
              </a:rPr>
              <a:t> </a:t>
            </a:r>
            <a:r>
              <a:rPr lang="en-US" sz="1800" b="1" i="0" dirty="0">
                <a:solidFill>
                  <a:srgbClr val="29303B"/>
                </a:solidFill>
                <a:effectLst/>
              </a:rPr>
              <a:t>we were able to handle and this is for example the /path.</a:t>
            </a:r>
          </a:p>
          <a:p>
            <a:pPr marL="465138" indent="-465138" algn="l">
              <a:buClr>
                <a:srgbClr val="0070C0"/>
              </a:buClr>
              <a:buFont typeface="Wingdings" pitchFamily="2" charset="2"/>
              <a:buChar char="u"/>
            </a:pPr>
            <a:r>
              <a:rPr lang="en-US" sz="1800" b="1" dirty="0">
                <a:solidFill>
                  <a:srgbClr val="29303B"/>
                </a:solidFill>
              </a:rPr>
              <a:t>I</a:t>
            </a:r>
            <a:r>
              <a:rPr lang="en-US" sz="1800" b="1" i="0" dirty="0">
                <a:solidFill>
                  <a:srgbClr val="29303B"/>
                </a:solidFill>
                <a:effectLst/>
              </a:rPr>
              <a:t>f we just send our request to our domain slash nothing and you will see what I mean with that slash and with the path thing but if we send such a simple request, then we return the angular single page application, for requests targeting any other path, we will do whatever our business logic is. </a:t>
            </a:r>
          </a:p>
          <a:p>
            <a:pPr marL="465138" indent="-465138" algn="l">
              <a:buClr>
                <a:srgbClr val="0070C0"/>
              </a:buClr>
              <a:buFont typeface="Wingdings" pitchFamily="2" charset="2"/>
              <a:buChar char="u"/>
            </a:pPr>
            <a:r>
              <a:rPr lang="en-US" sz="1800" b="1" i="0" dirty="0">
                <a:solidFill>
                  <a:srgbClr val="29303B"/>
                </a:solidFill>
                <a:effectLst/>
              </a:rPr>
              <a:t>Again these will become more clear once we actually implement our paths.</a:t>
            </a:r>
          </a:p>
          <a:p>
            <a:pPr marL="465138" indent="-465138" algn="l">
              <a:buClr>
                <a:srgbClr val="0070C0"/>
              </a:buClr>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91302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33 Node and Angular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304716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Angular</a:t>
            </a:r>
          </a:p>
          <a:p>
            <a:pPr marL="465138" indent="-465138" algn="l">
              <a:buClr>
                <a:srgbClr val="0070C0"/>
              </a:buClr>
              <a:buFont typeface="Wingdings" pitchFamily="2" charset="2"/>
              <a:buChar char="u"/>
            </a:pPr>
            <a:r>
              <a:rPr lang="en-US" sz="1800" b="1" i="0" dirty="0">
                <a:solidFill>
                  <a:srgbClr val="29303B"/>
                </a:solidFill>
                <a:effectLst/>
              </a:rPr>
              <a:t>Now for the </a:t>
            </a:r>
            <a:r>
              <a:rPr lang="en-US" sz="1800" b="1" i="0" dirty="0">
                <a:solidFill>
                  <a:srgbClr val="C00000"/>
                </a:solidFill>
                <a:effectLst/>
              </a:rPr>
              <a:t>separate server solution</a:t>
            </a:r>
            <a:r>
              <a:rPr lang="en-US" sz="1800" b="1" i="0" dirty="0">
                <a:solidFill>
                  <a:srgbClr val="29303B"/>
                </a:solidFill>
                <a:effectLst/>
              </a:rPr>
              <a:t>, </a:t>
            </a:r>
            <a:r>
              <a:rPr lang="en-US" sz="1800" b="1" i="0" dirty="0">
                <a:solidFill>
                  <a:srgbClr val="C00000"/>
                </a:solidFill>
                <a:effectLst/>
              </a:rPr>
              <a:t>we still have our node express app handling incoming requests</a:t>
            </a:r>
            <a:r>
              <a:rPr lang="en-US" sz="1800" b="1" i="0" dirty="0">
                <a:solidFill>
                  <a:srgbClr val="29303B"/>
                </a:solidFill>
                <a:effectLst/>
              </a:rPr>
              <a:t> because we have these background requests sent by angular but additionally.</a:t>
            </a:r>
          </a:p>
          <a:p>
            <a:pPr marL="465138" indent="-465138" algn="l">
              <a:buClr>
                <a:srgbClr val="0070C0"/>
              </a:buClr>
              <a:buFont typeface="Wingdings" pitchFamily="2" charset="2"/>
              <a:buChar char="u"/>
            </a:pPr>
            <a:r>
              <a:rPr lang="en-US" sz="1800" b="1" dirty="0">
                <a:solidFill>
                  <a:srgbClr val="C00000"/>
                </a:solidFill>
              </a:rPr>
              <a:t>W</a:t>
            </a:r>
            <a:r>
              <a:rPr lang="en-US" sz="1800" b="1" i="0" dirty="0">
                <a:solidFill>
                  <a:srgbClr val="C00000"/>
                </a:solidFill>
                <a:effectLst/>
              </a:rPr>
              <a:t>e also serve our angular single page application from a totally separate static host.</a:t>
            </a:r>
          </a:p>
          <a:p>
            <a:pPr marL="465138" indent="-465138" algn="l">
              <a:buClr>
                <a:srgbClr val="0070C0"/>
              </a:buClr>
              <a:buFont typeface="Wingdings" pitchFamily="2" charset="2"/>
              <a:buChar char="u"/>
            </a:pPr>
            <a:r>
              <a:rPr lang="en-US" sz="1800" b="1" i="0" dirty="0">
                <a:solidFill>
                  <a:srgbClr val="29303B"/>
                </a:solidFill>
                <a:effectLst/>
              </a:rPr>
              <a:t>A </a:t>
            </a:r>
            <a:r>
              <a:rPr lang="en-US" sz="1800" b="1" i="0" dirty="0">
                <a:solidFill>
                  <a:srgbClr val="C00000"/>
                </a:solidFill>
                <a:effectLst/>
              </a:rPr>
              <a:t>static host is really just a simple server, could be a node server but could be any server, an apache, an nginx server, so any server</a:t>
            </a:r>
            <a:r>
              <a:rPr lang="en-US" sz="1800" b="1" i="0" dirty="0">
                <a:solidFill>
                  <a:srgbClr val="29303B"/>
                </a:solidFill>
                <a:effectLst/>
              </a:rPr>
              <a:t> that doesn't run any server side logic, any server side code but simply returns html, JavaScript and CSS files and that's all our angular app consists of, so this is all we need. </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41FD9F8D-B6FA-4C4F-AC70-378A777BE715}"/>
              </a:ext>
            </a:extLst>
          </p:cNvPr>
          <p:cNvPicPr>
            <a:picLocks noChangeAspect="1"/>
          </p:cNvPicPr>
          <p:nvPr/>
        </p:nvPicPr>
        <p:blipFill>
          <a:blip r:embed="rId3"/>
          <a:stretch>
            <a:fillRect/>
          </a:stretch>
        </p:blipFill>
        <p:spPr>
          <a:xfrm>
            <a:off x="1907704" y="4395156"/>
            <a:ext cx="5953125" cy="2276475"/>
          </a:xfrm>
          <a:prstGeom prst="rect">
            <a:avLst/>
          </a:prstGeom>
          <a:ln>
            <a:solidFill>
              <a:srgbClr val="C00000"/>
            </a:solidFill>
          </a:ln>
        </p:spPr>
      </p:pic>
    </p:spTree>
    <p:extLst>
      <p:ext uri="{BB962C8B-B14F-4D97-AF65-F5344CB8AC3E}">
        <p14:creationId xmlns:p14="http://schemas.microsoft.com/office/powerpoint/2010/main" val="282240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33 Node and Angular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333519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Node and Angular</a:t>
            </a:r>
          </a:p>
          <a:p>
            <a:pPr marL="465138" indent="-465138" algn="l">
              <a:buClr>
                <a:srgbClr val="0070C0"/>
              </a:buClr>
              <a:buFont typeface="Wingdings" pitchFamily="2" charset="2"/>
              <a:buChar char="u"/>
            </a:pPr>
            <a:r>
              <a:rPr lang="en-US" sz="1800" b="1" i="0" dirty="0">
                <a:solidFill>
                  <a:srgbClr val="29303B"/>
                </a:solidFill>
                <a:effectLst/>
              </a:rPr>
              <a:t>In both cases, we got logically separated apps though, so even if we use one and the same node server for serving both the angular app and hosting our core business logic, well in both cases we actually have separated apps in a sense of angular handles the UI and sends background requests and node express handles these background requests and does something with them.</a:t>
            </a:r>
          </a:p>
          <a:p>
            <a:pPr marL="465138" indent="-465138" algn="l">
              <a:buClr>
                <a:srgbClr val="0070C0"/>
              </a:buClr>
              <a:buFont typeface="Wingdings" pitchFamily="2" charset="2"/>
              <a:buChar char="u"/>
            </a:pPr>
            <a:r>
              <a:rPr lang="en-US" sz="1800" b="1" i="0" dirty="0">
                <a:solidFill>
                  <a:srgbClr val="29303B"/>
                </a:solidFill>
                <a:effectLst/>
              </a:rPr>
              <a:t>The only difference on the left approach where we also serve the SPA is that we got one special route, one special path where we do also return the angular app but that's all, besides that there is no strict connection because what we build is a restful API with our node express backend. </a:t>
            </a:r>
          </a:p>
          <a:p>
            <a:pPr marL="465138" indent="-465138" algn="l">
              <a:buClr>
                <a:srgbClr val="0070C0"/>
              </a:buClr>
              <a:buFont typeface="Wingdings" pitchFamily="2" charset="2"/>
              <a:buChar char="u"/>
            </a:pPr>
            <a:r>
              <a:rPr lang="en-US" sz="1800" b="1" i="0" dirty="0">
                <a:solidFill>
                  <a:srgbClr val="29303B"/>
                </a:solidFill>
                <a:effectLst/>
              </a:rPr>
              <a:t>Now what is a restful API?</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65094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2959</TotalTime>
  <Words>839</Words>
  <Application>Microsoft Office PowerPoint</Application>
  <PresentationFormat>On-screen Show (4:3)</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33 Node and Angular</vt:lpstr>
      <vt:lpstr>33 Node and Angular</vt:lpstr>
      <vt:lpstr>33 Node and Angular</vt:lpstr>
      <vt:lpstr>33 Node and Angular</vt:lpstr>
      <vt:lpstr>33 Node and Angular</vt:lpstr>
      <vt:lpstr>33 Node and Angular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940</cp:revision>
  <dcterms:created xsi:type="dcterms:W3CDTF">2018-09-28T16:40:41Z</dcterms:created>
  <dcterms:modified xsi:type="dcterms:W3CDTF">2020-09-14T22:42:03Z</dcterms:modified>
</cp:coreProperties>
</file>