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2" r:id="rId3"/>
    <p:sldId id="273" r:id="rId4"/>
    <p:sldId id="274" r:id="rId5"/>
    <p:sldId id="275" r:id="rId6"/>
    <p:sldId id="276"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5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34 REST API</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34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415317"/>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REST API</a:t>
            </a:r>
          </a:p>
          <a:p>
            <a:pPr marL="465138" indent="-465138" algn="l">
              <a:buClr>
                <a:srgbClr val="0070C0"/>
              </a:buClr>
              <a:buFont typeface="Wingdings" pitchFamily="2" charset="2"/>
              <a:buChar char="u"/>
            </a:pPr>
            <a:r>
              <a:rPr lang="en-US" sz="1800" b="1" dirty="0">
                <a:solidFill>
                  <a:schemeClr val="tx1"/>
                </a:solidFill>
              </a:rPr>
              <a:t>W</a:t>
            </a:r>
            <a:r>
              <a:rPr lang="en-US" sz="1800" b="1" i="0" dirty="0">
                <a:solidFill>
                  <a:schemeClr val="tx1"/>
                </a:solidFill>
                <a:effectLst/>
              </a:rPr>
              <a:t>e are going to build a RESTful API with NodeJS.</a:t>
            </a:r>
          </a:p>
          <a:p>
            <a:pPr marL="465138" indent="-465138" algn="l">
              <a:buClr>
                <a:srgbClr val="0070C0"/>
              </a:buClr>
              <a:buFont typeface="Wingdings" pitchFamily="2" charset="2"/>
              <a:buChar char="u"/>
            </a:pPr>
            <a:r>
              <a:rPr lang="en-US" sz="1800" b="1" i="0" dirty="0">
                <a:solidFill>
                  <a:schemeClr val="tx1"/>
                </a:solidFill>
                <a:effectLst/>
              </a:rPr>
              <a:t>What is a restful API?</a:t>
            </a:r>
          </a:p>
          <a:p>
            <a:pPr marL="465138" indent="-465138" algn="l">
              <a:buClr>
                <a:srgbClr val="0070C0"/>
              </a:buClr>
              <a:buFont typeface="Wingdings" pitchFamily="2" charset="2"/>
              <a:buChar char="u"/>
            </a:pPr>
            <a:r>
              <a:rPr lang="en-US" sz="1800" b="1" i="0" dirty="0">
                <a:solidFill>
                  <a:schemeClr val="tx1"/>
                </a:solidFill>
                <a:effectLst/>
              </a:rPr>
              <a:t>REST stands for REpresentational State Transfer,</a:t>
            </a:r>
          </a:p>
          <a:p>
            <a:pPr marL="465138" indent="-465138" algn="l">
              <a:buClr>
                <a:srgbClr val="0070C0"/>
              </a:buClr>
              <a:buFont typeface="Wingdings" pitchFamily="2" charset="2"/>
              <a:buChar char="u"/>
            </a:pPr>
            <a:r>
              <a:rPr lang="en-US" sz="1800" b="1" dirty="0">
                <a:solidFill>
                  <a:schemeClr val="tx1"/>
                </a:solidFill>
              </a:rPr>
              <a:t>W</a:t>
            </a:r>
            <a:r>
              <a:rPr lang="en-US" sz="1800" b="1" i="0" dirty="0">
                <a:solidFill>
                  <a:schemeClr val="tx1"/>
                </a:solidFill>
                <a:effectLst/>
              </a:rPr>
              <a:t>hat is it?</a:t>
            </a:r>
          </a:p>
          <a:p>
            <a:pPr marL="465138" indent="-465138" algn="l">
              <a:buClr>
                <a:srgbClr val="0070C0"/>
              </a:buClr>
              <a:buFont typeface="Wingdings" pitchFamily="2" charset="2"/>
              <a:buChar char="u"/>
            </a:pPr>
            <a:r>
              <a:rPr lang="en-US" sz="1800" b="1" dirty="0">
                <a:solidFill>
                  <a:schemeClr val="tx1"/>
                </a:solidFill>
              </a:rPr>
              <a:t>A REST</a:t>
            </a:r>
            <a:r>
              <a:rPr lang="en-US" sz="1800" b="1" i="0" dirty="0">
                <a:solidFill>
                  <a:schemeClr val="tx1"/>
                </a:solidFill>
                <a:effectLst/>
              </a:rPr>
              <a:t>ful API is in the end a server side solution, a server side service, a server side app.</a:t>
            </a:r>
          </a:p>
          <a:p>
            <a:pPr marL="465138" indent="-465138" algn="l">
              <a:buClr>
                <a:srgbClr val="0070C0"/>
              </a:buClr>
              <a:buFont typeface="Wingdings" pitchFamily="2" charset="2"/>
              <a:buChar char="u"/>
            </a:pPr>
            <a:r>
              <a:rPr lang="en-US" sz="1800" b="1" dirty="0">
                <a:solidFill>
                  <a:schemeClr val="tx1"/>
                </a:solidFill>
              </a:rPr>
              <a:t>W</a:t>
            </a:r>
            <a:r>
              <a:rPr lang="en-US" sz="1800" b="1" i="0" dirty="0">
                <a:solidFill>
                  <a:schemeClr val="tx1"/>
                </a:solidFill>
                <a:effectLst/>
              </a:rPr>
              <a:t>e have the server and we have the client, the browser. </a:t>
            </a:r>
          </a:p>
          <a:p>
            <a:pPr marL="465138" indent="-465138" algn="l">
              <a:buClr>
                <a:srgbClr val="0070C0"/>
              </a:buClr>
              <a:buFont typeface="Wingdings" pitchFamily="2" charset="2"/>
              <a:buChar char="u"/>
            </a:pPr>
            <a:r>
              <a:rPr lang="en-US" sz="1800" b="1" dirty="0">
                <a:solidFill>
                  <a:schemeClr val="tx1"/>
                </a:solidFill>
              </a:rPr>
              <a:t>T</a:t>
            </a:r>
            <a:r>
              <a:rPr lang="en-US" sz="1800" b="1" i="0" dirty="0">
                <a:solidFill>
                  <a:schemeClr val="tx1"/>
                </a:solidFill>
                <a:effectLst/>
              </a:rPr>
              <a:t>he angular app runs on the client and</a:t>
            </a:r>
            <a:r>
              <a:rPr lang="en-US" sz="1800" b="1" dirty="0">
                <a:solidFill>
                  <a:schemeClr val="tx1"/>
                </a:solidFill>
              </a:rPr>
              <a:t> </a:t>
            </a:r>
            <a:r>
              <a:rPr lang="en-US" sz="1800" b="1" i="0" dirty="0">
                <a:solidFill>
                  <a:schemeClr val="tx1"/>
                </a:solidFill>
                <a:effectLst/>
              </a:rPr>
              <a:t>send these background requests, the server has to send back responses which you can use in the angular app.</a:t>
            </a:r>
          </a:p>
          <a:p>
            <a:pPr marL="465138" indent="-465138" algn="l">
              <a:buClr>
                <a:srgbClr val="0070C0"/>
              </a:buClr>
              <a:buFont typeface="Wingdings" pitchFamily="2" charset="2"/>
              <a:buChar char="u"/>
            </a:pPr>
            <a:r>
              <a:rPr lang="en-US" sz="1800" b="1" dirty="0">
                <a:solidFill>
                  <a:schemeClr val="tx1"/>
                </a:solidFill>
              </a:rPr>
              <a:t>O</a:t>
            </a:r>
            <a:r>
              <a:rPr lang="en-US" sz="1800" b="1" i="0" dirty="0">
                <a:solidFill>
                  <a:schemeClr val="tx1"/>
                </a:solidFill>
                <a:effectLst/>
              </a:rPr>
              <a:t>ften these responses are html pages but that's only the case for traditional web apps where we don't have the support for background requests but where we send back a new html page for every request but this is not what we use in an angular app. </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87645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34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753947"/>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REST API</a:t>
            </a:r>
          </a:p>
          <a:p>
            <a:pPr marL="465138" indent="-465138" algn="l">
              <a:buClr>
                <a:srgbClr val="0070C0"/>
              </a:buClr>
              <a:buFont typeface="Wingdings" pitchFamily="2" charset="2"/>
              <a:buChar char="u"/>
            </a:pPr>
            <a:r>
              <a:rPr lang="en-US" sz="1800" b="1" i="0" dirty="0">
                <a:solidFill>
                  <a:schemeClr val="tx1"/>
                </a:solidFill>
                <a:effectLst/>
              </a:rPr>
              <a:t>Instead in an angular app, a single page app and not such a traditional web app, there we have our client but we could also and that's important, we could also have other clients, a mobile app.</a:t>
            </a:r>
          </a:p>
          <a:p>
            <a:pPr marL="465138" indent="-465138" algn="l">
              <a:buClr>
                <a:srgbClr val="0070C0"/>
              </a:buClr>
              <a:buFont typeface="Wingdings" pitchFamily="2" charset="2"/>
              <a:buChar char="u"/>
            </a:pPr>
            <a:r>
              <a:rPr lang="en-US" sz="1800" b="1" i="0" dirty="0">
                <a:solidFill>
                  <a:schemeClr val="tx1"/>
                </a:solidFill>
                <a:effectLst/>
              </a:rPr>
              <a:t>This mobile app could store and fetch data but doesn't need or use render html.</a:t>
            </a:r>
          </a:p>
          <a:p>
            <a:pPr marL="465138" indent="-465138" algn="l">
              <a:buClr>
                <a:srgbClr val="0070C0"/>
              </a:buClr>
              <a:buFont typeface="Wingdings" pitchFamily="2" charset="2"/>
              <a:buChar char="u"/>
            </a:pPr>
            <a:r>
              <a:rPr lang="en-US" sz="1800" b="1" i="0" dirty="0">
                <a:solidFill>
                  <a:schemeClr val="tx1"/>
                </a:solidFill>
                <a:effectLst/>
              </a:rPr>
              <a:t>We could also have some other client, some service script we run on our machine which also wants to access certain features which we expose on this API but in our case in this course, we simply have a client which is a browser with a single page application and there we want to store the fetched data but never render a second html page because everything is re-rendered with JavaScript in that one page we have in that single page.</a:t>
            </a:r>
          </a:p>
          <a:p>
            <a:pPr marL="465138" indent="-465138" algn="l">
              <a:buClr>
                <a:srgbClr val="0070C0"/>
              </a:buClr>
              <a:buFont typeface="Wingdings" pitchFamily="2" charset="2"/>
              <a:buChar char="u"/>
            </a:pPr>
            <a:r>
              <a:rPr lang="en-US" sz="1800" b="1" i="0" dirty="0">
                <a:solidFill>
                  <a:schemeClr val="tx1"/>
                </a:solidFill>
                <a:effectLst/>
              </a:rPr>
              <a:t>I am just showing these other cases because the important thing to understand is that a restful API is a stateless backend, it doesn't care about which client connected to it, all a </a:t>
            </a:r>
            <a:r>
              <a:rPr lang="en-US" sz="1800" b="1" dirty="0">
                <a:solidFill>
                  <a:schemeClr val="tx1"/>
                </a:solidFill>
              </a:rPr>
              <a:t>REST</a:t>
            </a:r>
            <a:r>
              <a:rPr lang="en-US" sz="1800" b="1" i="0" dirty="0">
                <a:solidFill>
                  <a:schemeClr val="tx1"/>
                </a:solidFill>
                <a:effectLst/>
              </a:rPr>
              <a:t>ful API does is it exposes a couple of different </a:t>
            </a:r>
            <a:r>
              <a:rPr lang="en-US" sz="1800" b="1" i="0" dirty="0" err="1">
                <a:solidFill>
                  <a:schemeClr val="tx1"/>
                </a:solidFill>
                <a:effectLst/>
              </a:rPr>
              <a:t>urls</a:t>
            </a:r>
            <a:r>
              <a:rPr lang="en-US" sz="1800" b="1" i="0" dirty="0">
                <a:solidFill>
                  <a:schemeClr val="tx1"/>
                </a:solidFill>
                <a:effectLst/>
              </a:rPr>
              <a:t>, so-called paths to which you can send requests and depending to which path you send to a request, something different will happen.</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70305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34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19929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REST API</a:t>
            </a:r>
          </a:p>
          <a:p>
            <a:pPr marL="465138" indent="-465138" algn="l">
              <a:buClr>
                <a:srgbClr val="0070C0"/>
              </a:buClr>
              <a:buFont typeface="Wingdings" pitchFamily="2" charset="2"/>
              <a:buChar char="u"/>
            </a:pPr>
            <a:r>
              <a:rPr lang="en-US" sz="1800" b="1" dirty="0">
                <a:solidFill>
                  <a:schemeClr val="tx1"/>
                </a:solidFill>
              </a:rPr>
              <a:t>T</a:t>
            </a:r>
            <a:r>
              <a:rPr lang="en-US" sz="1800" b="1" i="0" dirty="0">
                <a:solidFill>
                  <a:schemeClr val="tx1"/>
                </a:solidFill>
                <a:effectLst/>
              </a:rPr>
              <a:t>o show this, we've got a client, our angular app, we got a RESTful server and then we get different paths, /users, /posts, /products, so you could send a request to </a:t>
            </a:r>
            <a:r>
              <a:rPr lang="en-US" sz="1800" b="1" i="0" dirty="0" err="1">
                <a:solidFill>
                  <a:schemeClr val="tx1"/>
                </a:solidFill>
                <a:effectLst/>
              </a:rPr>
              <a:t>yourdomain</a:t>
            </a:r>
            <a:r>
              <a:rPr lang="en-US" sz="1800" b="1" i="0" dirty="0">
                <a:solidFill>
                  <a:schemeClr val="tx1"/>
                </a:solidFill>
                <a:effectLst/>
              </a:rPr>
              <a:t>/users, you could send a request to yourdomain.com/posts, you could send a request to yourdomain.com/products and depending on to which path you send the request, something different will happen and you will get a different response but this of course makes your API fully transparent then predictable and you can do different things with it.</a:t>
            </a:r>
          </a:p>
          <a:p>
            <a:pPr marL="465138" indent="-465138" algn="l">
              <a:buClr>
                <a:srgbClr val="0070C0"/>
              </a:buClr>
              <a:buFont typeface="Wingdings" pitchFamily="2" charset="2"/>
              <a:buChar char="u"/>
            </a:pPr>
            <a:r>
              <a:rPr lang="en-US" sz="1800" b="1" i="0" dirty="0">
                <a:solidFill>
                  <a:schemeClr val="tx1"/>
                </a:solidFill>
                <a:effectLst/>
              </a:rPr>
              <a:t>We create the API on our own, so we got full control what we want to support, what we want to offer.</a:t>
            </a:r>
          </a:p>
          <a:p>
            <a:pPr marL="465138" indent="-465138" algn="l">
              <a:buClr>
                <a:srgbClr val="0070C0"/>
              </a:buClr>
              <a:buFont typeface="Wingdings" pitchFamily="2" charset="2"/>
              <a:buChar char="u"/>
            </a:pPr>
            <a:r>
              <a:rPr lang="en-US" sz="1800" b="1" i="0" dirty="0">
                <a:solidFill>
                  <a:schemeClr val="tx1"/>
                </a:solidFill>
                <a:effectLst/>
              </a:rPr>
              <a:t>Now besides these different paths, there's one other important thing we need for identifying or for handling a requests correctly and that is the http verb used for that request, get, post, delete, patch, put, these would be verbs you can use and for the different paths, you might be supporting different verbs.</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32414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34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4753947"/>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REST API</a:t>
            </a:r>
          </a:p>
          <a:p>
            <a:pPr marL="465138" indent="-465138" algn="l">
              <a:buClr>
                <a:srgbClr val="0070C0"/>
              </a:buClr>
              <a:buFont typeface="Wingdings" pitchFamily="2" charset="2"/>
              <a:buChar char="u"/>
            </a:pPr>
            <a:r>
              <a:rPr lang="en-US" sz="1800" b="1" i="0" dirty="0">
                <a:solidFill>
                  <a:schemeClr val="tx1"/>
                </a:solidFill>
                <a:effectLst/>
              </a:rPr>
              <a:t>You don't have to support all verbs for every path, for some paths you only want to allow get requests, for some paths you maybe only want to allow post requests.</a:t>
            </a:r>
          </a:p>
          <a:p>
            <a:pPr marL="465138" indent="-465138" algn="l">
              <a:buClr>
                <a:srgbClr val="0070C0"/>
              </a:buClr>
              <a:buFont typeface="Wingdings" pitchFamily="2" charset="2"/>
              <a:buChar char="u"/>
            </a:pPr>
            <a:r>
              <a:rPr lang="en-US" sz="1800" b="1" i="0" dirty="0">
                <a:solidFill>
                  <a:schemeClr val="tx1"/>
                </a:solidFill>
                <a:effectLst/>
              </a:rPr>
              <a:t>And with this you can send such an ajax request through </a:t>
            </a:r>
            <a:r>
              <a:rPr lang="en-US" sz="1800" b="1" i="0" dirty="0" err="1">
                <a:solidFill>
                  <a:schemeClr val="tx1"/>
                </a:solidFill>
                <a:effectLst/>
              </a:rPr>
              <a:t>angular's</a:t>
            </a:r>
            <a:r>
              <a:rPr lang="en-US" sz="1800" b="1" i="0" dirty="0">
                <a:solidFill>
                  <a:schemeClr val="tx1"/>
                </a:solidFill>
                <a:effectLst/>
              </a:rPr>
              <a:t> http client, for example send a post request to yourdomain.com/users and this would probably be adding a new user to your backend database but what exactly happens is of course controlled with your server side code that runs for this path and in this module, you will learn how to create these paths and how to send requests to them, in the end you will get back a response which you can then use in your client side application. </a:t>
            </a:r>
          </a:p>
          <a:p>
            <a:pPr marL="465138" indent="-465138" algn="l">
              <a:buClr>
                <a:srgbClr val="0070C0"/>
              </a:buClr>
              <a:buFont typeface="Wingdings" pitchFamily="2" charset="2"/>
              <a:buChar char="u"/>
            </a:pPr>
            <a:r>
              <a:rPr lang="en-US" sz="1800" b="1" i="0" dirty="0">
                <a:solidFill>
                  <a:schemeClr val="tx1"/>
                </a:solidFill>
                <a:effectLst/>
              </a:rPr>
              <a:t>That is how a restful API works, now we also need to care about the data we send and there it's important to understand that we communicate with json data, not with html data, not with xml data, json is a data format which looks very much like JavaScript objects which is very small but yet understandable and machine readable and which allows us to exchange data.</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1320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34 REST API</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340720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REST API</a:t>
            </a:r>
          </a:p>
          <a:p>
            <a:pPr marL="465138" indent="-465138" algn="l">
              <a:buClr>
                <a:srgbClr val="0070C0"/>
              </a:buClr>
              <a:buFont typeface="Wingdings" pitchFamily="2" charset="2"/>
              <a:buChar char="u"/>
            </a:pPr>
            <a:r>
              <a:rPr lang="en-US" sz="1800" b="1" i="0" dirty="0">
                <a:solidFill>
                  <a:schemeClr val="tx1"/>
                </a:solidFill>
                <a:effectLst/>
              </a:rPr>
              <a:t>We could use different data like xml, </a:t>
            </a:r>
            <a:r>
              <a:rPr lang="en-US" sz="1800" b="1" i="0" dirty="0" err="1">
                <a:solidFill>
                  <a:schemeClr val="tx1"/>
                </a:solidFill>
                <a:effectLst/>
              </a:rPr>
              <a:t>url</a:t>
            </a:r>
            <a:r>
              <a:rPr lang="en-US" sz="1800" b="1" i="0" dirty="0">
                <a:solidFill>
                  <a:schemeClr val="tx1"/>
                </a:solidFill>
                <a:effectLst/>
              </a:rPr>
              <a:t> encoded data where we have everything added as query parameters in the </a:t>
            </a:r>
            <a:r>
              <a:rPr lang="en-US" sz="1800" b="1" i="0" dirty="0" err="1">
                <a:solidFill>
                  <a:schemeClr val="tx1"/>
                </a:solidFill>
                <a:effectLst/>
              </a:rPr>
              <a:t>url</a:t>
            </a:r>
            <a:r>
              <a:rPr lang="en-US" sz="1800" b="1" i="0" dirty="0">
                <a:solidFill>
                  <a:schemeClr val="tx1"/>
                </a:solidFill>
                <a:effectLst/>
              </a:rPr>
              <a:t>, form data, these would all be alternatives but in most of the cases and also in this course, we will use json data.</a:t>
            </a:r>
          </a:p>
          <a:p>
            <a:pPr marL="465138" indent="-465138" algn="l">
              <a:buClr>
                <a:srgbClr val="0070C0"/>
              </a:buClr>
              <a:buFont typeface="Wingdings" pitchFamily="2" charset="2"/>
              <a:buChar char="u"/>
            </a:pPr>
            <a:r>
              <a:rPr lang="en-US" sz="1800" b="1" i="0" dirty="0">
                <a:solidFill>
                  <a:schemeClr val="tx1"/>
                </a:solidFill>
                <a:effectLst/>
              </a:rPr>
              <a:t>So enough of the theory then, let's start building that node backend so that we can also see how that all works.</a:t>
            </a:r>
          </a:p>
          <a:p>
            <a:pPr marL="465138" indent="-465138" algn="l">
              <a:buClr>
                <a:srgbClr val="0070C0"/>
              </a:buClr>
              <a:buFont typeface="Wingdings" pitchFamily="2" charset="2"/>
              <a:buChar char="u"/>
            </a:pPr>
            <a:r>
              <a:rPr lang="en-US" sz="1800" b="1" i="0" dirty="0">
                <a:solidFill>
                  <a:schemeClr val="tx1"/>
                </a:solidFill>
                <a:effectLst/>
              </a:rPr>
              <a:t>So I mentioned in the last </a:t>
            </a:r>
            <a:r>
              <a:rPr lang="en-US" sz="1800" b="1" dirty="0">
                <a:solidFill>
                  <a:schemeClr val="tx1"/>
                </a:solidFill>
              </a:rPr>
              <a:t>discussion </a:t>
            </a:r>
            <a:r>
              <a:rPr lang="en-US" sz="1800" b="1" i="0" dirty="0">
                <a:solidFill>
                  <a:schemeClr val="tx1"/>
                </a:solidFill>
                <a:effectLst/>
              </a:rPr>
              <a:t>that we're going to build a so-called restful API with </a:t>
            </a:r>
            <a:r>
              <a:rPr lang="en-US" sz="1800" b="1" i="0" dirty="0" err="1">
                <a:solidFill>
                  <a:schemeClr val="tx1"/>
                </a:solidFill>
                <a:effectLst/>
              </a:rPr>
              <a:t>nodejs</a:t>
            </a:r>
            <a:r>
              <a:rPr lang="en-US" sz="1800" b="1" i="0" dirty="0">
                <a:solidFill>
                  <a:schemeClr val="tx1"/>
                </a:solidFill>
                <a:effectLst/>
              </a:rPr>
              <a:t>. </a:t>
            </a:r>
          </a:p>
          <a:p>
            <a:pPr marL="465138" indent="-465138" algn="l">
              <a:buClr>
                <a:srgbClr val="0070C0"/>
              </a:buClr>
              <a:buFont typeface="Wingdings" pitchFamily="2" charset="2"/>
              <a:buChar char="u"/>
            </a:pPr>
            <a:r>
              <a:rPr lang="en-US" sz="1800" b="1" i="0" dirty="0">
                <a:solidFill>
                  <a:schemeClr val="tx1"/>
                </a:solidFill>
                <a:effectLst/>
              </a:rPr>
              <a:t>Now we haven't even had a look at </a:t>
            </a:r>
            <a:r>
              <a:rPr lang="en-US" sz="1800" b="1" i="0" dirty="0" err="1">
                <a:solidFill>
                  <a:schemeClr val="tx1"/>
                </a:solidFill>
                <a:effectLst/>
              </a:rPr>
              <a:t>nodejs</a:t>
            </a:r>
            <a:r>
              <a:rPr lang="en-US" sz="1800" b="1" i="0" dirty="0">
                <a:solidFill>
                  <a:schemeClr val="tx1"/>
                </a:solidFill>
                <a:effectLst/>
              </a:rPr>
              <a:t> yet but this is important to understand because this is what we'll build in this course.</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59672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2976</TotalTime>
  <Words>987</Words>
  <Application>Microsoft Office PowerPoint</Application>
  <PresentationFormat>On-screen Show (4:3)</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34 REST API</vt:lpstr>
      <vt:lpstr>34 REST API</vt:lpstr>
      <vt:lpstr>34 REST API</vt:lpstr>
      <vt:lpstr>34 REST API</vt:lpstr>
      <vt:lpstr>34 REST API</vt:lpstr>
      <vt:lpstr>34 REST API</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974</cp:revision>
  <dcterms:created xsi:type="dcterms:W3CDTF">2018-09-28T16:40:41Z</dcterms:created>
  <dcterms:modified xsi:type="dcterms:W3CDTF">2020-09-14T22:56:12Z</dcterms:modified>
</cp:coreProperties>
</file>