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1" r:id="rId3"/>
    <p:sldId id="272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6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demy.com/course/angular-2-and-nodejs-the-practical-guide/learn/lecture/10577670#overvie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nd.com/learn/angular/angular-material-a-thorough-guide/" TargetMode="External"/><Relationship Id="rId7" Type="http://schemas.openxmlformats.org/officeDocument/2006/relationships/hyperlink" Target="https://www.udemy.com/course/angular-2-and-nodejs-the-practical-guide/learn/lecture/10577670#overview" TargetMode="External"/><Relationship Id="rId2" Type="http://schemas.openxmlformats.org/officeDocument/2006/relationships/hyperlink" Target="https://academind.com/learn/angula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cademind.com/learn/javascript/understanding-rxjs/" TargetMode="External"/><Relationship Id="rId5" Type="http://schemas.openxmlformats.org/officeDocument/2006/relationships/hyperlink" Target="https://academind.com/learn/javascript/reference-vs-primitive-values/" TargetMode="External"/><Relationship Id="rId4" Type="http://schemas.openxmlformats.org/officeDocument/2006/relationships/hyperlink" Target="https://material.angular.io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31 Reference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6C8D6CB3-2B17-4CEB-8F4E-00F2FC8040AA}"/>
              </a:ext>
            </a:extLst>
          </p:cNvPr>
          <p:cNvSpPr/>
          <p:nvPr/>
        </p:nvSpPr>
        <p:spPr>
          <a:xfrm>
            <a:off x="683568" y="2386493"/>
            <a:ext cx="2357299" cy="3159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31 Reference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1136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https://www.udemy.com/course/angular-2-and-nodejs-the-practical-guide/learn/lecture/10577670#overview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FC102299-046E-43C5-BDFC-F7C3011595EA}"/>
              </a:ext>
            </a:extLst>
          </p:cNvPr>
          <p:cNvSpPr/>
          <p:nvPr/>
        </p:nvSpPr>
        <p:spPr>
          <a:xfrm>
            <a:off x="3563888" y="2636912"/>
            <a:ext cx="1728192" cy="360040"/>
          </a:xfrm>
          <a:prstGeom prst="left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B216B-A3EC-47C3-843B-7B32452B16D8}"/>
              </a:ext>
            </a:extLst>
          </p:cNvPr>
          <p:cNvSpPr txBox="1"/>
          <p:nvPr/>
        </p:nvSpPr>
        <p:spPr>
          <a:xfrm>
            <a:off x="3851920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EBB8E-2491-49D0-B2DE-6679FC2D417D}"/>
              </a:ext>
            </a:extLst>
          </p:cNvPr>
          <p:cNvSpPr txBox="1"/>
          <p:nvPr/>
        </p:nvSpPr>
        <p:spPr>
          <a:xfrm>
            <a:off x="847552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 (Browser)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B57C7-658C-45FF-856B-4DFAE1E9A8B1}"/>
              </a:ext>
            </a:extLst>
          </p:cNvPr>
          <p:cNvSpPr txBox="1"/>
          <p:nvPr/>
        </p:nvSpPr>
        <p:spPr>
          <a:xfrm>
            <a:off x="6012160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DFC316-2047-4B93-A67D-6D0C03E1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1" y="3176174"/>
            <a:ext cx="828452" cy="8827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B299FF-33C0-4065-9D23-6E9AB2045A2E}"/>
              </a:ext>
            </a:extLst>
          </p:cNvPr>
          <p:cNvSpPr txBox="1"/>
          <p:nvPr/>
        </p:nvSpPr>
        <p:spPr>
          <a:xfrm>
            <a:off x="6037559" y="351938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Node, Express, MongoDB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9362AE-D60D-4947-8B0E-BB0913DDEE20}"/>
              </a:ext>
            </a:extLst>
          </p:cNvPr>
          <p:cNvSpPr txBox="1"/>
          <p:nvPr/>
        </p:nvSpPr>
        <p:spPr>
          <a:xfrm>
            <a:off x="3851920" y="304827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746B5A-CBDA-4ABA-B485-4707FAF0D7F0}"/>
              </a:ext>
            </a:extLst>
          </p:cNvPr>
          <p:cNvSpPr txBox="1"/>
          <p:nvPr/>
        </p:nvSpPr>
        <p:spPr>
          <a:xfrm>
            <a:off x="3631828" y="3508160"/>
            <a:ext cx="16201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</a:p>
          <a:p>
            <a:r>
              <a:rPr lang="en-US" dirty="0"/>
              <a:t>(JSON Format)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0B80A8-152F-4188-9560-D32620E158F5}"/>
              </a:ext>
            </a:extLst>
          </p:cNvPr>
          <p:cNvSpPr txBox="1"/>
          <p:nvPr/>
        </p:nvSpPr>
        <p:spPr>
          <a:xfrm>
            <a:off x="953419" y="4256486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Presentation /UI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030AF-61DA-4301-B221-E14A4D0AD67C}"/>
              </a:ext>
            </a:extLst>
          </p:cNvPr>
          <p:cNvSpPr txBox="1"/>
          <p:nvPr/>
        </p:nvSpPr>
        <p:spPr>
          <a:xfrm>
            <a:off x="953419" y="473955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 (Single Page Application)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9A0B9A-32A8-4A86-8085-4B2DCDD9E31F}"/>
              </a:ext>
            </a:extLst>
          </p:cNvPr>
          <p:cNvSpPr txBox="1"/>
          <p:nvPr/>
        </p:nvSpPr>
        <p:spPr>
          <a:xfrm>
            <a:off x="6037559" y="4370218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Business Logic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490C6-48D0-4BA9-AE5A-430AEBB2D426}"/>
              </a:ext>
            </a:extLst>
          </p:cNvPr>
          <p:cNvSpPr txBox="1"/>
          <p:nvPr/>
        </p:nvSpPr>
        <p:spPr>
          <a:xfrm>
            <a:off x="6012159" y="4899222"/>
            <a:ext cx="196961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Persistent Data Storage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E0FD7B-583C-4E63-93FE-5DA6E5026972}"/>
              </a:ext>
            </a:extLst>
          </p:cNvPr>
          <p:cNvSpPr txBox="1"/>
          <p:nvPr/>
        </p:nvSpPr>
        <p:spPr>
          <a:xfrm>
            <a:off x="6005386" y="5729049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Authentication Logic</a:t>
            </a:r>
          </a:p>
        </p:txBody>
      </p:sp>
      <p:pic>
        <p:nvPicPr>
          <p:cNvPr id="37" name="Picture 2" descr="Node.js - Wikipedia">
            <a:extLst>
              <a:ext uri="{FF2B5EF4-FFF2-40B4-BE49-F238E27FC236}">
                <a16:creationId xmlns:a16="http://schemas.microsoft.com/office/drawing/2014/main" id="{4F117597-76F2-47DB-9785-0938F285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59" y="3069791"/>
            <a:ext cx="542343" cy="33069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Building a simple REST API with NodeJS and Express. | by Onejohi ...">
            <a:extLst>
              <a:ext uri="{FF2B5EF4-FFF2-40B4-BE49-F238E27FC236}">
                <a16:creationId xmlns:a16="http://schemas.microsoft.com/office/drawing/2014/main" id="{7F80A359-16B7-4589-A40D-B986F9729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70" y="3069791"/>
            <a:ext cx="542343" cy="31148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ousands of MongoDB databases compromised and held to ransom ...">
            <a:extLst>
              <a:ext uri="{FF2B5EF4-FFF2-40B4-BE49-F238E27FC236}">
                <a16:creationId xmlns:a16="http://schemas.microsoft.com/office/drawing/2014/main" id="{C18320AA-90EA-4E64-8ABA-A314514CB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84" y="3070829"/>
            <a:ext cx="616632" cy="32422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002A487-E33E-457E-A8F4-242B7B6CD318}"/>
              </a:ext>
            </a:extLst>
          </p:cNvPr>
          <p:cNvSpPr txBox="1"/>
          <p:nvPr/>
        </p:nvSpPr>
        <p:spPr>
          <a:xfrm>
            <a:off x="3142435" y="4467402"/>
            <a:ext cx="1830498" cy="175432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Single Page is not necessary served by Node Backend, such as, AWS static host S3.</a:t>
            </a:r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F445E260-B10C-4F05-9AE5-3362B0E3613A}"/>
              </a:ext>
            </a:extLst>
          </p:cNvPr>
          <p:cNvSpPr/>
          <p:nvPr/>
        </p:nvSpPr>
        <p:spPr>
          <a:xfrm>
            <a:off x="2477785" y="5062715"/>
            <a:ext cx="690762" cy="369332"/>
          </a:xfrm>
          <a:prstGeom prst="lef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6AD0B7-FE99-4186-8398-488239A77D8C}"/>
              </a:ext>
            </a:extLst>
          </p:cNvPr>
          <p:cNvSpPr txBox="1"/>
          <p:nvPr/>
        </p:nvSpPr>
        <p:spPr>
          <a:xfrm>
            <a:off x="1618692" y="1848701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Ajax (Background)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895A10-3033-4D67-A2A0-4E0A5DD5D009}"/>
              </a:ext>
            </a:extLst>
          </p:cNvPr>
          <p:cNvCxnSpPr>
            <a:stCxn id="67" idx="3"/>
            <a:endCxn id="8" idx="0"/>
          </p:cNvCxnSpPr>
          <p:nvPr/>
        </p:nvCxnSpPr>
        <p:spPr>
          <a:xfrm>
            <a:off x="3562908" y="2033367"/>
            <a:ext cx="829072" cy="24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12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31 Reference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5283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Reference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9303B"/>
                </a:solidFill>
                <a:effectLst/>
                <a:latin typeface="sf pro text"/>
              </a:rPr>
              <a:t>Learn everything about Angular: 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u="none" strike="noStrike" dirty="0">
                <a:solidFill>
                  <a:srgbClr val="007791"/>
                </a:solidFill>
                <a:effectLst/>
                <a:latin typeface="sf pro text"/>
                <a:hlinkClick r:id="rId2"/>
              </a:rPr>
              <a:t>https://academind.com/learn/angular</a:t>
            </a:r>
            <a:endParaRPr lang="en-US" sz="1800" u="none" strike="noStrike" dirty="0">
              <a:solidFill>
                <a:srgbClr val="29303B"/>
              </a:solidFill>
              <a:latin typeface="sf pro text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9303B"/>
                </a:solidFill>
                <a:effectLst/>
                <a:latin typeface="sf pro text"/>
              </a:rPr>
              <a:t>Angular Material Tutorial: 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u="none" strike="noStrike" dirty="0">
                <a:solidFill>
                  <a:srgbClr val="007791"/>
                </a:solidFill>
                <a:effectLst/>
                <a:latin typeface="sf pro text"/>
                <a:hlinkClick r:id="rId3"/>
              </a:rPr>
              <a:t>https://academind.com/learn/angular/angular-material-a-thorough-guide/</a:t>
            </a:r>
            <a:endParaRPr lang="en-US" sz="1800" u="none" strike="noStrike" dirty="0">
              <a:solidFill>
                <a:srgbClr val="29303B"/>
              </a:solidFill>
              <a:latin typeface="sf pro text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9303B"/>
                </a:solidFill>
                <a:effectLst/>
                <a:latin typeface="sf pro text"/>
              </a:rPr>
              <a:t>Angular Material Docs: </a:t>
            </a:r>
            <a:r>
              <a:rPr lang="en-US" sz="1800" b="0" i="0" u="none" strike="noStrike" dirty="0">
                <a:solidFill>
                  <a:srgbClr val="007791"/>
                </a:solidFill>
                <a:effectLst/>
                <a:latin typeface="sf pro text"/>
                <a:hlinkClick r:id="rId4"/>
              </a:rPr>
              <a:t>https://material.angular.io/</a:t>
            </a:r>
            <a:endParaRPr lang="en-US" sz="1800" u="none" strike="noStrike" dirty="0">
              <a:solidFill>
                <a:srgbClr val="29303B"/>
              </a:solidFill>
              <a:latin typeface="sf pro text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9303B"/>
                </a:solidFill>
                <a:effectLst/>
                <a:latin typeface="sf pro text"/>
              </a:rPr>
              <a:t>Reference vs Primitive Types in JS: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u="none" strike="noStrike" dirty="0">
                <a:solidFill>
                  <a:srgbClr val="007791"/>
                </a:solidFill>
                <a:effectLst/>
                <a:latin typeface="sf pro text"/>
                <a:hlinkClick r:id="rId5"/>
              </a:rPr>
              <a:t>https://academind.com/learn/javascript/reference-vs-primitive-values/</a:t>
            </a:r>
            <a:endParaRPr lang="en-US" sz="1800" u="none" strike="noStrike" dirty="0">
              <a:solidFill>
                <a:srgbClr val="29303B"/>
              </a:solidFill>
              <a:latin typeface="sf pro text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 err="1">
                <a:solidFill>
                  <a:srgbClr val="29303B"/>
                </a:solidFill>
                <a:effectLst/>
                <a:latin typeface="sf pro text"/>
              </a:rPr>
              <a:t>RxJS</a:t>
            </a:r>
            <a:r>
              <a:rPr lang="en-US" sz="1800" b="0" i="0" dirty="0">
                <a:solidFill>
                  <a:srgbClr val="29303B"/>
                </a:solidFill>
                <a:effectLst/>
                <a:latin typeface="sf pro text"/>
              </a:rPr>
              <a:t> Tutorial: 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u="none" strike="noStrike" dirty="0">
                <a:solidFill>
                  <a:srgbClr val="007791"/>
                </a:solidFill>
                <a:effectLst/>
                <a:latin typeface="sf pro text"/>
                <a:hlinkClick r:id="rId6"/>
              </a:rPr>
              <a:t>https://academind.com/learn/javascript/understanding-rxjs/</a:t>
            </a:r>
            <a:endParaRPr lang="en-US" sz="1800" b="0" i="0" dirty="0">
              <a:solidFill>
                <a:srgbClr val="29303B"/>
              </a:solidFill>
              <a:effectLst/>
              <a:latin typeface="sf pro text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7"/>
              </a:rPr>
              <a:t>https://www.udemy.com/course/angular-2-and-nodejs-the-practical-guide/learn/lecture/10577670#overview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65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</TotalTime>
  <Words>192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sf pro text</vt:lpstr>
      <vt:lpstr>Arial</vt:lpstr>
      <vt:lpstr>Calibri</vt:lpstr>
      <vt:lpstr>Wingdings</vt:lpstr>
      <vt:lpstr>Office 佈景主題</vt:lpstr>
      <vt:lpstr>31 Reference</vt:lpstr>
      <vt:lpstr>31 Reference</vt:lpstr>
      <vt:lpstr>31 Reference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900</cp:revision>
  <dcterms:created xsi:type="dcterms:W3CDTF">2018-09-28T16:40:41Z</dcterms:created>
  <dcterms:modified xsi:type="dcterms:W3CDTF">2020-08-13T01:02:30Z</dcterms:modified>
</cp:coreProperties>
</file>