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72" r:id="rId4"/>
    <p:sldId id="273" r:id="rId5"/>
    <p:sldId id="275" r:id="rId6"/>
    <p:sldId id="276" r:id="rId7"/>
    <p:sldId id="274" r:id="rId8"/>
    <p:sldId id="277" r:id="rId9"/>
    <p:sldId id="278" r:id="rId10"/>
    <p:sldId id="280" r:id="rId11"/>
    <p:sldId id="281" r:id="rId12"/>
    <p:sldId id="279" r:id="rId13"/>
    <p:sldId id="282" r:id="rId14"/>
    <p:sldId id="283"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5" d="100"/>
          <a:sy n="75" d="100"/>
        </p:scale>
        <p:origin x="64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udemy.com/course/angular-2-and-nodejs-the-practical-guide/learn/lecture/1041628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 Observable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159470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Subject</a:t>
            </a:r>
          </a:p>
          <a:p>
            <a:pPr marL="465138" indent="-465138" algn="l">
              <a:buClr>
                <a:srgbClr val="0070C0"/>
              </a:buClr>
              <a:buFont typeface="Wingdings" pitchFamily="2" charset="2"/>
              <a:buChar char="u"/>
            </a:pPr>
            <a:r>
              <a:rPr lang="en-US" sz="1800" dirty="0">
                <a:solidFill>
                  <a:schemeClr val="tx1"/>
                </a:solidFill>
              </a:rPr>
              <a:t>A subject is more active. We also subscribe to a subject but we can manually call next(). Subject is a prefect event emitter. We do not subscribe and wait for  callback. Instead, we directly influence when a new package is emitted. </a:t>
            </a:r>
          </a:p>
          <a:p>
            <a:pPr marL="465138" indent="-465138" algn="l">
              <a:buClr>
                <a:srgbClr val="0070C0"/>
              </a:buClr>
              <a:buFont typeface="Wingdings" pitchFamily="2" charset="2"/>
              <a:buChar char="u"/>
            </a:pPr>
            <a:r>
              <a:rPr lang="en-US" sz="1800" dirty="0">
                <a:solidFill>
                  <a:schemeClr val="tx1"/>
                </a:solidFill>
              </a:rPr>
              <a:t>Subject is exactly we need in our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683568" y="3266145"/>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683568" y="4417665"/>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1907704" y="3842209"/>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1907704" y="3966710"/>
            <a:ext cx="1440160" cy="369332"/>
          </a:xfrm>
          <a:prstGeom prst="rect">
            <a:avLst/>
          </a:prstGeom>
          <a:noFill/>
        </p:spPr>
        <p:txBody>
          <a:bodyPr wrap="square" rtlCol="0">
            <a:spAutoFit/>
          </a:bodyPr>
          <a:lstStyle/>
          <a:p>
            <a:r>
              <a:rPr lang="en-US" dirty="0"/>
              <a:t>Subscription</a:t>
            </a:r>
          </a:p>
        </p:txBody>
      </p:sp>
      <p:sp>
        <p:nvSpPr>
          <p:cNvPr id="7" name="TextBox 6">
            <a:extLst>
              <a:ext uri="{FF2B5EF4-FFF2-40B4-BE49-F238E27FC236}">
                <a16:creationId xmlns:a16="http://schemas.microsoft.com/office/drawing/2014/main" id="{78A81AF7-79CF-4945-B4A1-4D811BE463C4}"/>
              </a:ext>
            </a:extLst>
          </p:cNvPr>
          <p:cNvSpPr txBox="1"/>
          <p:nvPr/>
        </p:nvSpPr>
        <p:spPr>
          <a:xfrm>
            <a:off x="683568" y="5143712"/>
            <a:ext cx="3114228" cy="646331"/>
          </a:xfrm>
          <a:prstGeom prst="rect">
            <a:avLst/>
          </a:prstGeom>
          <a:noFill/>
        </p:spPr>
        <p:txBody>
          <a:bodyPr wrap="square" rtlCol="0">
            <a:spAutoFit/>
          </a:bodyPr>
          <a:lstStyle/>
          <a:p>
            <a:r>
              <a:rPr lang="en-US" dirty="0"/>
              <a:t>“Passive”</a:t>
            </a:r>
          </a:p>
          <a:p>
            <a:r>
              <a:rPr lang="en-US" dirty="0"/>
              <a:t>e.g., wraps callback, event, …</a:t>
            </a:r>
          </a:p>
        </p:txBody>
      </p:sp>
      <p:sp>
        <p:nvSpPr>
          <p:cNvPr id="12" name="Rectangle 11">
            <a:extLst>
              <a:ext uri="{FF2B5EF4-FFF2-40B4-BE49-F238E27FC236}">
                <a16:creationId xmlns:a16="http://schemas.microsoft.com/office/drawing/2014/main" id="{CE0B0DAB-B3B9-4B00-BCD2-CEA849F41882}"/>
              </a:ext>
            </a:extLst>
          </p:cNvPr>
          <p:cNvSpPr/>
          <p:nvPr/>
        </p:nvSpPr>
        <p:spPr>
          <a:xfrm>
            <a:off x="5652120" y="3344590"/>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Subject</a:t>
            </a:r>
          </a:p>
        </p:txBody>
      </p:sp>
      <p:sp>
        <p:nvSpPr>
          <p:cNvPr id="13" name="Rectangle 12">
            <a:extLst>
              <a:ext uri="{FF2B5EF4-FFF2-40B4-BE49-F238E27FC236}">
                <a16:creationId xmlns:a16="http://schemas.microsoft.com/office/drawing/2014/main" id="{F5AE8DEE-3564-43A7-A081-66851D825235}"/>
              </a:ext>
            </a:extLst>
          </p:cNvPr>
          <p:cNvSpPr/>
          <p:nvPr/>
        </p:nvSpPr>
        <p:spPr>
          <a:xfrm>
            <a:off x="5652120" y="4496110"/>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4" name="Straight Arrow Connector 13">
            <a:extLst>
              <a:ext uri="{FF2B5EF4-FFF2-40B4-BE49-F238E27FC236}">
                <a16:creationId xmlns:a16="http://schemas.microsoft.com/office/drawing/2014/main" id="{B4D35F73-1604-49D4-A272-26D825EAB415}"/>
              </a:ext>
            </a:extLst>
          </p:cNvPr>
          <p:cNvCxnSpPr>
            <a:cxnSpLocks/>
            <a:stCxn id="13" idx="0"/>
            <a:endCxn id="12" idx="2"/>
          </p:cNvCxnSpPr>
          <p:nvPr/>
        </p:nvCxnSpPr>
        <p:spPr>
          <a:xfrm flipV="1">
            <a:off x="6876256" y="3920654"/>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AE1D05-35DC-452B-A7B1-7622C6627192}"/>
              </a:ext>
            </a:extLst>
          </p:cNvPr>
          <p:cNvSpPr txBox="1"/>
          <p:nvPr/>
        </p:nvSpPr>
        <p:spPr>
          <a:xfrm>
            <a:off x="6876256" y="4045155"/>
            <a:ext cx="1440160" cy="369332"/>
          </a:xfrm>
          <a:prstGeom prst="rect">
            <a:avLst/>
          </a:prstGeom>
          <a:noFill/>
        </p:spPr>
        <p:txBody>
          <a:bodyPr wrap="square" rtlCol="0">
            <a:spAutoFit/>
          </a:bodyPr>
          <a:lstStyle/>
          <a:p>
            <a:r>
              <a:rPr lang="en-US" dirty="0"/>
              <a:t>Subscription</a:t>
            </a:r>
          </a:p>
        </p:txBody>
      </p:sp>
      <p:sp>
        <p:nvSpPr>
          <p:cNvPr id="18" name="Rectangle: Rounded Corners 17">
            <a:extLst>
              <a:ext uri="{FF2B5EF4-FFF2-40B4-BE49-F238E27FC236}">
                <a16:creationId xmlns:a16="http://schemas.microsoft.com/office/drawing/2014/main" id="{6056226A-233F-4B49-9257-47B40C17D448}"/>
              </a:ext>
            </a:extLst>
          </p:cNvPr>
          <p:cNvSpPr/>
          <p:nvPr/>
        </p:nvSpPr>
        <p:spPr>
          <a:xfrm>
            <a:off x="4194076" y="3495860"/>
            <a:ext cx="1062236" cy="29738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0" name="Straight Arrow Connector 19">
            <a:extLst>
              <a:ext uri="{FF2B5EF4-FFF2-40B4-BE49-F238E27FC236}">
                <a16:creationId xmlns:a16="http://schemas.microsoft.com/office/drawing/2014/main" id="{CFCC4CF5-4E27-4601-8CCF-228E179CB6C3}"/>
              </a:ext>
            </a:extLst>
          </p:cNvPr>
          <p:cNvCxnSpPr>
            <a:stCxn id="18" idx="3"/>
            <a:endCxn id="12" idx="1"/>
          </p:cNvCxnSpPr>
          <p:nvPr/>
        </p:nvCxnSpPr>
        <p:spPr>
          <a:xfrm flipV="1">
            <a:off x="5256312" y="3632622"/>
            <a:ext cx="395808" cy="1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6645B6-D511-4FEB-B702-1C51CFF240F3}"/>
              </a:ext>
            </a:extLst>
          </p:cNvPr>
          <p:cNvSpPr txBox="1"/>
          <p:nvPr/>
        </p:nvSpPr>
        <p:spPr>
          <a:xfrm>
            <a:off x="5618436" y="5143712"/>
            <a:ext cx="3114228" cy="646331"/>
          </a:xfrm>
          <a:prstGeom prst="rect">
            <a:avLst/>
          </a:prstGeom>
          <a:noFill/>
        </p:spPr>
        <p:txBody>
          <a:bodyPr wrap="square" rtlCol="0">
            <a:spAutoFit/>
          </a:bodyPr>
          <a:lstStyle/>
          <a:p>
            <a:r>
              <a:rPr lang="en-US" dirty="0"/>
              <a:t>“active”</a:t>
            </a:r>
          </a:p>
          <a:p>
            <a:r>
              <a:rPr lang="en-US" dirty="0"/>
              <a:t>Can be triggered from code</a:t>
            </a:r>
          </a:p>
        </p:txBody>
      </p:sp>
    </p:spTree>
    <p:extLst>
      <p:ext uri="{BB962C8B-B14F-4D97-AF65-F5344CB8AC3E}">
        <p14:creationId xmlns:p14="http://schemas.microsoft.com/office/powerpoint/2010/main" val="122124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117157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Subject</a:t>
            </a:r>
          </a:p>
          <a:p>
            <a:pPr marL="465138" indent="-465138" algn="l">
              <a:buClr>
                <a:srgbClr val="0070C0"/>
              </a:buClr>
              <a:buFont typeface="Wingdings" pitchFamily="2" charset="2"/>
              <a:buChar char="u"/>
            </a:pPr>
            <a:r>
              <a:rPr lang="en-US" sz="1800" dirty="0">
                <a:solidFill>
                  <a:schemeClr val="tx1"/>
                </a:solidFill>
              </a:rPr>
              <a:t>When we add a new post, we actively want to notify our entire application.</a:t>
            </a:r>
          </a:p>
          <a:p>
            <a:pPr marL="465138" indent="-465138" algn="l">
              <a:buClr>
                <a:srgbClr val="0070C0"/>
              </a:buClr>
              <a:buFont typeface="Wingdings" pitchFamily="2" charset="2"/>
              <a:buChar char="u"/>
            </a:pPr>
            <a:r>
              <a:rPr lang="en-US" sz="1800" dirty="0">
                <a:solidFill>
                  <a:schemeClr val="tx1"/>
                </a:solidFill>
              </a:rPr>
              <a:t>We can do that with Subject.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683568" y="3266145"/>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683568" y="4417665"/>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1907704" y="3842209"/>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1907704" y="3966710"/>
            <a:ext cx="1440160" cy="369332"/>
          </a:xfrm>
          <a:prstGeom prst="rect">
            <a:avLst/>
          </a:prstGeom>
          <a:noFill/>
        </p:spPr>
        <p:txBody>
          <a:bodyPr wrap="square" rtlCol="0">
            <a:spAutoFit/>
          </a:bodyPr>
          <a:lstStyle/>
          <a:p>
            <a:r>
              <a:rPr lang="en-US" dirty="0"/>
              <a:t>Subscription</a:t>
            </a:r>
          </a:p>
        </p:txBody>
      </p:sp>
      <p:sp>
        <p:nvSpPr>
          <p:cNvPr id="7" name="TextBox 6">
            <a:extLst>
              <a:ext uri="{FF2B5EF4-FFF2-40B4-BE49-F238E27FC236}">
                <a16:creationId xmlns:a16="http://schemas.microsoft.com/office/drawing/2014/main" id="{78A81AF7-79CF-4945-B4A1-4D811BE463C4}"/>
              </a:ext>
            </a:extLst>
          </p:cNvPr>
          <p:cNvSpPr txBox="1"/>
          <p:nvPr/>
        </p:nvSpPr>
        <p:spPr>
          <a:xfrm>
            <a:off x="683568" y="5143712"/>
            <a:ext cx="3114228" cy="646331"/>
          </a:xfrm>
          <a:prstGeom prst="rect">
            <a:avLst/>
          </a:prstGeom>
          <a:noFill/>
        </p:spPr>
        <p:txBody>
          <a:bodyPr wrap="square" rtlCol="0">
            <a:spAutoFit/>
          </a:bodyPr>
          <a:lstStyle/>
          <a:p>
            <a:r>
              <a:rPr lang="en-US" dirty="0"/>
              <a:t>“Passive”</a:t>
            </a:r>
          </a:p>
          <a:p>
            <a:r>
              <a:rPr lang="en-US" dirty="0"/>
              <a:t>e.g., wraps callback, event, …</a:t>
            </a:r>
          </a:p>
        </p:txBody>
      </p:sp>
      <p:sp>
        <p:nvSpPr>
          <p:cNvPr id="12" name="Rectangle 11">
            <a:extLst>
              <a:ext uri="{FF2B5EF4-FFF2-40B4-BE49-F238E27FC236}">
                <a16:creationId xmlns:a16="http://schemas.microsoft.com/office/drawing/2014/main" id="{CE0B0DAB-B3B9-4B00-BCD2-CEA849F41882}"/>
              </a:ext>
            </a:extLst>
          </p:cNvPr>
          <p:cNvSpPr/>
          <p:nvPr/>
        </p:nvSpPr>
        <p:spPr>
          <a:xfrm>
            <a:off x="5652120" y="3344590"/>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Subject</a:t>
            </a:r>
          </a:p>
        </p:txBody>
      </p:sp>
      <p:sp>
        <p:nvSpPr>
          <p:cNvPr id="13" name="Rectangle 12">
            <a:extLst>
              <a:ext uri="{FF2B5EF4-FFF2-40B4-BE49-F238E27FC236}">
                <a16:creationId xmlns:a16="http://schemas.microsoft.com/office/drawing/2014/main" id="{F5AE8DEE-3564-43A7-A081-66851D825235}"/>
              </a:ext>
            </a:extLst>
          </p:cNvPr>
          <p:cNvSpPr/>
          <p:nvPr/>
        </p:nvSpPr>
        <p:spPr>
          <a:xfrm>
            <a:off x="5652120" y="4496110"/>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4" name="Straight Arrow Connector 13">
            <a:extLst>
              <a:ext uri="{FF2B5EF4-FFF2-40B4-BE49-F238E27FC236}">
                <a16:creationId xmlns:a16="http://schemas.microsoft.com/office/drawing/2014/main" id="{B4D35F73-1604-49D4-A272-26D825EAB415}"/>
              </a:ext>
            </a:extLst>
          </p:cNvPr>
          <p:cNvCxnSpPr>
            <a:cxnSpLocks/>
            <a:stCxn id="13" idx="0"/>
            <a:endCxn id="12" idx="2"/>
          </p:cNvCxnSpPr>
          <p:nvPr/>
        </p:nvCxnSpPr>
        <p:spPr>
          <a:xfrm flipV="1">
            <a:off x="6876256" y="3920654"/>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AE1D05-35DC-452B-A7B1-7622C6627192}"/>
              </a:ext>
            </a:extLst>
          </p:cNvPr>
          <p:cNvSpPr txBox="1"/>
          <p:nvPr/>
        </p:nvSpPr>
        <p:spPr>
          <a:xfrm>
            <a:off x="6876256" y="4045155"/>
            <a:ext cx="1440160" cy="369332"/>
          </a:xfrm>
          <a:prstGeom prst="rect">
            <a:avLst/>
          </a:prstGeom>
          <a:noFill/>
        </p:spPr>
        <p:txBody>
          <a:bodyPr wrap="square" rtlCol="0">
            <a:spAutoFit/>
          </a:bodyPr>
          <a:lstStyle/>
          <a:p>
            <a:r>
              <a:rPr lang="en-US" dirty="0"/>
              <a:t>Subscription</a:t>
            </a:r>
          </a:p>
        </p:txBody>
      </p:sp>
      <p:sp>
        <p:nvSpPr>
          <p:cNvPr id="18" name="Rectangle: Rounded Corners 17">
            <a:extLst>
              <a:ext uri="{FF2B5EF4-FFF2-40B4-BE49-F238E27FC236}">
                <a16:creationId xmlns:a16="http://schemas.microsoft.com/office/drawing/2014/main" id="{6056226A-233F-4B49-9257-47B40C17D448}"/>
              </a:ext>
            </a:extLst>
          </p:cNvPr>
          <p:cNvSpPr/>
          <p:nvPr/>
        </p:nvSpPr>
        <p:spPr>
          <a:xfrm>
            <a:off x="4194076" y="3495860"/>
            <a:ext cx="1062236" cy="29738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0" name="Straight Arrow Connector 19">
            <a:extLst>
              <a:ext uri="{FF2B5EF4-FFF2-40B4-BE49-F238E27FC236}">
                <a16:creationId xmlns:a16="http://schemas.microsoft.com/office/drawing/2014/main" id="{CFCC4CF5-4E27-4601-8CCF-228E179CB6C3}"/>
              </a:ext>
            </a:extLst>
          </p:cNvPr>
          <p:cNvCxnSpPr>
            <a:stCxn id="18" idx="3"/>
            <a:endCxn id="12" idx="1"/>
          </p:cNvCxnSpPr>
          <p:nvPr/>
        </p:nvCxnSpPr>
        <p:spPr>
          <a:xfrm flipV="1">
            <a:off x="5256312" y="3632622"/>
            <a:ext cx="395808" cy="1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6645B6-D511-4FEB-B702-1C51CFF240F3}"/>
              </a:ext>
            </a:extLst>
          </p:cNvPr>
          <p:cNvSpPr txBox="1"/>
          <p:nvPr/>
        </p:nvSpPr>
        <p:spPr>
          <a:xfrm>
            <a:off x="5618436" y="5143712"/>
            <a:ext cx="3114228" cy="646331"/>
          </a:xfrm>
          <a:prstGeom prst="rect">
            <a:avLst/>
          </a:prstGeom>
          <a:noFill/>
        </p:spPr>
        <p:txBody>
          <a:bodyPr wrap="square" rtlCol="0">
            <a:spAutoFit/>
          </a:bodyPr>
          <a:lstStyle/>
          <a:p>
            <a:r>
              <a:rPr lang="en-US" dirty="0"/>
              <a:t>“active”</a:t>
            </a:r>
          </a:p>
          <a:p>
            <a:r>
              <a:rPr lang="en-US" dirty="0"/>
              <a:t>Can be triggered from code</a:t>
            </a:r>
          </a:p>
        </p:txBody>
      </p:sp>
    </p:spTree>
    <p:extLst>
      <p:ext uri="{BB962C8B-B14F-4D97-AF65-F5344CB8AC3E}">
        <p14:creationId xmlns:p14="http://schemas.microsoft.com/office/powerpoint/2010/main" val="20501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504597" y="1271553"/>
            <a:ext cx="8219257" cy="269599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 Stream</a:t>
            </a:r>
          </a:p>
          <a:p>
            <a:pPr marL="465138" indent="-465138" algn="l">
              <a:buClr>
                <a:srgbClr val="0070C0"/>
              </a:buClr>
              <a:buFont typeface="Wingdings" pitchFamily="2" charset="2"/>
              <a:buChar char="u"/>
            </a:pPr>
            <a:r>
              <a:rPr lang="en-US" sz="1800" dirty="0">
                <a:solidFill>
                  <a:schemeClr val="tx1"/>
                </a:solidFill>
              </a:rPr>
              <a:t>In general, you can think of observables and subjects as streams of data or values.</a:t>
            </a:r>
          </a:p>
          <a:p>
            <a:pPr marL="465138" indent="-465138" algn="l">
              <a:buClr>
                <a:srgbClr val="0070C0"/>
              </a:buClr>
              <a:buFont typeface="Wingdings" pitchFamily="2" charset="2"/>
              <a:buChar char="u"/>
            </a:pPr>
            <a:r>
              <a:rPr lang="en-US" sz="1800" dirty="0">
                <a:solidFill>
                  <a:schemeClr val="tx1"/>
                </a:solidFill>
              </a:rPr>
              <a:t>We can get one value and we can get more values emitted over time depending on the observables and the data source it covers.</a:t>
            </a:r>
          </a:p>
          <a:p>
            <a:pPr marL="465138" indent="-465138" algn="l">
              <a:buClr>
                <a:srgbClr val="0070C0"/>
              </a:buClr>
              <a:buFont typeface="Wingdings" pitchFamily="2" charset="2"/>
              <a:buChar char="u"/>
            </a:pPr>
            <a:r>
              <a:rPr lang="en-US" sz="1800" dirty="0">
                <a:solidFill>
                  <a:schemeClr val="tx1"/>
                </a:solidFill>
              </a:rPr>
              <a:t>Then we have the observer. The functions we can call is next(), error(), and complete() for a normal value.</a:t>
            </a:r>
          </a:p>
          <a:p>
            <a:pPr marL="465138" indent="-465138" algn="l">
              <a:buClr>
                <a:srgbClr val="0070C0"/>
              </a:buClr>
              <a:buFont typeface="Wingdings" pitchFamily="2" charset="2"/>
              <a:buChar char="u"/>
            </a:pPr>
            <a:r>
              <a:rPr lang="en-US" sz="1800" dirty="0">
                <a:solidFill>
                  <a:schemeClr val="tx1"/>
                </a:solidFill>
              </a:rPr>
              <a:t>We have observable that wrap http request, that return values for next.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cxnSp>
        <p:nvCxnSpPr>
          <p:cNvPr id="27" name="Straight Arrow Connector 26">
            <a:extLst>
              <a:ext uri="{FF2B5EF4-FFF2-40B4-BE49-F238E27FC236}">
                <a16:creationId xmlns:a16="http://schemas.microsoft.com/office/drawing/2014/main" id="{21A9205F-47BC-427E-A06D-F3C9A3DA0B38}"/>
              </a:ext>
            </a:extLst>
          </p:cNvPr>
          <p:cNvCxnSpPr>
            <a:cxnSpLocks/>
            <a:stCxn id="25" idx="3"/>
          </p:cNvCxnSpPr>
          <p:nvPr/>
        </p:nvCxnSpPr>
        <p:spPr>
          <a:xfrm>
            <a:off x="2063328" y="4967285"/>
            <a:ext cx="63722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301424C-DDC3-477E-81CD-768BC28CC519}"/>
              </a:ext>
            </a:extLst>
          </p:cNvPr>
          <p:cNvSpPr/>
          <p:nvPr/>
        </p:nvSpPr>
        <p:spPr>
          <a:xfrm>
            <a:off x="479152" y="4751261"/>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29" name="Oval 28">
            <a:extLst>
              <a:ext uri="{FF2B5EF4-FFF2-40B4-BE49-F238E27FC236}">
                <a16:creationId xmlns:a16="http://schemas.microsoft.com/office/drawing/2014/main" id="{B0D6B4C1-C83B-471B-87D1-6358A865DE54}"/>
              </a:ext>
            </a:extLst>
          </p:cNvPr>
          <p:cNvSpPr/>
          <p:nvPr/>
        </p:nvSpPr>
        <p:spPr>
          <a:xfrm>
            <a:off x="2530897"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6EF3737E-9782-4148-9012-7B8DD00A5AFA}"/>
              </a:ext>
            </a:extLst>
          </p:cNvPr>
          <p:cNvSpPr txBox="1"/>
          <p:nvPr/>
        </p:nvSpPr>
        <p:spPr>
          <a:xfrm>
            <a:off x="1918829" y="4120297"/>
            <a:ext cx="792088" cy="369332"/>
          </a:xfrm>
          <a:prstGeom prst="rect">
            <a:avLst/>
          </a:prstGeom>
          <a:noFill/>
        </p:spPr>
        <p:txBody>
          <a:bodyPr wrap="square" rtlCol="0">
            <a:spAutoFit/>
          </a:bodyPr>
          <a:lstStyle/>
          <a:p>
            <a:r>
              <a:rPr lang="en-US" dirty="0"/>
              <a:t>value</a:t>
            </a:r>
          </a:p>
        </p:txBody>
      </p:sp>
      <p:cxnSp>
        <p:nvCxnSpPr>
          <p:cNvPr id="32" name="Straight Arrow Connector 31">
            <a:extLst>
              <a:ext uri="{FF2B5EF4-FFF2-40B4-BE49-F238E27FC236}">
                <a16:creationId xmlns:a16="http://schemas.microsoft.com/office/drawing/2014/main" id="{690C26D8-8753-4694-83B4-71B791A8D374}"/>
              </a:ext>
            </a:extLst>
          </p:cNvPr>
          <p:cNvCxnSpPr>
            <a:stCxn id="30" idx="2"/>
            <a:endCxn id="29" idx="1"/>
          </p:cNvCxnSpPr>
          <p:nvPr/>
        </p:nvCxnSpPr>
        <p:spPr>
          <a:xfrm>
            <a:off x="2314873" y="4489629"/>
            <a:ext cx="279296" cy="32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8BAC103-B733-446A-98A5-8E3EF5314E54}"/>
              </a:ext>
            </a:extLst>
          </p:cNvPr>
          <p:cNvSpPr/>
          <p:nvPr/>
        </p:nvSpPr>
        <p:spPr>
          <a:xfrm>
            <a:off x="536240" y="5692477"/>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sp>
        <p:nvSpPr>
          <p:cNvPr id="36" name="Rectangle 35">
            <a:extLst>
              <a:ext uri="{FF2B5EF4-FFF2-40B4-BE49-F238E27FC236}">
                <a16:creationId xmlns:a16="http://schemas.microsoft.com/office/drawing/2014/main" id="{BC90EB8F-3760-414E-AF4D-760869E96364}"/>
              </a:ext>
            </a:extLst>
          </p:cNvPr>
          <p:cNvSpPr/>
          <p:nvPr/>
        </p:nvSpPr>
        <p:spPr>
          <a:xfrm>
            <a:off x="2710917" y="5613133"/>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8" name="Rectangle 37">
            <a:extLst>
              <a:ext uri="{FF2B5EF4-FFF2-40B4-BE49-F238E27FC236}">
                <a16:creationId xmlns:a16="http://schemas.microsoft.com/office/drawing/2014/main" id="{BE718AA6-8EBD-4E66-9D4F-016E7CC54A37}"/>
              </a:ext>
            </a:extLst>
          </p:cNvPr>
          <p:cNvSpPr/>
          <p:nvPr/>
        </p:nvSpPr>
        <p:spPr>
          <a:xfrm>
            <a:off x="4313436" y="5584465"/>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40" name="Rectangle 39">
            <a:extLst>
              <a:ext uri="{FF2B5EF4-FFF2-40B4-BE49-F238E27FC236}">
                <a16:creationId xmlns:a16="http://schemas.microsoft.com/office/drawing/2014/main" id="{856DE272-FA74-4F6D-887B-9FFE9F55AADC}"/>
              </a:ext>
            </a:extLst>
          </p:cNvPr>
          <p:cNvSpPr/>
          <p:nvPr/>
        </p:nvSpPr>
        <p:spPr>
          <a:xfrm>
            <a:off x="5929151" y="5584465"/>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sp>
        <p:nvSpPr>
          <p:cNvPr id="42" name="Oval 41">
            <a:extLst>
              <a:ext uri="{FF2B5EF4-FFF2-40B4-BE49-F238E27FC236}">
                <a16:creationId xmlns:a16="http://schemas.microsoft.com/office/drawing/2014/main" id="{E16825DD-328E-4FC5-B8CA-0FC4D71DD49A}"/>
              </a:ext>
            </a:extLst>
          </p:cNvPr>
          <p:cNvSpPr/>
          <p:nvPr/>
        </p:nvSpPr>
        <p:spPr>
          <a:xfrm>
            <a:off x="3155801"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598D1CA3-0E25-4573-A2E9-4A681286598F}"/>
              </a:ext>
            </a:extLst>
          </p:cNvPr>
          <p:cNvSpPr/>
          <p:nvPr/>
        </p:nvSpPr>
        <p:spPr>
          <a:xfrm>
            <a:off x="4954749" y="4755937"/>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12849819-F423-4CD1-9D3F-A65A6FB96EF2}"/>
              </a:ext>
            </a:extLst>
          </p:cNvPr>
          <p:cNvSpPr/>
          <p:nvPr/>
        </p:nvSpPr>
        <p:spPr>
          <a:xfrm>
            <a:off x="6479127"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02D6F182-C340-4680-96A1-F49A62A3F142}"/>
              </a:ext>
            </a:extLst>
          </p:cNvPr>
          <p:cNvSpPr/>
          <p:nvPr/>
        </p:nvSpPr>
        <p:spPr>
          <a:xfrm>
            <a:off x="7787481"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Connector: Elbow 49">
            <a:extLst>
              <a:ext uri="{FF2B5EF4-FFF2-40B4-BE49-F238E27FC236}">
                <a16:creationId xmlns:a16="http://schemas.microsoft.com/office/drawing/2014/main" id="{5FCD53DB-7273-4EA1-B07A-CD16029579DC}"/>
              </a:ext>
            </a:extLst>
          </p:cNvPr>
          <p:cNvCxnSpPr>
            <a:stCxn id="29" idx="4"/>
            <a:endCxn id="36" idx="0"/>
          </p:cNvCxnSpPr>
          <p:nvPr/>
        </p:nvCxnSpPr>
        <p:spPr>
          <a:xfrm rot="16200000" flipH="1">
            <a:off x="2824627" y="5105603"/>
            <a:ext cx="429824" cy="585236"/>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D6A09A5-B140-411C-9F72-2D2831361457}"/>
              </a:ext>
            </a:extLst>
          </p:cNvPr>
          <p:cNvCxnSpPr>
            <a:stCxn id="42" idx="4"/>
            <a:endCxn id="36" idx="0"/>
          </p:cNvCxnSpPr>
          <p:nvPr/>
        </p:nvCxnSpPr>
        <p:spPr>
          <a:xfrm rot="5400000">
            <a:off x="3137079" y="5378387"/>
            <a:ext cx="429824" cy="3966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4611B90-2E87-4A36-ACCD-28E57651B993}"/>
              </a:ext>
            </a:extLst>
          </p:cNvPr>
          <p:cNvCxnSpPr>
            <a:stCxn id="44" idx="4"/>
            <a:endCxn id="36" idx="0"/>
          </p:cNvCxnSpPr>
          <p:nvPr/>
        </p:nvCxnSpPr>
        <p:spPr>
          <a:xfrm rot="5400000">
            <a:off x="4038891" y="4481251"/>
            <a:ext cx="425148" cy="1838616"/>
          </a:xfrm>
          <a:prstGeom prst="bentConnector3">
            <a:avLst>
              <a:gd name="adj1" fmla="val 4701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6DDDE294-3346-4DAC-8D26-C3459EA7A7ED}"/>
              </a:ext>
            </a:extLst>
          </p:cNvPr>
          <p:cNvCxnSpPr>
            <a:stCxn id="46" idx="4"/>
            <a:endCxn id="36" idx="0"/>
          </p:cNvCxnSpPr>
          <p:nvPr/>
        </p:nvCxnSpPr>
        <p:spPr>
          <a:xfrm rot="5400000">
            <a:off x="4798742" y="3716724"/>
            <a:ext cx="429824" cy="3362994"/>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CF3B577-A7D9-4832-8A69-D0B6F7B81E41}"/>
              </a:ext>
            </a:extLst>
          </p:cNvPr>
          <p:cNvCxnSpPr>
            <a:stCxn id="48" idx="4"/>
            <a:endCxn id="36" idx="0"/>
          </p:cNvCxnSpPr>
          <p:nvPr/>
        </p:nvCxnSpPr>
        <p:spPr>
          <a:xfrm rot="5400000">
            <a:off x="5452919" y="3062547"/>
            <a:ext cx="429824" cy="467134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68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504597" y="1271553"/>
            <a:ext cx="8219257" cy="191705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 Stream</a:t>
            </a:r>
          </a:p>
          <a:p>
            <a:pPr marL="465138" indent="-465138" algn="l">
              <a:buClr>
                <a:srgbClr val="0070C0"/>
              </a:buClr>
              <a:buFont typeface="Wingdings" pitchFamily="2" charset="2"/>
              <a:buChar char="u"/>
            </a:pPr>
            <a:r>
              <a:rPr lang="en-US" sz="1800" dirty="0">
                <a:solidFill>
                  <a:schemeClr val="tx1"/>
                </a:solidFill>
              </a:rPr>
              <a:t>The Observable map never end. For example, you wrap a normal click listener with it, it typically never end.</a:t>
            </a:r>
          </a:p>
          <a:p>
            <a:pPr marL="465138" indent="-465138" algn="l">
              <a:buClr>
                <a:srgbClr val="0070C0"/>
              </a:buClr>
              <a:buFont typeface="Wingdings" pitchFamily="2" charset="2"/>
              <a:buChar char="u"/>
            </a:pPr>
            <a:r>
              <a:rPr lang="en-US" sz="1800" dirty="0">
                <a:solidFill>
                  <a:schemeClr val="tx1"/>
                </a:solidFill>
              </a:rPr>
              <a:t>If you got an observable that ends, then the complete() function will be called.</a:t>
            </a:r>
          </a:p>
          <a:p>
            <a:pPr marL="465138" indent="-465138" algn="l">
              <a:buClr>
                <a:srgbClr val="0070C0"/>
              </a:buClr>
              <a:buFont typeface="Wingdings" pitchFamily="2" charset="2"/>
              <a:buChar char="u"/>
            </a:pPr>
            <a:r>
              <a:rPr lang="en-US" sz="1800" dirty="0">
                <a:solidFill>
                  <a:schemeClr val="tx1"/>
                </a:solidFill>
              </a:rPr>
              <a:t>In our project, we mostly use Subject. When we use Observable, we will be particularly mention for that.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cxnSp>
        <p:nvCxnSpPr>
          <p:cNvPr id="27" name="Straight Arrow Connector 26">
            <a:extLst>
              <a:ext uri="{FF2B5EF4-FFF2-40B4-BE49-F238E27FC236}">
                <a16:creationId xmlns:a16="http://schemas.microsoft.com/office/drawing/2014/main" id="{21A9205F-47BC-427E-A06D-F3C9A3DA0B38}"/>
              </a:ext>
            </a:extLst>
          </p:cNvPr>
          <p:cNvCxnSpPr>
            <a:cxnSpLocks/>
            <a:stCxn id="25" idx="3"/>
          </p:cNvCxnSpPr>
          <p:nvPr/>
        </p:nvCxnSpPr>
        <p:spPr>
          <a:xfrm>
            <a:off x="2063328" y="4967285"/>
            <a:ext cx="67571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301424C-DDC3-477E-81CD-768BC28CC519}"/>
              </a:ext>
            </a:extLst>
          </p:cNvPr>
          <p:cNvSpPr/>
          <p:nvPr/>
        </p:nvSpPr>
        <p:spPr>
          <a:xfrm>
            <a:off x="479152" y="4751261"/>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29" name="Oval 28">
            <a:extLst>
              <a:ext uri="{FF2B5EF4-FFF2-40B4-BE49-F238E27FC236}">
                <a16:creationId xmlns:a16="http://schemas.microsoft.com/office/drawing/2014/main" id="{B0D6B4C1-C83B-471B-87D1-6358A865DE54}"/>
              </a:ext>
            </a:extLst>
          </p:cNvPr>
          <p:cNvSpPr/>
          <p:nvPr/>
        </p:nvSpPr>
        <p:spPr>
          <a:xfrm>
            <a:off x="2530897"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6EF3737E-9782-4148-9012-7B8DD00A5AFA}"/>
              </a:ext>
            </a:extLst>
          </p:cNvPr>
          <p:cNvSpPr txBox="1"/>
          <p:nvPr/>
        </p:nvSpPr>
        <p:spPr>
          <a:xfrm>
            <a:off x="1918829" y="4120297"/>
            <a:ext cx="792088" cy="369332"/>
          </a:xfrm>
          <a:prstGeom prst="rect">
            <a:avLst/>
          </a:prstGeom>
          <a:noFill/>
        </p:spPr>
        <p:txBody>
          <a:bodyPr wrap="square" rtlCol="0">
            <a:spAutoFit/>
          </a:bodyPr>
          <a:lstStyle/>
          <a:p>
            <a:r>
              <a:rPr lang="en-US" dirty="0"/>
              <a:t>value</a:t>
            </a:r>
          </a:p>
        </p:txBody>
      </p:sp>
      <p:cxnSp>
        <p:nvCxnSpPr>
          <p:cNvPr id="32" name="Straight Arrow Connector 31">
            <a:extLst>
              <a:ext uri="{FF2B5EF4-FFF2-40B4-BE49-F238E27FC236}">
                <a16:creationId xmlns:a16="http://schemas.microsoft.com/office/drawing/2014/main" id="{690C26D8-8753-4694-83B4-71B791A8D374}"/>
              </a:ext>
            </a:extLst>
          </p:cNvPr>
          <p:cNvCxnSpPr>
            <a:stCxn id="30" idx="2"/>
            <a:endCxn id="29" idx="1"/>
          </p:cNvCxnSpPr>
          <p:nvPr/>
        </p:nvCxnSpPr>
        <p:spPr>
          <a:xfrm>
            <a:off x="2314873" y="4489629"/>
            <a:ext cx="279296" cy="32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8BAC103-B733-446A-98A5-8E3EF5314E54}"/>
              </a:ext>
            </a:extLst>
          </p:cNvPr>
          <p:cNvSpPr/>
          <p:nvPr/>
        </p:nvSpPr>
        <p:spPr>
          <a:xfrm>
            <a:off x="536240" y="5692477"/>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sp>
        <p:nvSpPr>
          <p:cNvPr id="36" name="Rectangle 35">
            <a:extLst>
              <a:ext uri="{FF2B5EF4-FFF2-40B4-BE49-F238E27FC236}">
                <a16:creationId xmlns:a16="http://schemas.microsoft.com/office/drawing/2014/main" id="{BC90EB8F-3760-414E-AF4D-760869E96364}"/>
              </a:ext>
            </a:extLst>
          </p:cNvPr>
          <p:cNvSpPr/>
          <p:nvPr/>
        </p:nvSpPr>
        <p:spPr>
          <a:xfrm>
            <a:off x="2710917" y="5613133"/>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8" name="Rectangle 37">
            <a:extLst>
              <a:ext uri="{FF2B5EF4-FFF2-40B4-BE49-F238E27FC236}">
                <a16:creationId xmlns:a16="http://schemas.microsoft.com/office/drawing/2014/main" id="{BE718AA6-8EBD-4E66-9D4F-016E7CC54A37}"/>
              </a:ext>
            </a:extLst>
          </p:cNvPr>
          <p:cNvSpPr/>
          <p:nvPr/>
        </p:nvSpPr>
        <p:spPr>
          <a:xfrm>
            <a:off x="5081914" y="5586447"/>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40" name="Rectangle 39">
            <a:extLst>
              <a:ext uri="{FF2B5EF4-FFF2-40B4-BE49-F238E27FC236}">
                <a16:creationId xmlns:a16="http://schemas.microsoft.com/office/drawing/2014/main" id="{856DE272-FA74-4F6D-887B-9FFE9F55AADC}"/>
              </a:ext>
            </a:extLst>
          </p:cNvPr>
          <p:cNvSpPr/>
          <p:nvPr/>
        </p:nvSpPr>
        <p:spPr>
          <a:xfrm>
            <a:off x="7130238" y="5613133"/>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sp>
        <p:nvSpPr>
          <p:cNvPr id="42" name="Oval 41">
            <a:extLst>
              <a:ext uri="{FF2B5EF4-FFF2-40B4-BE49-F238E27FC236}">
                <a16:creationId xmlns:a16="http://schemas.microsoft.com/office/drawing/2014/main" id="{E16825DD-328E-4FC5-B8CA-0FC4D71DD49A}"/>
              </a:ext>
            </a:extLst>
          </p:cNvPr>
          <p:cNvSpPr/>
          <p:nvPr/>
        </p:nvSpPr>
        <p:spPr>
          <a:xfrm>
            <a:off x="3155801"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598D1CA3-0E25-4573-A2E9-4A681286598F}"/>
              </a:ext>
            </a:extLst>
          </p:cNvPr>
          <p:cNvSpPr/>
          <p:nvPr/>
        </p:nvSpPr>
        <p:spPr>
          <a:xfrm>
            <a:off x="4954749" y="4755937"/>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12849819-F423-4CD1-9D3F-A65A6FB96EF2}"/>
              </a:ext>
            </a:extLst>
          </p:cNvPr>
          <p:cNvSpPr/>
          <p:nvPr/>
        </p:nvSpPr>
        <p:spPr>
          <a:xfrm>
            <a:off x="6479127"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02D6F182-C340-4680-96A1-F49A62A3F142}"/>
              </a:ext>
            </a:extLst>
          </p:cNvPr>
          <p:cNvSpPr/>
          <p:nvPr/>
        </p:nvSpPr>
        <p:spPr>
          <a:xfrm>
            <a:off x="7787481" y="4751261"/>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Connector: Elbow 49">
            <a:extLst>
              <a:ext uri="{FF2B5EF4-FFF2-40B4-BE49-F238E27FC236}">
                <a16:creationId xmlns:a16="http://schemas.microsoft.com/office/drawing/2014/main" id="{5FCD53DB-7273-4EA1-B07A-CD16029579DC}"/>
              </a:ext>
            </a:extLst>
          </p:cNvPr>
          <p:cNvCxnSpPr>
            <a:stCxn id="29" idx="4"/>
            <a:endCxn id="36" idx="0"/>
          </p:cNvCxnSpPr>
          <p:nvPr/>
        </p:nvCxnSpPr>
        <p:spPr>
          <a:xfrm rot="16200000" flipH="1">
            <a:off x="2824627" y="5105603"/>
            <a:ext cx="429824" cy="585236"/>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D6A09A5-B140-411C-9F72-2D2831361457}"/>
              </a:ext>
            </a:extLst>
          </p:cNvPr>
          <p:cNvCxnSpPr>
            <a:stCxn id="42" idx="4"/>
            <a:endCxn id="36" idx="0"/>
          </p:cNvCxnSpPr>
          <p:nvPr/>
        </p:nvCxnSpPr>
        <p:spPr>
          <a:xfrm rot="5400000">
            <a:off x="3137079" y="5378387"/>
            <a:ext cx="429824" cy="3966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4611B90-2E87-4A36-ACCD-28E57651B993}"/>
              </a:ext>
            </a:extLst>
          </p:cNvPr>
          <p:cNvCxnSpPr>
            <a:stCxn id="44" idx="4"/>
            <a:endCxn id="36" idx="0"/>
          </p:cNvCxnSpPr>
          <p:nvPr/>
        </p:nvCxnSpPr>
        <p:spPr>
          <a:xfrm rot="5400000">
            <a:off x="4038891" y="4481251"/>
            <a:ext cx="425148" cy="1838616"/>
          </a:xfrm>
          <a:prstGeom prst="bentConnector3">
            <a:avLst>
              <a:gd name="adj1" fmla="val 4701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6DDDE294-3346-4DAC-8D26-C3459EA7A7ED}"/>
              </a:ext>
            </a:extLst>
          </p:cNvPr>
          <p:cNvCxnSpPr>
            <a:stCxn id="46" idx="4"/>
            <a:endCxn id="36" idx="0"/>
          </p:cNvCxnSpPr>
          <p:nvPr/>
        </p:nvCxnSpPr>
        <p:spPr>
          <a:xfrm rot="5400000">
            <a:off x="4798742" y="3716724"/>
            <a:ext cx="429824" cy="3362994"/>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CF3B577-A7D9-4832-8A69-D0B6F7B81E41}"/>
              </a:ext>
            </a:extLst>
          </p:cNvPr>
          <p:cNvCxnSpPr>
            <a:stCxn id="48" idx="4"/>
            <a:endCxn id="36" idx="0"/>
          </p:cNvCxnSpPr>
          <p:nvPr/>
        </p:nvCxnSpPr>
        <p:spPr>
          <a:xfrm rot="5400000">
            <a:off x="5452919" y="3062547"/>
            <a:ext cx="429824" cy="467134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EA5289E-7BAB-4407-81CF-BBF0B0C900F4}"/>
              </a:ext>
            </a:extLst>
          </p:cNvPr>
          <p:cNvSpPr/>
          <p:nvPr/>
        </p:nvSpPr>
        <p:spPr>
          <a:xfrm>
            <a:off x="8372717" y="4710759"/>
            <a:ext cx="216024" cy="5912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53681572-5428-4081-B3EB-5ADECE57FFAC}"/>
              </a:ext>
            </a:extLst>
          </p:cNvPr>
          <p:cNvCxnSpPr>
            <a:cxnSpLocks/>
            <a:stCxn id="8" idx="2"/>
            <a:endCxn id="40" idx="0"/>
          </p:cNvCxnSpPr>
          <p:nvPr/>
        </p:nvCxnSpPr>
        <p:spPr>
          <a:xfrm rot="5400000">
            <a:off x="7960519" y="5092923"/>
            <a:ext cx="311170" cy="7292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097F19-B77B-4A2B-92E9-B907BD120E57}"/>
              </a:ext>
            </a:extLst>
          </p:cNvPr>
          <p:cNvSpPr txBox="1"/>
          <p:nvPr/>
        </p:nvSpPr>
        <p:spPr>
          <a:xfrm>
            <a:off x="8181303" y="4242999"/>
            <a:ext cx="639169"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362080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504597" y="1271553"/>
            <a:ext cx="8219257" cy="158237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 Stream</a:t>
            </a:r>
          </a:p>
          <a:p>
            <a:pPr marL="465138" indent="-465138" algn="l">
              <a:buClr>
                <a:srgbClr val="0070C0"/>
              </a:buClr>
              <a:buFont typeface="Wingdings" pitchFamily="2" charset="2"/>
              <a:buChar char="u"/>
            </a:pPr>
            <a:r>
              <a:rPr lang="en-US" sz="1800" dirty="0">
                <a:solidFill>
                  <a:schemeClr val="tx1"/>
                </a:solidFill>
              </a:rPr>
              <a:t>We think a stream of data which we can actively manage in the case of a subject or which is managed for you.</a:t>
            </a:r>
          </a:p>
          <a:p>
            <a:pPr marL="465138" indent="-465138" algn="l">
              <a:buClr>
                <a:srgbClr val="0070C0"/>
              </a:buClr>
              <a:buFont typeface="Wingdings" pitchFamily="2" charset="2"/>
              <a:buChar char="u"/>
            </a:pPr>
            <a:r>
              <a:rPr lang="en-US" sz="1800" dirty="0">
                <a:solidFill>
                  <a:schemeClr val="tx1"/>
                </a:solidFill>
              </a:rPr>
              <a:t>If you are wrapping some well source who can directly influence and then you can decided what you want to do when new data is emitted in your subscription.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cxnSp>
        <p:nvCxnSpPr>
          <p:cNvPr id="27" name="Straight Arrow Connector 26">
            <a:extLst>
              <a:ext uri="{FF2B5EF4-FFF2-40B4-BE49-F238E27FC236}">
                <a16:creationId xmlns:a16="http://schemas.microsoft.com/office/drawing/2014/main" id="{21A9205F-47BC-427E-A06D-F3C9A3DA0B38}"/>
              </a:ext>
            </a:extLst>
          </p:cNvPr>
          <p:cNvCxnSpPr>
            <a:cxnSpLocks/>
            <a:stCxn id="25" idx="3"/>
          </p:cNvCxnSpPr>
          <p:nvPr/>
        </p:nvCxnSpPr>
        <p:spPr>
          <a:xfrm>
            <a:off x="2041376" y="4396167"/>
            <a:ext cx="67571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301424C-DDC3-477E-81CD-768BC28CC519}"/>
              </a:ext>
            </a:extLst>
          </p:cNvPr>
          <p:cNvSpPr/>
          <p:nvPr/>
        </p:nvSpPr>
        <p:spPr>
          <a:xfrm>
            <a:off x="457200" y="418014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29" name="Oval 28">
            <a:extLst>
              <a:ext uri="{FF2B5EF4-FFF2-40B4-BE49-F238E27FC236}">
                <a16:creationId xmlns:a16="http://schemas.microsoft.com/office/drawing/2014/main" id="{B0D6B4C1-C83B-471B-87D1-6358A865DE54}"/>
              </a:ext>
            </a:extLst>
          </p:cNvPr>
          <p:cNvSpPr/>
          <p:nvPr/>
        </p:nvSpPr>
        <p:spPr>
          <a:xfrm>
            <a:off x="2508945" y="4180143"/>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6EF3737E-9782-4148-9012-7B8DD00A5AFA}"/>
              </a:ext>
            </a:extLst>
          </p:cNvPr>
          <p:cNvSpPr txBox="1"/>
          <p:nvPr/>
        </p:nvSpPr>
        <p:spPr>
          <a:xfrm>
            <a:off x="1896877" y="3549179"/>
            <a:ext cx="792088" cy="369332"/>
          </a:xfrm>
          <a:prstGeom prst="rect">
            <a:avLst/>
          </a:prstGeom>
          <a:noFill/>
        </p:spPr>
        <p:txBody>
          <a:bodyPr wrap="square" rtlCol="0">
            <a:spAutoFit/>
          </a:bodyPr>
          <a:lstStyle/>
          <a:p>
            <a:r>
              <a:rPr lang="en-US" dirty="0"/>
              <a:t>value</a:t>
            </a:r>
          </a:p>
        </p:txBody>
      </p:sp>
      <p:cxnSp>
        <p:nvCxnSpPr>
          <p:cNvPr id="32" name="Straight Arrow Connector 31">
            <a:extLst>
              <a:ext uri="{FF2B5EF4-FFF2-40B4-BE49-F238E27FC236}">
                <a16:creationId xmlns:a16="http://schemas.microsoft.com/office/drawing/2014/main" id="{690C26D8-8753-4694-83B4-71B791A8D374}"/>
              </a:ext>
            </a:extLst>
          </p:cNvPr>
          <p:cNvCxnSpPr>
            <a:stCxn id="30" idx="2"/>
            <a:endCxn id="29" idx="1"/>
          </p:cNvCxnSpPr>
          <p:nvPr/>
        </p:nvCxnSpPr>
        <p:spPr>
          <a:xfrm>
            <a:off x="2292921" y="3918511"/>
            <a:ext cx="279296" cy="32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8BAC103-B733-446A-98A5-8E3EF5314E54}"/>
              </a:ext>
            </a:extLst>
          </p:cNvPr>
          <p:cNvSpPr/>
          <p:nvPr/>
        </p:nvSpPr>
        <p:spPr>
          <a:xfrm>
            <a:off x="514288" y="5121359"/>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sp>
        <p:nvSpPr>
          <p:cNvPr id="36" name="Rectangle 35">
            <a:extLst>
              <a:ext uri="{FF2B5EF4-FFF2-40B4-BE49-F238E27FC236}">
                <a16:creationId xmlns:a16="http://schemas.microsoft.com/office/drawing/2014/main" id="{BC90EB8F-3760-414E-AF4D-760869E96364}"/>
              </a:ext>
            </a:extLst>
          </p:cNvPr>
          <p:cNvSpPr/>
          <p:nvPr/>
        </p:nvSpPr>
        <p:spPr>
          <a:xfrm>
            <a:off x="2688965" y="5042015"/>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8" name="Rectangle 37">
            <a:extLst>
              <a:ext uri="{FF2B5EF4-FFF2-40B4-BE49-F238E27FC236}">
                <a16:creationId xmlns:a16="http://schemas.microsoft.com/office/drawing/2014/main" id="{BE718AA6-8EBD-4E66-9D4F-016E7CC54A37}"/>
              </a:ext>
            </a:extLst>
          </p:cNvPr>
          <p:cNvSpPr/>
          <p:nvPr/>
        </p:nvSpPr>
        <p:spPr>
          <a:xfrm>
            <a:off x="5059962" y="5015329"/>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40" name="Rectangle 39">
            <a:extLst>
              <a:ext uri="{FF2B5EF4-FFF2-40B4-BE49-F238E27FC236}">
                <a16:creationId xmlns:a16="http://schemas.microsoft.com/office/drawing/2014/main" id="{856DE272-FA74-4F6D-887B-9FFE9F55AADC}"/>
              </a:ext>
            </a:extLst>
          </p:cNvPr>
          <p:cNvSpPr/>
          <p:nvPr/>
        </p:nvSpPr>
        <p:spPr>
          <a:xfrm>
            <a:off x="7108286" y="5042015"/>
            <a:ext cx="1242479"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sp>
        <p:nvSpPr>
          <p:cNvPr id="42" name="Oval 41">
            <a:extLst>
              <a:ext uri="{FF2B5EF4-FFF2-40B4-BE49-F238E27FC236}">
                <a16:creationId xmlns:a16="http://schemas.microsoft.com/office/drawing/2014/main" id="{E16825DD-328E-4FC5-B8CA-0FC4D71DD49A}"/>
              </a:ext>
            </a:extLst>
          </p:cNvPr>
          <p:cNvSpPr/>
          <p:nvPr/>
        </p:nvSpPr>
        <p:spPr>
          <a:xfrm>
            <a:off x="3133849" y="4180143"/>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598D1CA3-0E25-4573-A2E9-4A681286598F}"/>
              </a:ext>
            </a:extLst>
          </p:cNvPr>
          <p:cNvSpPr/>
          <p:nvPr/>
        </p:nvSpPr>
        <p:spPr>
          <a:xfrm>
            <a:off x="4932797" y="4184819"/>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12849819-F423-4CD1-9D3F-A65A6FB96EF2}"/>
              </a:ext>
            </a:extLst>
          </p:cNvPr>
          <p:cNvSpPr/>
          <p:nvPr/>
        </p:nvSpPr>
        <p:spPr>
          <a:xfrm>
            <a:off x="6457175" y="4180143"/>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02D6F182-C340-4680-96A1-F49A62A3F142}"/>
              </a:ext>
            </a:extLst>
          </p:cNvPr>
          <p:cNvSpPr/>
          <p:nvPr/>
        </p:nvSpPr>
        <p:spPr>
          <a:xfrm>
            <a:off x="7765529" y="4180143"/>
            <a:ext cx="432048" cy="432048"/>
          </a:xfrm>
          <a:prstGeom prst="ellipse">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Connector: Elbow 49">
            <a:extLst>
              <a:ext uri="{FF2B5EF4-FFF2-40B4-BE49-F238E27FC236}">
                <a16:creationId xmlns:a16="http://schemas.microsoft.com/office/drawing/2014/main" id="{5FCD53DB-7273-4EA1-B07A-CD16029579DC}"/>
              </a:ext>
            </a:extLst>
          </p:cNvPr>
          <p:cNvCxnSpPr>
            <a:stCxn id="29" idx="4"/>
            <a:endCxn id="36" idx="0"/>
          </p:cNvCxnSpPr>
          <p:nvPr/>
        </p:nvCxnSpPr>
        <p:spPr>
          <a:xfrm rot="16200000" flipH="1">
            <a:off x="2802675" y="4534485"/>
            <a:ext cx="429824" cy="585236"/>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D6A09A5-B140-411C-9F72-2D2831361457}"/>
              </a:ext>
            </a:extLst>
          </p:cNvPr>
          <p:cNvCxnSpPr>
            <a:stCxn id="42" idx="4"/>
            <a:endCxn id="36" idx="0"/>
          </p:cNvCxnSpPr>
          <p:nvPr/>
        </p:nvCxnSpPr>
        <p:spPr>
          <a:xfrm rot="5400000">
            <a:off x="3115127" y="4807269"/>
            <a:ext cx="429824" cy="3966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4611B90-2E87-4A36-ACCD-28E57651B993}"/>
              </a:ext>
            </a:extLst>
          </p:cNvPr>
          <p:cNvCxnSpPr>
            <a:stCxn id="44" idx="4"/>
            <a:endCxn id="36" idx="0"/>
          </p:cNvCxnSpPr>
          <p:nvPr/>
        </p:nvCxnSpPr>
        <p:spPr>
          <a:xfrm rot="5400000">
            <a:off x="4016939" y="3910133"/>
            <a:ext cx="425148" cy="1838616"/>
          </a:xfrm>
          <a:prstGeom prst="bentConnector3">
            <a:avLst>
              <a:gd name="adj1" fmla="val 4701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6DDDE294-3346-4DAC-8D26-C3459EA7A7ED}"/>
              </a:ext>
            </a:extLst>
          </p:cNvPr>
          <p:cNvCxnSpPr>
            <a:stCxn id="46" idx="4"/>
            <a:endCxn id="36" idx="0"/>
          </p:cNvCxnSpPr>
          <p:nvPr/>
        </p:nvCxnSpPr>
        <p:spPr>
          <a:xfrm rot="5400000">
            <a:off x="4776790" y="3145606"/>
            <a:ext cx="429824" cy="3362994"/>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CF3B577-A7D9-4832-8A69-D0B6F7B81E41}"/>
              </a:ext>
            </a:extLst>
          </p:cNvPr>
          <p:cNvCxnSpPr>
            <a:stCxn id="48" idx="4"/>
            <a:endCxn id="36" idx="0"/>
          </p:cNvCxnSpPr>
          <p:nvPr/>
        </p:nvCxnSpPr>
        <p:spPr>
          <a:xfrm rot="5400000">
            <a:off x="5430967" y="2491429"/>
            <a:ext cx="429824" cy="4671348"/>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EA5289E-7BAB-4407-81CF-BBF0B0C900F4}"/>
              </a:ext>
            </a:extLst>
          </p:cNvPr>
          <p:cNvSpPr/>
          <p:nvPr/>
        </p:nvSpPr>
        <p:spPr>
          <a:xfrm>
            <a:off x="8350765" y="4139641"/>
            <a:ext cx="216024" cy="5912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53681572-5428-4081-B3EB-5ADECE57FFAC}"/>
              </a:ext>
            </a:extLst>
          </p:cNvPr>
          <p:cNvCxnSpPr>
            <a:cxnSpLocks/>
            <a:stCxn id="8" idx="2"/>
            <a:endCxn id="40" idx="0"/>
          </p:cNvCxnSpPr>
          <p:nvPr/>
        </p:nvCxnSpPr>
        <p:spPr>
          <a:xfrm rot="5400000">
            <a:off x="7938567" y="4521805"/>
            <a:ext cx="311170" cy="7292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097F19-B77B-4A2B-92E9-B907BD120E57}"/>
              </a:ext>
            </a:extLst>
          </p:cNvPr>
          <p:cNvSpPr txBox="1"/>
          <p:nvPr/>
        </p:nvSpPr>
        <p:spPr>
          <a:xfrm>
            <a:off x="8159351" y="3671881"/>
            <a:ext cx="639169"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194872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C8D6CB3-2B17-4CEB-8F4E-00F2FC8040AA}"/>
              </a:ext>
            </a:extLst>
          </p:cNvPr>
          <p:cNvSpPr/>
          <p:nvPr/>
        </p:nvSpPr>
        <p:spPr>
          <a:xfrm>
            <a:off x="683568" y="2386493"/>
            <a:ext cx="2357299" cy="3159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1"/>
            <a:ext cx="8219257" cy="360040"/>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
        <p:nvSpPr>
          <p:cNvPr id="7" name="Arrow: Left-Right 6">
            <a:extLst>
              <a:ext uri="{FF2B5EF4-FFF2-40B4-BE49-F238E27FC236}">
                <a16:creationId xmlns:a16="http://schemas.microsoft.com/office/drawing/2014/main" id="{FC102299-046E-43C5-BDFC-F7C3011595EA}"/>
              </a:ext>
            </a:extLst>
          </p:cNvPr>
          <p:cNvSpPr/>
          <p:nvPr/>
        </p:nvSpPr>
        <p:spPr>
          <a:xfrm>
            <a:off x="3563888" y="2636912"/>
            <a:ext cx="1728192" cy="360040"/>
          </a:xfrm>
          <a:prstGeom prst="lef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2B216B-A3EC-47C3-843B-7B32452B16D8}"/>
              </a:ext>
            </a:extLst>
          </p:cNvPr>
          <p:cNvSpPr txBox="1"/>
          <p:nvPr/>
        </p:nvSpPr>
        <p:spPr>
          <a:xfrm>
            <a:off x="3851920" y="2276872"/>
            <a:ext cx="1080120" cy="369332"/>
          </a:xfrm>
          <a:prstGeom prst="rect">
            <a:avLst/>
          </a:prstGeom>
          <a:noFill/>
        </p:spPr>
        <p:txBody>
          <a:bodyPr wrap="square" rtlCol="0">
            <a:spAutoFit/>
          </a:bodyPr>
          <a:lstStyle/>
          <a:p>
            <a:r>
              <a:rPr lang="en-US" dirty="0"/>
              <a:t>Requests</a:t>
            </a:r>
          </a:p>
        </p:txBody>
      </p:sp>
      <p:sp>
        <p:nvSpPr>
          <p:cNvPr id="10" name="TextBox 9">
            <a:extLst>
              <a:ext uri="{FF2B5EF4-FFF2-40B4-BE49-F238E27FC236}">
                <a16:creationId xmlns:a16="http://schemas.microsoft.com/office/drawing/2014/main" id="{F16EBB8E-2491-49D0-B2DE-6679FC2D417D}"/>
              </a:ext>
            </a:extLst>
          </p:cNvPr>
          <p:cNvSpPr txBox="1"/>
          <p:nvPr/>
        </p:nvSpPr>
        <p:spPr>
          <a:xfrm>
            <a:off x="847552" y="2574481"/>
            <a:ext cx="1944216"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Client (Browser)</a:t>
            </a:r>
          </a:p>
        </p:txBody>
      </p:sp>
      <p:sp>
        <p:nvSpPr>
          <p:cNvPr id="12" name="TextBox 11">
            <a:extLst>
              <a:ext uri="{FF2B5EF4-FFF2-40B4-BE49-F238E27FC236}">
                <a16:creationId xmlns:a16="http://schemas.microsoft.com/office/drawing/2014/main" id="{0FEB57C7-658C-45FF-856B-4DFAE1E9A8B1}"/>
              </a:ext>
            </a:extLst>
          </p:cNvPr>
          <p:cNvSpPr txBox="1"/>
          <p:nvPr/>
        </p:nvSpPr>
        <p:spPr>
          <a:xfrm>
            <a:off x="6012160" y="2574481"/>
            <a:ext cx="1944216"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Server</a:t>
            </a:r>
          </a:p>
        </p:txBody>
      </p:sp>
      <p:pic>
        <p:nvPicPr>
          <p:cNvPr id="14" name="Picture 13">
            <a:extLst>
              <a:ext uri="{FF2B5EF4-FFF2-40B4-BE49-F238E27FC236}">
                <a16:creationId xmlns:a16="http://schemas.microsoft.com/office/drawing/2014/main" id="{B8DFC316-2047-4B93-A67D-6D0C03E18634}"/>
              </a:ext>
            </a:extLst>
          </p:cNvPr>
          <p:cNvPicPr>
            <a:picLocks noChangeAspect="1"/>
          </p:cNvPicPr>
          <p:nvPr/>
        </p:nvPicPr>
        <p:blipFill>
          <a:blip r:embed="rId3"/>
          <a:stretch>
            <a:fillRect/>
          </a:stretch>
        </p:blipFill>
        <p:spPr>
          <a:xfrm>
            <a:off x="1511301" y="3176174"/>
            <a:ext cx="828452" cy="882776"/>
          </a:xfrm>
          <a:prstGeom prst="rect">
            <a:avLst/>
          </a:prstGeom>
        </p:spPr>
      </p:pic>
      <p:sp>
        <p:nvSpPr>
          <p:cNvPr id="17" name="TextBox 16">
            <a:extLst>
              <a:ext uri="{FF2B5EF4-FFF2-40B4-BE49-F238E27FC236}">
                <a16:creationId xmlns:a16="http://schemas.microsoft.com/office/drawing/2014/main" id="{22B299FF-33C0-4065-9D23-6E9AB2045A2E}"/>
              </a:ext>
            </a:extLst>
          </p:cNvPr>
          <p:cNvSpPr txBox="1"/>
          <p:nvPr/>
        </p:nvSpPr>
        <p:spPr>
          <a:xfrm>
            <a:off x="6037559" y="3519380"/>
            <a:ext cx="1944216" cy="646331"/>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Node, Express, MongoDB</a:t>
            </a:r>
          </a:p>
        </p:txBody>
      </p:sp>
      <p:sp>
        <p:nvSpPr>
          <p:cNvPr id="18" name="TextBox 17">
            <a:extLst>
              <a:ext uri="{FF2B5EF4-FFF2-40B4-BE49-F238E27FC236}">
                <a16:creationId xmlns:a16="http://schemas.microsoft.com/office/drawing/2014/main" id="{929362AE-D60D-4947-8B0E-BB0913DDEE20}"/>
              </a:ext>
            </a:extLst>
          </p:cNvPr>
          <p:cNvSpPr txBox="1"/>
          <p:nvPr/>
        </p:nvSpPr>
        <p:spPr>
          <a:xfrm>
            <a:off x="3851920" y="3048277"/>
            <a:ext cx="1440160" cy="369332"/>
          </a:xfrm>
          <a:prstGeom prst="rect">
            <a:avLst/>
          </a:prstGeom>
          <a:noFill/>
        </p:spPr>
        <p:txBody>
          <a:bodyPr wrap="square" rtlCol="0">
            <a:spAutoFit/>
          </a:bodyPr>
          <a:lstStyle/>
          <a:p>
            <a:r>
              <a:rPr lang="en-US" dirty="0"/>
              <a:t>Responses</a:t>
            </a:r>
          </a:p>
        </p:txBody>
      </p:sp>
      <p:sp>
        <p:nvSpPr>
          <p:cNvPr id="19" name="TextBox 18">
            <a:extLst>
              <a:ext uri="{FF2B5EF4-FFF2-40B4-BE49-F238E27FC236}">
                <a16:creationId xmlns:a16="http://schemas.microsoft.com/office/drawing/2014/main" id="{17746B5A-CBDA-4ABA-B485-4707FAF0D7F0}"/>
              </a:ext>
            </a:extLst>
          </p:cNvPr>
          <p:cNvSpPr txBox="1"/>
          <p:nvPr/>
        </p:nvSpPr>
        <p:spPr>
          <a:xfrm>
            <a:off x="3631828" y="3508160"/>
            <a:ext cx="1620180" cy="646331"/>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Data </a:t>
            </a:r>
          </a:p>
          <a:p>
            <a:r>
              <a:rPr lang="en-US" dirty="0"/>
              <a:t>(JSON Format)</a:t>
            </a:r>
          </a:p>
        </p:txBody>
      </p:sp>
      <p:sp>
        <p:nvSpPr>
          <p:cNvPr id="20" name="TextBox 19">
            <a:extLst>
              <a:ext uri="{FF2B5EF4-FFF2-40B4-BE49-F238E27FC236}">
                <a16:creationId xmlns:a16="http://schemas.microsoft.com/office/drawing/2014/main" id="{4B0B80A8-152F-4188-9560-D32620E158F5}"/>
              </a:ext>
            </a:extLst>
          </p:cNvPr>
          <p:cNvSpPr txBox="1"/>
          <p:nvPr/>
        </p:nvSpPr>
        <p:spPr>
          <a:xfrm>
            <a:off x="953419" y="4256486"/>
            <a:ext cx="1944216"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Presentation /UI</a:t>
            </a:r>
          </a:p>
        </p:txBody>
      </p:sp>
      <p:sp>
        <p:nvSpPr>
          <p:cNvPr id="23" name="TextBox 22">
            <a:extLst>
              <a:ext uri="{FF2B5EF4-FFF2-40B4-BE49-F238E27FC236}">
                <a16:creationId xmlns:a16="http://schemas.microsoft.com/office/drawing/2014/main" id="{148030AF-61DA-4301-B221-E14A4D0AD67C}"/>
              </a:ext>
            </a:extLst>
          </p:cNvPr>
          <p:cNvSpPr txBox="1"/>
          <p:nvPr/>
        </p:nvSpPr>
        <p:spPr>
          <a:xfrm>
            <a:off x="953419" y="4739550"/>
            <a:ext cx="1944216" cy="646331"/>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SPA (Single Page Application)</a:t>
            </a:r>
          </a:p>
        </p:txBody>
      </p:sp>
      <p:sp>
        <p:nvSpPr>
          <p:cNvPr id="24" name="TextBox 23">
            <a:extLst>
              <a:ext uri="{FF2B5EF4-FFF2-40B4-BE49-F238E27FC236}">
                <a16:creationId xmlns:a16="http://schemas.microsoft.com/office/drawing/2014/main" id="{E79A0B9A-32A8-4A86-8085-4B2DCDD9E31F}"/>
              </a:ext>
            </a:extLst>
          </p:cNvPr>
          <p:cNvSpPr txBox="1"/>
          <p:nvPr/>
        </p:nvSpPr>
        <p:spPr>
          <a:xfrm>
            <a:off x="6037559" y="4370218"/>
            <a:ext cx="1944216" cy="369332"/>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Business Logic</a:t>
            </a:r>
          </a:p>
        </p:txBody>
      </p:sp>
      <p:sp>
        <p:nvSpPr>
          <p:cNvPr id="27" name="TextBox 26">
            <a:extLst>
              <a:ext uri="{FF2B5EF4-FFF2-40B4-BE49-F238E27FC236}">
                <a16:creationId xmlns:a16="http://schemas.microsoft.com/office/drawing/2014/main" id="{69F490C6-48D0-4BA9-AE5A-430AEBB2D426}"/>
              </a:ext>
            </a:extLst>
          </p:cNvPr>
          <p:cNvSpPr txBox="1"/>
          <p:nvPr/>
        </p:nvSpPr>
        <p:spPr>
          <a:xfrm>
            <a:off x="6012159" y="4899222"/>
            <a:ext cx="1969615" cy="646331"/>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Persistent Data Storage</a:t>
            </a:r>
          </a:p>
        </p:txBody>
      </p:sp>
      <p:sp>
        <p:nvSpPr>
          <p:cNvPr id="28" name="TextBox 27">
            <a:extLst>
              <a:ext uri="{FF2B5EF4-FFF2-40B4-BE49-F238E27FC236}">
                <a16:creationId xmlns:a16="http://schemas.microsoft.com/office/drawing/2014/main" id="{DAE0FD7B-583C-4E63-93FE-5DA6E5026972}"/>
              </a:ext>
            </a:extLst>
          </p:cNvPr>
          <p:cNvSpPr txBox="1"/>
          <p:nvPr/>
        </p:nvSpPr>
        <p:spPr>
          <a:xfrm>
            <a:off x="6005386" y="5729049"/>
            <a:ext cx="1944216" cy="646331"/>
          </a:xfrm>
          <a:prstGeom prst="rect">
            <a:avLst/>
          </a:prstGeom>
          <a:solidFill>
            <a:schemeClr val="accent2">
              <a:lumMod val="60000"/>
              <a:lumOff val="40000"/>
            </a:schemeClr>
          </a:solidFill>
          <a:ln>
            <a:solidFill>
              <a:srgbClr val="C00000"/>
            </a:solidFill>
          </a:ln>
        </p:spPr>
        <p:txBody>
          <a:bodyPr wrap="square" rtlCol="0">
            <a:spAutoFit/>
          </a:bodyPr>
          <a:lstStyle/>
          <a:p>
            <a:r>
              <a:rPr lang="en-US" dirty="0"/>
              <a:t>Authentication Logic</a:t>
            </a:r>
          </a:p>
        </p:txBody>
      </p:sp>
      <p:pic>
        <p:nvPicPr>
          <p:cNvPr id="37" name="Picture 2" descr="Node.js - Wikipedia">
            <a:extLst>
              <a:ext uri="{FF2B5EF4-FFF2-40B4-BE49-F238E27FC236}">
                <a16:creationId xmlns:a16="http://schemas.microsoft.com/office/drawing/2014/main" id="{4F117597-76F2-47DB-9785-0938F285B2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7559" y="3069791"/>
            <a:ext cx="542343" cy="33069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39" name="Picture 2" descr="Building a simple REST API with NodeJS and Express. | by Onejohi ...">
            <a:extLst>
              <a:ext uri="{FF2B5EF4-FFF2-40B4-BE49-F238E27FC236}">
                <a16:creationId xmlns:a16="http://schemas.microsoft.com/office/drawing/2014/main" id="{7F80A359-16B7-4589-A40D-B986F97293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1470" y="3069791"/>
            <a:ext cx="542343" cy="31148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45" name="Picture 2" descr="Thousands of MongoDB databases compromised and held to ransom ...">
            <a:extLst>
              <a:ext uri="{FF2B5EF4-FFF2-40B4-BE49-F238E27FC236}">
                <a16:creationId xmlns:a16="http://schemas.microsoft.com/office/drawing/2014/main" id="{C18320AA-90EA-4E64-8ABA-A314514CB9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1684" y="3070829"/>
            <a:ext cx="616632" cy="32422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002A487-E33E-457E-A8F4-242B7B6CD318}"/>
              </a:ext>
            </a:extLst>
          </p:cNvPr>
          <p:cNvSpPr txBox="1"/>
          <p:nvPr/>
        </p:nvSpPr>
        <p:spPr>
          <a:xfrm>
            <a:off x="3142435" y="4467402"/>
            <a:ext cx="1830498" cy="1754326"/>
          </a:xfrm>
          <a:prstGeom prst="rect">
            <a:avLst/>
          </a:prstGeom>
          <a:solidFill>
            <a:srgbClr val="FFFF00"/>
          </a:solidFill>
          <a:ln>
            <a:solidFill>
              <a:srgbClr val="C00000"/>
            </a:solidFill>
          </a:ln>
        </p:spPr>
        <p:txBody>
          <a:bodyPr wrap="square" rtlCol="0">
            <a:spAutoFit/>
          </a:bodyPr>
          <a:lstStyle/>
          <a:p>
            <a:r>
              <a:rPr lang="en-US" dirty="0"/>
              <a:t>Single Page is not necessary served by Node Backend, such as, AWS static host S3.</a:t>
            </a:r>
          </a:p>
        </p:txBody>
      </p:sp>
      <p:sp>
        <p:nvSpPr>
          <p:cNvPr id="57" name="Arrow: Left 56">
            <a:extLst>
              <a:ext uri="{FF2B5EF4-FFF2-40B4-BE49-F238E27FC236}">
                <a16:creationId xmlns:a16="http://schemas.microsoft.com/office/drawing/2014/main" id="{F445E260-B10C-4F05-9AE5-3362B0E3613A}"/>
              </a:ext>
            </a:extLst>
          </p:cNvPr>
          <p:cNvSpPr/>
          <p:nvPr/>
        </p:nvSpPr>
        <p:spPr>
          <a:xfrm>
            <a:off x="2477785" y="5062715"/>
            <a:ext cx="690762" cy="369332"/>
          </a:xfrm>
          <a:prstGeom prst="lef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136AD0B7-FE99-4186-8398-488239A77D8C}"/>
              </a:ext>
            </a:extLst>
          </p:cNvPr>
          <p:cNvSpPr txBox="1"/>
          <p:nvPr/>
        </p:nvSpPr>
        <p:spPr>
          <a:xfrm>
            <a:off x="1618692" y="1848701"/>
            <a:ext cx="1944216" cy="369332"/>
          </a:xfrm>
          <a:prstGeom prst="rect">
            <a:avLst/>
          </a:prstGeom>
          <a:solidFill>
            <a:schemeClr val="bg1">
              <a:lumMod val="85000"/>
            </a:schemeClr>
          </a:solidFill>
          <a:ln>
            <a:solidFill>
              <a:srgbClr val="C00000"/>
            </a:solidFill>
          </a:ln>
        </p:spPr>
        <p:txBody>
          <a:bodyPr wrap="square" rtlCol="0">
            <a:spAutoFit/>
          </a:bodyPr>
          <a:lstStyle/>
          <a:p>
            <a:r>
              <a:rPr lang="en-US" dirty="0"/>
              <a:t>Ajax (Background)</a:t>
            </a:r>
          </a:p>
        </p:txBody>
      </p:sp>
      <p:cxnSp>
        <p:nvCxnSpPr>
          <p:cNvPr id="70" name="Straight Arrow Connector 69">
            <a:extLst>
              <a:ext uri="{FF2B5EF4-FFF2-40B4-BE49-F238E27FC236}">
                <a16:creationId xmlns:a16="http://schemas.microsoft.com/office/drawing/2014/main" id="{54895A10-3033-4D67-A2A0-4E0A5DD5D009}"/>
              </a:ext>
            </a:extLst>
          </p:cNvPr>
          <p:cNvCxnSpPr>
            <a:stCxn id="67" idx="3"/>
            <a:endCxn id="8" idx="0"/>
          </p:cNvCxnSpPr>
          <p:nvPr/>
        </p:nvCxnSpPr>
        <p:spPr>
          <a:xfrm>
            <a:off x="3562908" y="2033367"/>
            <a:ext cx="829072" cy="2435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512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187220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We can subscribe to certain updates, changes, and push these changes from a totally different place.</a:t>
            </a:r>
          </a:p>
          <a:p>
            <a:pPr marL="465138" indent="-465138" algn="l">
              <a:buClr>
                <a:srgbClr val="0070C0"/>
              </a:buClr>
              <a:buFont typeface="Wingdings" pitchFamily="2" charset="2"/>
              <a:buChar char="u"/>
            </a:pPr>
            <a:r>
              <a:rPr lang="en-US" sz="1800" dirty="0">
                <a:solidFill>
                  <a:schemeClr val="tx1"/>
                </a:solidFill>
              </a:rPr>
              <a:t>We typically think in observables and observes, the observer is essentially thein thing subscribing to an observable or the thing which establishes the subscription and manages it.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3131840" y="3632534"/>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3131840" y="5288718"/>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stCxn id="11" idx="0"/>
            <a:endCxn id="9" idx="2"/>
          </p:cNvCxnSpPr>
          <p:nvPr/>
        </p:nvCxnSpPr>
        <p:spPr>
          <a:xfrm flipV="1">
            <a:off x="4355976" y="4208598"/>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4427984" y="4581380"/>
            <a:ext cx="1440160" cy="369332"/>
          </a:xfrm>
          <a:prstGeom prst="rect">
            <a:avLst/>
          </a:prstGeom>
          <a:noFill/>
        </p:spPr>
        <p:txBody>
          <a:bodyPr wrap="square" rtlCol="0">
            <a:spAutoFit/>
          </a:bodyPr>
          <a:lstStyle/>
          <a:p>
            <a:r>
              <a:rPr lang="en-US" dirty="0"/>
              <a:t>Subscription</a:t>
            </a:r>
          </a:p>
        </p:txBody>
      </p:sp>
    </p:spTree>
    <p:extLst>
      <p:ext uri="{BB962C8B-B14F-4D97-AF65-F5344CB8AC3E}">
        <p14:creationId xmlns:p14="http://schemas.microsoft.com/office/powerpoint/2010/main" val="4276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155332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There are three method which are called on the observers side and that is next(), error(), and complete().</a:t>
            </a:r>
          </a:p>
          <a:p>
            <a:pPr marL="465138" indent="-465138" algn="l">
              <a:buClr>
                <a:srgbClr val="0070C0"/>
              </a:buClr>
              <a:buFont typeface="Wingdings" pitchFamily="2" charset="2"/>
              <a:buChar char="u"/>
            </a:pPr>
            <a:r>
              <a:rPr lang="en-US" sz="1800" dirty="0">
                <a:solidFill>
                  <a:schemeClr val="tx1"/>
                </a:solidFill>
              </a:rPr>
              <a:t>We called the next() on the Subject in the previous discussion and the Subjects is kind of the Observable.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3203848" y="3645024"/>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3203848" y="4796544"/>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4427984" y="4221088"/>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4572000" y="4297004"/>
            <a:ext cx="1440160" cy="369332"/>
          </a:xfrm>
          <a:prstGeom prst="rect">
            <a:avLst/>
          </a:prstGeom>
          <a:noFill/>
        </p:spPr>
        <p:txBody>
          <a:bodyPr wrap="square" rtlCol="0">
            <a:spAutoFit/>
          </a:bodyPr>
          <a:lstStyle/>
          <a:p>
            <a:r>
              <a:rPr lang="en-US" dirty="0"/>
              <a:t>Subscription</a:t>
            </a:r>
          </a:p>
        </p:txBody>
      </p:sp>
      <p:sp>
        <p:nvSpPr>
          <p:cNvPr id="10" name="Rectangle 9">
            <a:extLst>
              <a:ext uri="{FF2B5EF4-FFF2-40B4-BE49-F238E27FC236}">
                <a16:creationId xmlns:a16="http://schemas.microsoft.com/office/drawing/2014/main" id="{17633A23-0A63-4E65-90C9-6DB6BE978A44}"/>
              </a:ext>
            </a:extLst>
          </p:cNvPr>
          <p:cNvSpPr/>
          <p:nvPr/>
        </p:nvSpPr>
        <p:spPr>
          <a:xfrm>
            <a:off x="3203848" y="5589240"/>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2" name="Rectangle 11">
            <a:extLst>
              <a:ext uri="{FF2B5EF4-FFF2-40B4-BE49-F238E27FC236}">
                <a16:creationId xmlns:a16="http://schemas.microsoft.com/office/drawing/2014/main" id="{15AF03DA-5BE8-4437-BEE3-1FED53F67A4C}"/>
              </a:ext>
            </a:extLst>
          </p:cNvPr>
          <p:cNvSpPr/>
          <p:nvPr/>
        </p:nvSpPr>
        <p:spPr>
          <a:xfrm>
            <a:off x="3203848" y="5865249"/>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4" name="Rectangle 13">
            <a:extLst>
              <a:ext uri="{FF2B5EF4-FFF2-40B4-BE49-F238E27FC236}">
                <a16:creationId xmlns:a16="http://schemas.microsoft.com/office/drawing/2014/main" id="{8F9941C1-2ED9-4847-AA5D-DD23A3FBF43D}"/>
              </a:ext>
            </a:extLst>
          </p:cNvPr>
          <p:cNvSpPr/>
          <p:nvPr/>
        </p:nvSpPr>
        <p:spPr>
          <a:xfrm>
            <a:off x="3203848" y="6141258"/>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spTree>
    <p:extLst>
      <p:ext uri="{BB962C8B-B14F-4D97-AF65-F5344CB8AC3E}">
        <p14:creationId xmlns:p14="http://schemas.microsoft.com/office/powerpoint/2010/main" val="277679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215963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The Observer who then does something upon the next() call in that subscription callback. The first argument we passed to subscribe, that is the logic we want to execute whenever next() is executed on the subject.</a:t>
            </a:r>
          </a:p>
          <a:p>
            <a:pPr marL="465138" indent="-465138" algn="l">
              <a:buClr>
                <a:srgbClr val="0070C0"/>
              </a:buClr>
              <a:buFont typeface="Wingdings" pitchFamily="2" charset="2"/>
              <a:buChar char="u"/>
            </a:pPr>
            <a:r>
              <a:rPr lang="en-US" sz="1800" dirty="0">
                <a:solidFill>
                  <a:schemeClr val="tx1"/>
                </a:solidFill>
              </a:rPr>
              <a:t>We invoke next through the observable or through the subject.</a:t>
            </a:r>
          </a:p>
          <a:p>
            <a:pPr marL="465138" indent="-465138" algn="l">
              <a:buClr>
                <a:srgbClr val="0070C0"/>
              </a:buClr>
              <a:buFont typeface="Wingdings" pitchFamily="2" charset="2"/>
              <a:buChar char="u"/>
            </a:pPr>
            <a:r>
              <a:rPr lang="en-US" sz="1800" dirty="0">
                <a:solidFill>
                  <a:schemeClr val="tx1"/>
                </a:solidFill>
              </a:rPr>
              <a:t>The observer is what we pass into subscribe. The observer is a collection of functions that we can do something up on these method calls.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3203848" y="3645024"/>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3203848" y="4796544"/>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4427984" y="4221088"/>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4572000" y="4297004"/>
            <a:ext cx="1440160" cy="369332"/>
          </a:xfrm>
          <a:prstGeom prst="rect">
            <a:avLst/>
          </a:prstGeom>
          <a:noFill/>
        </p:spPr>
        <p:txBody>
          <a:bodyPr wrap="square" rtlCol="0">
            <a:spAutoFit/>
          </a:bodyPr>
          <a:lstStyle/>
          <a:p>
            <a:r>
              <a:rPr lang="en-US" dirty="0"/>
              <a:t>Subscription</a:t>
            </a:r>
          </a:p>
        </p:txBody>
      </p:sp>
      <p:sp>
        <p:nvSpPr>
          <p:cNvPr id="10" name="Rectangle 9">
            <a:extLst>
              <a:ext uri="{FF2B5EF4-FFF2-40B4-BE49-F238E27FC236}">
                <a16:creationId xmlns:a16="http://schemas.microsoft.com/office/drawing/2014/main" id="{17633A23-0A63-4E65-90C9-6DB6BE978A44}"/>
              </a:ext>
            </a:extLst>
          </p:cNvPr>
          <p:cNvSpPr/>
          <p:nvPr/>
        </p:nvSpPr>
        <p:spPr>
          <a:xfrm>
            <a:off x="3203848" y="5589240"/>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2" name="Rectangle 11">
            <a:extLst>
              <a:ext uri="{FF2B5EF4-FFF2-40B4-BE49-F238E27FC236}">
                <a16:creationId xmlns:a16="http://schemas.microsoft.com/office/drawing/2014/main" id="{15AF03DA-5BE8-4437-BEE3-1FED53F67A4C}"/>
              </a:ext>
            </a:extLst>
          </p:cNvPr>
          <p:cNvSpPr/>
          <p:nvPr/>
        </p:nvSpPr>
        <p:spPr>
          <a:xfrm>
            <a:off x="3203848" y="5865249"/>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4" name="Rectangle 13">
            <a:extLst>
              <a:ext uri="{FF2B5EF4-FFF2-40B4-BE49-F238E27FC236}">
                <a16:creationId xmlns:a16="http://schemas.microsoft.com/office/drawing/2014/main" id="{8F9941C1-2ED9-4847-AA5D-DD23A3FBF43D}"/>
              </a:ext>
            </a:extLst>
          </p:cNvPr>
          <p:cNvSpPr/>
          <p:nvPr/>
        </p:nvSpPr>
        <p:spPr>
          <a:xfrm>
            <a:off x="3203848" y="6141258"/>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cxnSp>
        <p:nvCxnSpPr>
          <p:cNvPr id="8" name="Connector: Elbow 7">
            <a:extLst>
              <a:ext uri="{FF2B5EF4-FFF2-40B4-BE49-F238E27FC236}">
                <a16:creationId xmlns:a16="http://schemas.microsoft.com/office/drawing/2014/main" id="{9FB6D46A-AF33-4C6E-B667-F059046FC533}"/>
              </a:ext>
            </a:extLst>
          </p:cNvPr>
          <p:cNvCxnSpPr>
            <a:stCxn id="9" idx="1"/>
            <a:endCxn id="10" idx="1"/>
          </p:cNvCxnSpPr>
          <p:nvPr/>
        </p:nvCxnSpPr>
        <p:spPr>
          <a:xfrm rot="10800000" flipV="1">
            <a:off x="3203848" y="3933056"/>
            <a:ext cx="12700" cy="1772750"/>
          </a:xfrm>
          <a:prstGeom prst="bentConnector3">
            <a:avLst>
              <a:gd name="adj1" fmla="val 64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7C5275-0F27-4A67-848B-4ACDA665B4CB}"/>
              </a:ext>
            </a:extLst>
          </p:cNvPr>
          <p:cNvSpPr txBox="1"/>
          <p:nvPr/>
        </p:nvSpPr>
        <p:spPr>
          <a:xfrm>
            <a:off x="1509688" y="4600159"/>
            <a:ext cx="834442" cy="369332"/>
          </a:xfrm>
          <a:prstGeom prst="rect">
            <a:avLst/>
          </a:prstGeom>
          <a:noFill/>
        </p:spPr>
        <p:txBody>
          <a:bodyPr wrap="square" rtlCol="0">
            <a:spAutoFit/>
          </a:bodyPr>
          <a:lstStyle/>
          <a:p>
            <a:r>
              <a:rPr lang="en-US" dirty="0"/>
              <a:t>Invoke</a:t>
            </a:r>
          </a:p>
        </p:txBody>
      </p:sp>
    </p:spTree>
    <p:extLst>
      <p:ext uri="{BB962C8B-B14F-4D97-AF65-F5344CB8AC3E}">
        <p14:creationId xmlns:p14="http://schemas.microsoft.com/office/powerpoint/2010/main" val="154287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215963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We can just emit next() data to get a new package of data.</a:t>
            </a:r>
          </a:p>
          <a:p>
            <a:pPr marL="465138" indent="-465138" algn="l">
              <a:buClr>
                <a:srgbClr val="0070C0"/>
              </a:buClr>
              <a:buFont typeface="Wingdings" pitchFamily="2" charset="2"/>
              <a:buChar char="u"/>
            </a:pPr>
            <a:r>
              <a:rPr lang="en-US" sz="1800" dirty="0">
                <a:solidFill>
                  <a:schemeClr val="tx1"/>
                </a:solidFill>
              </a:rPr>
              <a:t>We can have an observable where we want to throw an error because we are doing the HTTP calls behind the scene that failed.</a:t>
            </a:r>
          </a:p>
          <a:p>
            <a:pPr marL="465138" indent="-465138" algn="l">
              <a:buClr>
                <a:srgbClr val="0070C0"/>
              </a:buClr>
              <a:buFont typeface="Wingdings" pitchFamily="2" charset="2"/>
              <a:buChar char="u"/>
            </a:pPr>
            <a:r>
              <a:rPr lang="en-US" sz="1800" dirty="0">
                <a:solidFill>
                  <a:schemeClr val="tx1"/>
                </a:solidFill>
              </a:rPr>
              <a:t>We also can emit a complete() event for finished. No more data package to be emitted, no more next() call.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3203848" y="3645024"/>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3203848" y="4796544"/>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4427984" y="4221088"/>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4572000" y="4297004"/>
            <a:ext cx="1440160" cy="369332"/>
          </a:xfrm>
          <a:prstGeom prst="rect">
            <a:avLst/>
          </a:prstGeom>
          <a:noFill/>
        </p:spPr>
        <p:txBody>
          <a:bodyPr wrap="square" rtlCol="0">
            <a:spAutoFit/>
          </a:bodyPr>
          <a:lstStyle/>
          <a:p>
            <a:r>
              <a:rPr lang="en-US" dirty="0"/>
              <a:t>Subscription</a:t>
            </a:r>
          </a:p>
        </p:txBody>
      </p:sp>
      <p:sp>
        <p:nvSpPr>
          <p:cNvPr id="10" name="Rectangle 9">
            <a:extLst>
              <a:ext uri="{FF2B5EF4-FFF2-40B4-BE49-F238E27FC236}">
                <a16:creationId xmlns:a16="http://schemas.microsoft.com/office/drawing/2014/main" id="{17633A23-0A63-4E65-90C9-6DB6BE978A44}"/>
              </a:ext>
            </a:extLst>
          </p:cNvPr>
          <p:cNvSpPr/>
          <p:nvPr/>
        </p:nvSpPr>
        <p:spPr>
          <a:xfrm>
            <a:off x="3203848" y="5589240"/>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2" name="Rectangle 11">
            <a:extLst>
              <a:ext uri="{FF2B5EF4-FFF2-40B4-BE49-F238E27FC236}">
                <a16:creationId xmlns:a16="http://schemas.microsoft.com/office/drawing/2014/main" id="{15AF03DA-5BE8-4437-BEE3-1FED53F67A4C}"/>
              </a:ext>
            </a:extLst>
          </p:cNvPr>
          <p:cNvSpPr/>
          <p:nvPr/>
        </p:nvSpPr>
        <p:spPr>
          <a:xfrm>
            <a:off x="3203848" y="5865249"/>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4" name="Rectangle 13">
            <a:extLst>
              <a:ext uri="{FF2B5EF4-FFF2-40B4-BE49-F238E27FC236}">
                <a16:creationId xmlns:a16="http://schemas.microsoft.com/office/drawing/2014/main" id="{8F9941C1-2ED9-4847-AA5D-DD23A3FBF43D}"/>
              </a:ext>
            </a:extLst>
          </p:cNvPr>
          <p:cNvSpPr/>
          <p:nvPr/>
        </p:nvSpPr>
        <p:spPr>
          <a:xfrm>
            <a:off x="3203848" y="6141258"/>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cxnSp>
        <p:nvCxnSpPr>
          <p:cNvPr id="8" name="Connector: Elbow 7">
            <a:extLst>
              <a:ext uri="{FF2B5EF4-FFF2-40B4-BE49-F238E27FC236}">
                <a16:creationId xmlns:a16="http://schemas.microsoft.com/office/drawing/2014/main" id="{9FB6D46A-AF33-4C6E-B667-F059046FC533}"/>
              </a:ext>
            </a:extLst>
          </p:cNvPr>
          <p:cNvCxnSpPr>
            <a:stCxn id="9" idx="1"/>
            <a:endCxn id="10" idx="1"/>
          </p:cNvCxnSpPr>
          <p:nvPr/>
        </p:nvCxnSpPr>
        <p:spPr>
          <a:xfrm rot="10800000" flipV="1">
            <a:off x="3203848" y="3933056"/>
            <a:ext cx="12700" cy="1772750"/>
          </a:xfrm>
          <a:prstGeom prst="bentConnector3">
            <a:avLst>
              <a:gd name="adj1" fmla="val 62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7C5275-0F27-4A67-848B-4ACDA665B4CB}"/>
              </a:ext>
            </a:extLst>
          </p:cNvPr>
          <p:cNvSpPr txBox="1"/>
          <p:nvPr/>
        </p:nvSpPr>
        <p:spPr>
          <a:xfrm>
            <a:off x="1787086" y="4511524"/>
            <a:ext cx="834442" cy="369332"/>
          </a:xfrm>
          <a:prstGeom prst="rect">
            <a:avLst/>
          </a:prstGeom>
          <a:noFill/>
        </p:spPr>
        <p:txBody>
          <a:bodyPr wrap="square" rtlCol="0">
            <a:spAutoFit/>
          </a:bodyPr>
          <a:lstStyle/>
          <a:p>
            <a:r>
              <a:rPr lang="en-US" dirty="0"/>
              <a:t>Invoke</a:t>
            </a:r>
          </a:p>
        </p:txBody>
      </p:sp>
      <p:cxnSp>
        <p:nvCxnSpPr>
          <p:cNvPr id="22" name="Connector: Elbow 21">
            <a:extLst>
              <a:ext uri="{FF2B5EF4-FFF2-40B4-BE49-F238E27FC236}">
                <a16:creationId xmlns:a16="http://schemas.microsoft.com/office/drawing/2014/main" id="{46D1F808-9601-4063-AAF7-4A99CF211530}"/>
              </a:ext>
            </a:extLst>
          </p:cNvPr>
          <p:cNvCxnSpPr>
            <a:cxnSpLocks/>
            <a:stCxn id="9" idx="1"/>
            <a:endCxn id="12" idx="1"/>
          </p:cNvCxnSpPr>
          <p:nvPr/>
        </p:nvCxnSpPr>
        <p:spPr>
          <a:xfrm rot="10800000" flipV="1">
            <a:off x="3203848" y="3933055"/>
            <a:ext cx="12700" cy="2048759"/>
          </a:xfrm>
          <a:prstGeom prst="bentConnector3">
            <a:avLst>
              <a:gd name="adj1" fmla="val 8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682583E-38F7-49E5-B414-1FA1AFCC5D9C}"/>
              </a:ext>
            </a:extLst>
          </p:cNvPr>
          <p:cNvCxnSpPr>
            <a:cxnSpLocks/>
            <a:stCxn id="9" idx="1"/>
            <a:endCxn id="14" idx="1"/>
          </p:cNvCxnSpPr>
          <p:nvPr/>
        </p:nvCxnSpPr>
        <p:spPr>
          <a:xfrm rot="10800000" flipV="1">
            <a:off x="3203848" y="3933056"/>
            <a:ext cx="12700" cy="2324768"/>
          </a:xfrm>
          <a:prstGeom prst="bentConnector3">
            <a:avLst>
              <a:gd name="adj1" fmla="val 102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215963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Typically, for example, the Observable that wraps a callback of an HTTP request so we can wrap a normal xml http request and ajax request with an observable whenever that request give us back a response.</a:t>
            </a:r>
          </a:p>
          <a:p>
            <a:pPr marL="465138" indent="-465138" algn="l">
              <a:buClr>
                <a:srgbClr val="0070C0"/>
              </a:buClr>
              <a:buFont typeface="Wingdings" pitchFamily="2" charset="2"/>
              <a:buChar char="u"/>
            </a:pPr>
            <a:r>
              <a:rPr lang="en-US" sz="1800" dirty="0">
                <a:solidFill>
                  <a:schemeClr val="tx1"/>
                </a:solidFill>
              </a:rPr>
              <a:t>We instead use that observable to emit the response data or a possible error as a next or error message.</a:t>
            </a:r>
          </a:p>
          <a:p>
            <a:pPr marL="465138" indent="-465138" algn="l">
              <a:buClr>
                <a:srgbClr val="0070C0"/>
              </a:buClr>
              <a:buFont typeface="Wingdings" pitchFamily="2" charset="2"/>
              <a:buChar char="u"/>
            </a:pPr>
            <a:r>
              <a:rPr lang="en-US" sz="1800" dirty="0">
                <a:solidFill>
                  <a:schemeClr val="tx1"/>
                </a:solidFill>
              </a:rPr>
              <a:t>We can also complete() the observable once the response is finished.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3203848" y="3645024"/>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3203848" y="4796544"/>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4427984" y="4221088"/>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4427984" y="4345589"/>
            <a:ext cx="1440160" cy="369332"/>
          </a:xfrm>
          <a:prstGeom prst="rect">
            <a:avLst/>
          </a:prstGeom>
          <a:noFill/>
        </p:spPr>
        <p:txBody>
          <a:bodyPr wrap="square" rtlCol="0">
            <a:spAutoFit/>
          </a:bodyPr>
          <a:lstStyle/>
          <a:p>
            <a:r>
              <a:rPr lang="en-US" dirty="0"/>
              <a:t>Subscription</a:t>
            </a:r>
          </a:p>
        </p:txBody>
      </p:sp>
      <p:sp>
        <p:nvSpPr>
          <p:cNvPr id="10" name="Rectangle 9">
            <a:extLst>
              <a:ext uri="{FF2B5EF4-FFF2-40B4-BE49-F238E27FC236}">
                <a16:creationId xmlns:a16="http://schemas.microsoft.com/office/drawing/2014/main" id="{17633A23-0A63-4E65-90C9-6DB6BE978A44}"/>
              </a:ext>
            </a:extLst>
          </p:cNvPr>
          <p:cNvSpPr/>
          <p:nvPr/>
        </p:nvSpPr>
        <p:spPr>
          <a:xfrm>
            <a:off x="3203848" y="5589240"/>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2" name="Rectangle 11">
            <a:extLst>
              <a:ext uri="{FF2B5EF4-FFF2-40B4-BE49-F238E27FC236}">
                <a16:creationId xmlns:a16="http://schemas.microsoft.com/office/drawing/2014/main" id="{15AF03DA-5BE8-4437-BEE3-1FED53F67A4C}"/>
              </a:ext>
            </a:extLst>
          </p:cNvPr>
          <p:cNvSpPr/>
          <p:nvPr/>
        </p:nvSpPr>
        <p:spPr>
          <a:xfrm>
            <a:off x="3203848" y="5865249"/>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4" name="Rectangle 13">
            <a:extLst>
              <a:ext uri="{FF2B5EF4-FFF2-40B4-BE49-F238E27FC236}">
                <a16:creationId xmlns:a16="http://schemas.microsoft.com/office/drawing/2014/main" id="{8F9941C1-2ED9-4847-AA5D-DD23A3FBF43D}"/>
              </a:ext>
            </a:extLst>
          </p:cNvPr>
          <p:cNvSpPr/>
          <p:nvPr/>
        </p:nvSpPr>
        <p:spPr>
          <a:xfrm>
            <a:off x="3203848" y="6141258"/>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cxnSp>
        <p:nvCxnSpPr>
          <p:cNvPr id="8" name="Connector: Elbow 7">
            <a:extLst>
              <a:ext uri="{FF2B5EF4-FFF2-40B4-BE49-F238E27FC236}">
                <a16:creationId xmlns:a16="http://schemas.microsoft.com/office/drawing/2014/main" id="{9FB6D46A-AF33-4C6E-B667-F059046FC533}"/>
              </a:ext>
            </a:extLst>
          </p:cNvPr>
          <p:cNvCxnSpPr>
            <a:stCxn id="9" idx="1"/>
            <a:endCxn id="10" idx="1"/>
          </p:cNvCxnSpPr>
          <p:nvPr/>
        </p:nvCxnSpPr>
        <p:spPr>
          <a:xfrm rot="10800000" flipV="1">
            <a:off x="3203848" y="3933056"/>
            <a:ext cx="12700" cy="1772750"/>
          </a:xfrm>
          <a:prstGeom prst="bentConnector3">
            <a:avLst>
              <a:gd name="adj1" fmla="val 62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7C5275-0F27-4A67-848B-4ACDA665B4CB}"/>
              </a:ext>
            </a:extLst>
          </p:cNvPr>
          <p:cNvSpPr txBox="1"/>
          <p:nvPr/>
        </p:nvSpPr>
        <p:spPr>
          <a:xfrm>
            <a:off x="1787086" y="4511524"/>
            <a:ext cx="834442" cy="369332"/>
          </a:xfrm>
          <a:prstGeom prst="rect">
            <a:avLst/>
          </a:prstGeom>
          <a:noFill/>
        </p:spPr>
        <p:txBody>
          <a:bodyPr wrap="square" rtlCol="0">
            <a:spAutoFit/>
          </a:bodyPr>
          <a:lstStyle/>
          <a:p>
            <a:r>
              <a:rPr lang="en-US" dirty="0"/>
              <a:t>Invoke</a:t>
            </a:r>
          </a:p>
        </p:txBody>
      </p:sp>
      <p:cxnSp>
        <p:nvCxnSpPr>
          <p:cNvPr id="22" name="Connector: Elbow 21">
            <a:extLst>
              <a:ext uri="{FF2B5EF4-FFF2-40B4-BE49-F238E27FC236}">
                <a16:creationId xmlns:a16="http://schemas.microsoft.com/office/drawing/2014/main" id="{46D1F808-9601-4063-AAF7-4A99CF211530}"/>
              </a:ext>
            </a:extLst>
          </p:cNvPr>
          <p:cNvCxnSpPr>
            <a:cxnSpLocks/>
            <a:stCxn id="9" idx="1"/>
            <a:endCxn id="12" idx="1"/>
          </p:cNvCxnSpPr>
          <p:nvPr/>
        </p:nvCxnSpPr>
        <p:spPr>
          <a:xfrm rot="10800000" flipV="1">
            <a:off x="3203848" y="3933055"/>
            <a:ext cx="12700" cy="2048759"/>
          </a:xfrm>
          <a:prstGeom prst="bentConnector3">
            <a:avLst>
              <a:gd name="adj1" fmla="val 8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682583E-38F7-49E5-B414-1FA1AFCC5D9C}"/>
              </a:ext>
            </a:extLst>
          </p:cNvPr>
          <p:cNvCxnSpPr>
            <a:cxnSpLocks/>
            <a:stCxn id="9" idx="1"/>
            <a:endCxn id="14" idx="1"/>
          </p:cNvCxnSpPr>
          <p:nvPr/>
        </p:nvCxnSpPr>
        <p:spPr>
          <a:xfrm rot="10800000" flipV="1">
            <a:off x="3203848" y="3933056"/>
            <a:ext cx="12700" cy="2324768"/>
          </a:xfrm>
          <a:prstGeom prst="bentConnector3">
            <a:avLst>
              <a:gd name="adj1" fmla="val 102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87851FD-00E4-41CC-B65A-54972ED57E55}"/>
              </a:ext>
            </a:extLst>
          </p:cNvPr>
          <p:cNvSpPr/>
          <p:nvPr/>
        </p:nvSpPr>
        <p:spPr>
          <a:xfrm>
            <a:off x="7236296" y="3637117"/>
            <a:ext cx="162448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 Request</a:t>
            </a:r>
          </a:p>
        </p:txBody>
      </p:sp>
      <p:cxnSp>
        <p:nvCxnSpPr>
          <p:cNvPr id="35" name="Straight Arrow Connector 34">
            <a:extLst>
              <a:ext uri="{FF2B5EF4-FFF2-40B4-BE49-F238E27FC236}">
                <a16:creationId xmlns:a16="http://schemas.microsoft.com/office/drawing/2014/main" id="{917DB992-A394-434D-ACF9-3AF766233697}"/>
              </a:ext>
            </a:extLst>
          </p:cNvPr>
          <p:cNvCxnSpPr>
            <a:stCxn id="9" idx="3"/>
            <a:endCxn id="33" idx="1"/>
          </p:cNvCxnSpPr>
          <p:nvPr/>
        </p:nvCxnSpPr>
        <p:spPr>
          <a:xfrm flipV="1">
            <a:off x="5652120" y="3925149"/>
            <a:ext cx="1584176" cy="7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9C5D0E5-DE7C-454A-83AB-1A682503F2E0}"/>
              </a:ext>
            </a:extLst>
          </p:cNvPr>
          <p:cNvSpPr txBox="1"/>
          <p:nvPr/>
        </p:nvSpPr>
        <p:spPr>
          <a:xfrm>
            <a:off x="6042794" y="3855310"/>
            <a:ext cx="1020811" cy="646331"/>
          </a:xfrm>
          <a:prstGeom prst="rect">
            <a:avLst/>
          </a:prstGeom>
          <a:noFill/>
        </p:spPr>
        <p:txBody>
          <a:bodyPr wrap="square" rtlCol="0">
            <a:spAutoFit/>
          </a:bodyPr>
          <a:lstStyle/>
          <a:p>
            <a:r>
              <a:rPr lang="en-US" dirty="0"/>
              <a:t>Wrap callback</a:t>
            </a:r>
          </a:p>
        </p:txBody>
      </p:sp>
      <p:cxnSp>
        <p:nvCxnSpPr>
          <p:cNvPr id="41" name="Connector: Elbow 40">
            <a:extLst>
              <a:ext uri="{FF2B5EF4-FFF2-40B4-BE49-F238E27FC236}">
                <a16:creationId xmlns:a16="http://schemas.microsoft.com/office/drawing/2014/main" id="{F5AB52DC-7DC0-4271-B24E-E975935F4C9D}"/>
              </a:ext>
            </a:extLst>
          </p:cNvPr>
          <p:cNvCxnSpPr>
            <a:stCxn id="33" idx="2"/>
            <a:endCxn id="10" idx="3"/>
          </p:cNvCxnSpPr>
          <p:nvPr/>
        </p:nvCxnSpPr>
        <p:spPr>
          <a:xfrm rot="5400000">
            <a:off x="6104017" y="3761284"/>
            <a:ext cx="1492625" cy="2396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EDF8CBA-23D2-4EEA-8EFF-5B6BCBA1ACE8}"/>
              </a:ext>
            </a:extLst>
          </p:cNvPr>
          <p:cNvSpPr txBox="1"/>
          <p:nvPr/>
        </p:nvSpPr>
        <p:spPr>
          <a:xfrm>
            <a:off x="6278838" y="5257922"/>
            <a:ext cx="1472437" cy="369332"/>
          </a:xfrm>
          <a:prstGeom prst="rect">
            <a:avLst/>
          </a:prstGeom>
          <a:noFill/>
        </p:spPr>
        <p:txBody>
          <a:bodyPr wrap="square" rtlCol="0">
            <a:spAutoFit/>
          </a:bodyPr>
          <a:lstStyle/>
          <a:p>
            <a:r>
              <a:rPr lang="en-US" dirty="0"/>
              <a:t>200: Success</a:t>
            </a:r>
          </a:p>
        </p:txBody>
      </p:sp>
      <p:cxnSp>
        <p:nvCxnSpPr>
          <p:cNvPr id="44" name="Connector: Elbow 43">
            <a:extLst>
              <a:ext uri="{FF2B5EF4-FFF2-40B4-BE49-F238E27FC236}">
                <a16:creationId xmlns:a16="http://schemas.microsoft.com/office/drawing/2014/main" id="{D06B7F3C-0BE4-4B7A-9307-47DC666B30BB}"/>
              </a:ext>
            </a:extLst>
          </p:cNvPr>
          <p:cNvCxnSpPr>
            <a:cxnSpLocks/>
            <a:stCxn id="33" idx="2"/>
            <a:endCxn id="14" idx="3"/>
          </p:cNvCxnSpPr>
          <p:nvPr/>
        </p:nvCxnSpPr>
        <p:spPr>
          <a:xfrm rot="5400000">
            <a:off x="5828008" y="4037293"/>
            <a:ext cx="2044643" cy="2396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D7F4B65-1FCD-4AE7-AB80-2B4975338260}"/>
              </a:ext>
            </a:extLst>
          </p:cNvPr>
          <p:cNvSpPr txBox="1"/>
          <p:nvPr/>
        </p:nvSpPr>
        <p:spPr>
          <a:xfrm>
            <a:off x="6278838" y="5846412"/>
            <a:ext cx="1472437" cy="369332"/>
          </a:xfrm>
          <a:prstGeom prst="rect">
            <a:avLst/>
          </a:prstGeom>
          <a:noFill/>
        </p:spPr>
        <p:txBody>
          <a:bodyPr wrap="square" rtlCol="0">
            <a:spAutoFit/>
          </a:bodyPr>
          <a:lstStyle/>
          <a:p>
            <a:r>
              <a:rPr lang="en-US" dirty="0"/>
              <a:t>200: Success</a:t>
            </a:r>
          </a:p>
        </p:txBody>
      </p:sp>
    </p:spTree>
    <p:extLst>
      <p:ext uri="{BB962C8B-B14F-4D97-AF65-F5344CB8AC3E}">
        <p14:creationId xmlns:p14="http://schemas.microsoft.com/office/powerpoint/2010/main" val="85928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60"/>
            <a:ext cx="8219257" cy="1453112"/>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Observable, Observer, and Subscription</a:t>
            </a:r>
          </a:p>
          <a:p>
            <a:pPr marL="465138" indent="-465138" algn="l">
              <a:buClr>
                <a:srgbClr val="0070C0"/>
              </a:buClr>
              <a:buFont typeface="Wingdings" pitchFamily="2" charset="2"/>
              <a:buChar char="u"/>
            </a:pPr>
            <a:r>
              <a:rPr lang="en-US" sz="1800" dirty="0">
                <a:solidFill>
                  <a:schemeClr val="tx1"/>
                </a:solidFill>
              </a:rPr>
              <a:t>The HTTP response can be failed.</a:t>
            </a:r>
          </a:p>
          <a:p>
            <a:pPr marL="465138" indent="-465138" algn="l">
              <a:buClr>
                <a:srgbClr val="0070C0"/>
              </a:buClr>
              <a:buFont typeface="Wingdings" pitchFamily="2" charset="2"/>
              <a:buChar char="u"/>
            </a:pPr>
            <a:r>
              <a:rPr lang="en-US" sz="1800" dirty="0">
                <a:solidFill>
                  <a:schemeClr val="tx1"/>
                </a:solidFill>
              </a:rPr>
              <a:t>In our app, we do not manage the all the response.</a:t>
            </a:r>
          </a:p>
          <a:p>
            <a:pPr marL="465138" indent="-465138" algn="l">
              <a:buClr>
                <a:srgbClr val="0070C0"/>
              </a:buClr>
              <a:buFont typeface="Wingdings" pitchFamily="2" charset="2"/>
              <a:buChar char="u"/>
            </a:pPr>
            <a:r>
              <a:rPr lang="en-US" sz="1800" dirty="0">
                <a:solidFill>
                  <a:schemeClr val="tx1"/>
                </a:solidFill>
              </a:rPr>
              <a:t>We manage a subject or our own event emitter.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2590800" y="3165901"/>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2590800" y="4317421"/>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3814936" y="3741965"/>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3814936" y="3866466"/>
            <a:ext cx="1440160" cy="369332"/>
          </a:xfrm>
          <a:prstGeom prst="rect">
            <a:avLst/>
          </a:prstGeom>
          <a:noFill/>
        </p:spPr>
        <p:txBody>
          <a:bodyPr wrap="square" rtlCol="0">
            <a:spAutoFit/>
          </a:bodyPr>
          <a:lstStyle/>
          <a:p>
            <a:r>
              <a:rPr lang="en-US" dirty="0"/>
              <a:t>Subscription</a:t>
            </a:r>
          </a:p>
        </p:txBody>
      </p:sp>
      <p:sp>
        <p:nvSpPr>
          <p:cNvPr id="10" name="Rectangle 9">
            <a:extLst>
              <a:ext uri="{FF2B5EF4-FFF2-40B4-BE49-F238E27FC236}">
                <a16:creationId xmlns:a16="http://schemas.microsoft.com/office/drawing/2014/main" id="{17633A23-0A63-4E65-90C9-6DB6BE978A44}"/>
              </a:ext>
            </a:extLst>
          </p:cNvPr>
          <p:cNvSpPr/>
          <p:nvPr/>
        </p:nvSpPr>
        <p:spPr>
          <a:xfrm>
            <a:off x="2590800" y="5110117"/>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2" name="Rectangle 11">
            <a:extLst>
              <a:ext uri="{FF2B5EF4-FFF2-40B4-BE49-F238E27FC236}">
                <a16:creationId xmlns:a16="http://schemas.microsoft.com/office/drawing/2014/main" id="{15AF03DA-5BE8-4437-BEE3-1FED53F67A4C}"/>
              </a:ext>
            </a:extLst>
          </p:cNvPr>
          <p:cNvSpPr/>
          <p:nvPr/>
        </p:nvSpPr>
        <p:spPr>
          <a:xfrm>
            <a:off x="2590800" y="5386126"/>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error()</a:t>
            </a:r>
          </a:p>
        </p:txBody>
      </p:sp>
      <p:sp>
        <p:nvSpPr>
          <p:cNvPr id="14" name="Rectangle 13">
            <a:extLst>
              <a:ext uri="{FF2B5EF4-FFF2-40B4-BE49-F238E27FC236}">
                <a16:creationId xmlns:a16="http://schemas.microsoft.com/office/drawing/2014/main" id="{8F9941C1-2ED9-4847-AA5D-DD23A3FBF43D}"/>
              </a:ext>
            </a:extLst>
          </p:cNvPr>
          <p:cNvSpPr/>
          <p:nvPr/>
        </p:nvSpPr>
        <p:spPr>
          <a:xfrm>
            <a:off x="2590800" y="5662135"/>
            <a:ext cx="2448272" cy="2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complete()</a:t>
            </a:r>
          </a:p>
        </p:txBody>
      </p:sp>
      <p:cxnSp>
        <p:nvCxnSpPr>
          <p:cNvPr id="8" name="Connector: Elbow 7">
            <a:extLst>
              <a:ext uri="{FF2B5EF4-FFF2-40B4-BE49-F238E27FC236}">
                <a16:creationId xmlns:a16="http://schemas.microsoft.com/office/drawing/2014/main" id="{9FB6D46A-AF33-4C6E-B667-F059046FC533}"/>
              </a:ext>
            </a:extLst>
          </p:cNvPr>
          <p:cNvCxnSpPr>
            <a:stCxn id="9" idx="1"/>
            <a:endCxn id="10" idx="1"/>
          </p:cNvCxnSpPr>
          <p:nvPr/>
        </p:nvCxnSpPr>
        <p:spPr>
          <a:xfrm rot="10800000" flipV="1">
            <a:off x="2590800" y="3453933"/>
            <a:ext cx="12700" cy="1772750"/>
          </a:xfrm>
          <a:prstGeom prst="bentConnector3">
            <a:avLst>
              <a:gd name="adj1" fmla="val 62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C7C5275-0F27-4A67-848B-4ACDA665B4CB}"/>
              </a:ext>
            </a:extLst>
          </p:cNvPr>
          <p:cNvSpPr txBox="1"/>
          <p:nvPr/>
        </p:nvSpPr>
        <p:spPr>
          <a:xfrm>
            <a:off x="1174038" y="4032401"/>
            <a:ext cx="834442" cy="369332"/>
          </a:xfrm>
          <a:prstGeom prst="rect">
            <a:avLst/>
          </a:prstGeom>
          <a:noFill/>
        </p:spPr>
        <p:txBody>
          <a:bodyPr wrap="square" rtlCol="0">
            <a:spAutoFit/>
          </a:bodyPr>
          <a:lstStyle/>
          <a:p>
            <a:r>
              <a:rPr lang="en-US" dirty="0"/>
              <a:t>Invoke</a:t>
            </a:r>
          </a:p>
        </p:txBody>
      </p:sp>
      <p:cxnSp>
        <p:nvCxnSpPr>
          <p:cNvPr id="22" name="Connector: Elbow 21">
            <a:extLst>
              <a:ext uri="{FF2B5EF4-FFF2-40B4-BE49-F238E27FC236}">
                <a16:creationId xmlns:a16="http://schemas.microsoft.com/office/drawing/2014/main" id="{46D1F808-9601-4063-AAF7-4A99CF211530}"/>
              </a:ext>
            </a:extLst>
          </p:cNvPr>
          <p:cNvCxnSpPr>
            <a:cxnSpLocks/>
            <a:stCxn id="9" idx="1"/>
            <a:endCxn id="12" idx="1"/>
          </p:cNvCxnSpPr>
          <p:nvPr/>
        </p:nvCxnSpPr>
        <p:spPr>
          <a:xfrm rot="10800000" flipV="1">
            <a:off x="2590800" y="3453932"/>
            <a:ext cx="12700" cy="2048759"/>
          </a:xfrm>
          <a:prstGeom prst="bentConnector3">
            <a:avLst>
              <a:gd name="adj1" fmla="val 8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682583E-38F7-49E5-B414-1FA1AFCC5D9C}"/>
              </a:ext>
            </a:extLst>
          </p:cNvPr>
          <p:cNvCxnSpPr>
            <a:cxnSpLocks/>
            <a:stCxn id="9" idx="1"/>
            <a:endCxn id="14" idx="1"/>
          </p:cNvCxnSpPr>
          <p:nvPr/>
        </p:nvCxnSpPr>
        <p:spPr>
          <a:xfrm rot="10800000" flipV="1">
            <a:off x="2590800" y="3453933"/>
            <a:ext cx="12700" cy="2324768"/>
          </a:xfrm>
          <a:prstGeom prst="bentConnector3">
            <a:avLst>
              <a:gd name="adj1" fmla="val 102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87851FD-00E4-41CC-B65A-54972ED57E55}"/>
              </a:ext>
            </a:extLst>
          </p:cNvPr>
          <p:cNvSpPr/>
          <p:nvPr/>
        </p:nvSpPr>
        <p:spPr>
          <a:xfrm>
            <a:off x="6623248" y="3157994"/>
            <a:ext cx="162448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 Request</a:t>
            </a:r>
          </a:p>
        </p:txBody>
      </p:sp>
      <p:cxnSp>
        <p:nvCxnSpPr>
          <p:cNvPr id="35" name="Straight Arrow Connector 34">
            <a:extLst>
              <a:ext uri="{FF2B5EF4-FFF2-40B4-BE49-F238E27FC236}">
                <a16:creationId xmlns:a16="http://schemas.microsoft.com/office/drawing/2014/main" id="{917DB992-A394-434D-ACF9-3AF766233697}"/>
              </a:ext>
            </a:extLst>
          </p:cNvPr>
          <p:cNvCxnSpPr>
            <a:stCxn id="9" idx="3"/>
            <a:endCxn id="33" idx="1"/>
          </p:cNvCxnSpPr>
          <p:nvPr/>
        </p:nvCxnSpPr>
        <p:spPr>
          <a:xfrm flipV="1">
            <a:off x="5039072" y="3446026"/>
            <a:ext cx="1584176" cy="7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9C5D0E5-DE7C-454A-83AB-1A682503F2E0}"/>
              </a:ext>
            </a:extLst>
          </p:cNvPr>
          <p:cNvSpPr txBox="1"/>
          <p:nvPr/>
        </p:nvSpPr>
        <p:spPr>
          <a:xfrm>
            <a:off x="5429746" y="3376187"/>
            <a:ext cx="1020811" cy="646331"/>
          </a:xfrm>
          <a:prstGeom prst="rect">
            <a:avLst/>
          </a:prstGeom>
          <a:noFill/>
        </p:spPr>
        <p:txBody>
          <a:bodyPr wrap="square" rtlCol="0">
            <a:spAutoFit/>
          </a:bodyPr>
          <a:lstStyle/>
          <a:p>
            <a:r>
              <a:rPr lang="en-US" dirty="0"/>
              <a:t>Wrap callback</a:t>
            </a:r>
          </a:p>
        </p:txBody>
      </p:sp>
      <p:cxnSp>
        <p:nvCxnSpPr>
          <p:cNvPr id="41" name="Connector: Elbow 40">
            <a:extLst>
              <a:ext uri="{FF2B5EF4-FFF2-40B4-BE49-F238E27FC236}">
                <a16:creationId xmlns:a16="http://schemas.microsoft.com/office/drawing/2014/main" id="{F5AB52DC-7DC0-4271-B24E-E975935F4C9D}"/>
              </a:ext>
            </a:extLst>
          </p:cNvPr>
          <p:cNvCxnSpPr>
            <a:stCxn id="33" idx="2"/>
            <a:endCxn id="10" idx="3"/>
          </p:cNvCxnSpPr>
          <p:nvPr/>
        </p:nvCxnSpPr>
        <p:spPr>
          <a:xfrm rot="5400000">
            <a:off x="5490969" y="3282161"/>
            <a:ext cx="1492625" cy="2396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EDF8CBA-23D2-4EEA-8EFF-5B6BCBA1ACE8}"/>
              </a:ext>
            </a:extLst>
          </p:cNvPr>
          <p:cNvSpPr txBox="1"/>
          <p:nvPr/>
        </p:nvSpPr>
        <p:spPr>
          <a:xfrm>
            <a:off x="5553876" y="4841655"/>
            <a:ext cx="1472437" cy="369332"/>
          </a:xfrm>
          <a:prstGeom prst="rect">
            <a:avLst/>
          </a:prstGeom>
          <a:noFill/>
        </p:spPr>
        <p:txBody>
          <a:bodyPr wrap="square" rtlCol="0">
            <a:spAutoFit/>
          </a:bodyPr>
          <a:lstStyle/>
          <a:p>
            <a:r>
              <a:rPr lang="en-US" dirty="0"/>
              <a:t>200: Success</a:t>
            </a:r>
          </a:p>
        </p:txBody>
      </p:sp>
      <p:cxnSp>
        <p:nvCxnSpPr>
          <p:cNvPr id="44" name="Connector: Elbow 43">
            <a:extLst>
              <a:ext uri="{FF2B5EF4-FFF2-40B4-BE49-F238E27FC236}">
                <a16:creationId xmlns:a16="http://schemas.microsoft.com/office/drawing/2014/main" id="{D06B7F3C-0BE4-4B7A-9307-47DC666B30BB}"/>
              </a:ext>
            </a:extLst>
          </p:cNvPr>
          <p:cNvCxnSpPr>
            <a:cxnSpLocks/>
            <a:stCxn id="33" idx="2"/>
            <a:endCxn id="14" idx="3"/>
          </p:cNvCxnSpPr>
          <p:nvPr/>
        </p:nvCxnSpPr>
        <p:spPr>
          <a:xfrm rot="5400000">
            <a:off x="5214960" y="3558170"/>
            <a:ext cx="2044643" cy="2396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D7F4B65-1FCD-4AE7-AB80-2B4975338260}"/>
              </a:ext>
            </a:extLst>
          </p:cNvPr>
          <p:cNvSpPr txBox="1"/>
          <p:nvPr/>
        </p:nvSpPr>
        <p:spPr>
          <a:xfrm>
            <a:off x="5632956" y="5535080"/>
            <a:ext cx="1472437" cy="369332"/>
          </a:xfrm>
          <a:prstGeom prst="rect">
            <a:avLst/>
          </a:prstGeom>
          <a:noFill/>
        </p:spPr>
        <p:txBody>
          <a:bodyPr wrap="square" rtlCol="0">
            <a:spAutoFit/>
          </a:bodyPr>
          <a:lstStyle/>
          <a:p>
            <a:r>
              <a:rPr lang="en-US" dirty="0"/>
              <a:t>200: Success</a:t>
            </a:r>
          </a:p>
        </p:txBody>
      </p:sp>
      <p:cxnSp>
        <p:nvCxnSpPr>
          <p:cNvPr id="26" name="Connector: Elbow 25">
            <a:extLst>
              <a:ext uri="{FF2B5EF4-FFF2-40B4-BE49-F238E27FC236}">
                <a16:creationId xmlns:a16="http://schemas.microsoft.com/office/drawing/2014/main" id="{9960AD01-9D62-4979-9E72-46AEB36CBC0B}"/>
              </a:ext>
            </a:extLst>
          </p:cNvPr>
          <p:cNvCxnSpPr>
            <a:cxnSpLocks/>
            <a:stCxn id="33" idx="2"/>
            <a:endCxn id="12" idx="3"/>
          </p:cNvCxnSpPr>
          <p:nvPr/>
        </p:nvCxnSpPr>
        <p:spPr>
          <a:xfrm rot="5400000">
            <a:off x="5352964" y="3420166"/>
            <a:ext cx="1768634" cy="239641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84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29 Observable</a:t>
            </a:r>
            <a:endParaRPr lang="zh-TW" altLang="en-US" b="1" dirty="0">
              <a:solidFill>
                <a:srgbClr val="FFFF00"/>
              </a:solidFill>
            </a:endParaRPr>
          </a:p>
        </p:txBody>
      </p:sp>
      <p:sp>
        <p:nvSpPr>
          <p:cNvPr id="3" name="副標題 2"/>
          <p:cNvSpPr>
            <a:spLocks noGrp="1"/>
          </p:cNvSpPr>
          <p:nvPr>
            <p:ph type="subTitle" idx="1"/>
          </p:nvPr>
        </p:nvSpPr>
        <p:spPr>
          <a:xfrm>
            <a:off x="467543" y="1268759"/>
            <a:ext cx="8219257" cy="2426409"/>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Subject</a:t>
            </a:r>
          </a:p>
          <a:p>
            <a:pPr marL="465138" indent="-465138" algn="l">
              <a:buClr>
                <a:srgbClr val="0070C0"/>
              </a:buClr>
              <a:buFont typeface="Wingdings" pitchFamily="2" charset="2"/>
              <a:buChar char="u"/>
            </a:pPr>
            <a:r>
              <a:rPr lang="en-US" sz="1800" dirty="0">
                <a:solidFill>
                  <a:schemeClr val="tx1"/>
                </a:solidFill>
              </a:rPr>
              <a:t>A subject is really just a special kind of observable.</a:t>
            </a:r>
          </a:p>
          <a:p>
            <a:pPr marL="465138" indent="-465138" algn="l">
              <a:buClr>
                <a:srgbClr val="0070C0"/>
              </a:buClr>
              <a:buFont typeface="Wingdings" pitchFamily="2" charset="2"/>
              <a:buChar char="u"/>
            </a:pPr>
            <a:r>
              <a:rPr lang="en-US" sz="1800" dirty="0">
                <a:solidFill>
                  <a:schemeClr val="tx1"/>
                </a:solidFill>
              </a:rPr>
              <a:t>A normal observable is kind of passive. </a:t>
            </a:r>
          </a:p>
          <a:p>
            <a:pPr marL="465138" indent="-465138" algn="l">
              <a:buClr>
                <a:srgbClr val="0070C0"/>
              </a:buClr>
              <a:buFont typeface="Wingdings" pitchFamily="2" charset="2"/>
              <a:buChar char="u"/>
            </a:pPr>
            <a:r>
              <a:rPr lang="en-US" sz="1800" dirty="0">
                <a:solidFill>
                  <a:schemeClr val="tx1"/>
                </a:solidFill>
              </a:rPr>
              <a:t>We wrap a callback or an event source lie a click listener with it. So you do not actively trigger.</a:t>
            </a:r>
          </a:p>
          <a:p>
            <a:pPr marL="465138" indent="-465138" algn="l">
              <a:buClr>
                <a:srgbClr val="0070C0"/>
              </a:buClr>
              <a:buFont typeface="Wingdings" pitchFamily="2" charset="2"/>
              <a:buChar char="u"/>
            </a:pPr>
            <a:r>
              <a:rPr lang="en-US" sz="1800" dirty="0">
                <a:solidFill>
                  <a:schemeClr val="tx1"/>
                </a:solidFill>
              </a:rPr>
              <a:t>When a new data package is emitted, that happens when your HTTP request gets a response or when the user clicks something, instead we setup </a:t>
            </a:r>
            <a:r>
              <a:rPr lang="en-US" sz="1800" dirty="0" err="1">
                <a:solidFill>
                  <a:schemeClr val="tx1"/>
                </a:solidFill>
              </a:rPr>
              <a:t>thi</a:t>
            </a:r>
            <a:r>
              <a:rPr lang="en-US" sz="1800" dirty="0">
                <a:solidFill>
                  <a:schemeClr val="tx1"/>
                </a:solidFill>
              </a:rPr>
              <a:t> </a:t>
            </a:r>
            <a:r>
              <a:rPr lang="en-US" sz="1800" dirty="0" err="1">
                <a:solidFill>
                  <a:schemeClr val="tx1"/>
                </a:solidFill>
              </a:rPr>
              <a:t>lisener</a:t>
            </a:r>
            <a:r>
              <a:rPr lang="en-US" sz="1800" dirty="0">
                <a:solidFill>
                  <a:schemeClr val="tx1"/>
                </a:solidFill>
              </a:rPr>
              <a:t> and then you can subscribe to it.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https://www.udemy.com/course/angular-2-and-nodejs-the-practical-guide/learn/lecture/10416282#overview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3C324E20-0A3A-47E2-9423-0CCC5463043A}"/>
              </a:ext>
            </a:extLst>
          </p:cNvPr>
          <p:cNvSpPr/>
          <p:nvPr/>
        </p:nvSpPr>
        <p:spPr>
          <a:xfrm>
            <a:off x="2411760" y="3845151"/>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Observable</a:t>
            </a:r>
          </a:p>
        </p:txBody>
      </p:sp>
      <p:sp>
        <p:nvSpPr>
          <p:cNvPr id="11" name="Rectangle 10">
            <a:extLst>
              <a:ext uri="{FF2B5EF4-FFF2-40B4-BE49-F238E27FC236}">
                <a16:creationId xmlns:a16="http://schemas.microsoft.com/office/drawing/2014/main" id="{25054590-83B8-43FB-BD61-BDD568879061}"/>
              </a:ext>
            </a:extLst>
          </p:cNvPr>
          <p:cNvSpPr/>
          <p:nvPr/>
        </p:nvSpPr>
        <p:spPr>
          <a:xfrm>
            <a:off x="2411760" y="4996671"/>
            <a:ext cx="2448272"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Observer</a:t>
            </a:r>
          </a:p>
        </p:txBody>
      </p:sp>
      <p:cxnSp>
        <p:nvCxnSpPr>
          <p:cNvPr id="15" name="Straight Arrow Connector 14">
            <a:extLst>
              <a:ext uri="{FF2B5EF4-FFF2-40B4-BE49-F238E27FC236}">
                <a16:creationId xmlns:a16="http://schemas.microsoft.com/office/drawing/2014/main" id="{92BE3412-1815-44A8-A587-3A5D369B34E3}"/>
              </a:ext>
            </a:extLst>
          </p:cNvPr>
          <p:cNvCxnSpPr>
            <a:cxnSpLocks/>
            <a:stCxn id="11" idx="0"/>
            <a:endCxn id="9" idx="2"/>
          </p:cNvCxnSpPr>
          <p:nvPr/>
        </p:nvCxnSpPr>
        <p:spPr>
          <a:xfrm flipV="1">
            <a:off x="3635896" y="4421215"/>
            <a:ext cx="0" cy="57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9C0D146-0CF3-486D-BF8C-C94F2A015E54}"/>
              </a:ext>
            </a:extLst>
          </p:cNvPr>
          <p:cNvSpPr txBox="1"/>
          <p:nvPr/>
        </p:nvSpPr>
        <p:spPr>
          <a:xfrm>
            <a:off x="3635896" y="4545716"/>
            <a:ext cx="1440160" cy="369332"/>
          </a:xfrm>
          <a:prstGeom prst="rect">
            <a:avLst/>
          </a:prstGeom>
          <a:noFill/>
        </p:spPr>
        <p:txBody>
          <a:bodyPr wrap="square" rtlCol="0">
            <a:spAutoFit/>
          </a:bodyPr>
          <a:lstStyle/>
          <a:p>
            <a:r>
              <a:rPr lang="en-US" dirty="0"/>
              <a:t>Subscription</a:t>
            </a:r>
          </a:p>
        </p:txBody>
      </p:sp>
      <p:sp>
        <p:nvSpPr>
          <p:cNvPr id="7" name="TextBox 6">
            <a:extLst>
              <a:ext uri="{FF2B5EF4-FFF2-40B4-BE49-F238E27FC236}">
                <a16:creationId xmlns:a16="http://schemas.microsoft.com/office/drawing/2014/main" id="{78A81AF7-79CF-4945-B4A1-4D811BE463C4}"/>
              </a:ext>
            </a:extLst>
          </p:cNvPr>
          <p:cNvSpPr txBox="1"/>
          <p:nvPr/>
        </p:nvSpPr>
        <p:spPr>
          <a:xfrm>
            <a:off x="2411760" y="5722718"/>
            <a:ext cx="3114228" cy="646331"/>
          </a:xfrm>
          <a:prstGeom prst="rect">
            <a:avLst/>
          </a:prstGeom>
          <a:noFill/>
        </p:spPr>
        <p:txBody>
          <a:bodyPr wrap="square" rtlCol="0">
            <a:spAutoFit/>
          </a:bodyPr>
          <a:lstStyle/>
          <a:p>
            <a:r>
              <a:rPr lang="en-US" dirty="0"/>
              <a:t>“Passive”</a:t>
            </a:r>
          </a:p>
          <a:p>
            <a:r>
              <a:rPr lang="en-US" dirty="0"/>
              <a:t>e.g., wraps callback, event, …</a:t>
            </a:r>
          </a:p>
        </p:txBody>
      </p:sp>
    </p:spTree>
    <p:extLst>
      <p:ext uri="{BB962C8B-B14F-4D97-AF65-F5344CB8AC3E}">
        <p14:creationId xmlns:p14="http://schemas.microsoft.com/office/powerpoint/2010/main" val="1553210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2889</TotalTime>
  <Words>1278</Words>
  <Application>Microsoft Office PowerPoint</Application>
  <PresentationFormat>On-screen Show (4:3)</PresentationFormat>
  <Paragraphs>211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29 Observable</vt:lpstr>
      <vt:lpstr>29 Observable</vt:lpstr>
      <vt:lpstr>29 Observable</vt:lpstr>
      <vt:lpstr>29 Observable</vt:lpstr>
      <vt:lpstr>29 Observable</vt:lpstr>
      <vt:lpstr>29 Observable</vt:lpstr>
      <vt:lpstr>29 Observable</vt:lpstr>
      <vt:lpstr>29 Observable</vt:lpstr>
      <vt:lpstr>29 Observable</vt:lpstr>
      <vt:lpstr>29 Observable</vt:lpstr>
      <vt:lpstr>29 Observable</vt:lpstr>
      <vt:lpstr>29 Observable</vt:lpstr>
      <vt:lpstr>29 Observable</vt:lpstr>
      <vt:lpstr>29 Observable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879</cp:revision>
  <dcterms:created xsi:type="dcterms:W3CDTF">2018-09-28T16:40:41Z</dcterms:created>
  <dcterms:modified xsi:type="dcterms:W3CDTF">2020-08-12T23:58:06Z</dcterms:modified>
</cp:coreProperties>
</file>