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2" r:id="rId3"/>
    <p:sldId id="273" r:id="rId4"/>
    <p:sldId id="274" r:id="rId5"/>
    <p:sldId id="275" r:id="rId6"/>
    <p:sldId id="276" r:id="rId7"/>
    <p:sldId id="278" r:id="rId8"/>
    <p:sldId id="277" r:id="rId9"/>
    <p:sldId id="280" r:id="rId10"/>
    <p:sldId id="282" r:id="rId11"/>
    <p:sldId id="281" r:id="rId12"/>
    <p:sldId id="284" r:id="rId13"/>
    <p:sldId id="285" r:id="rId14"/>
    <p:sldId id="288" r:id="rId15"/>
    <p:sldId id="289" r:id="rId16"/>
    <p:sldId id="287" r:id="rId17"/>
    <p:sldId id="283" r:id="rId18"/>
    <p:sldId id="290" r:id="rId19"/>
    <p:sldId id="291" r:id="rId20"/>
    <p:sldId id="292" r:id="rId21"/>
    <p:sldId id="293" r:id="rId22"/>
    <p:sldId id="294" r:id="rId23"/>
    <p:sldId id="295" r:id="rId24"/>
    <p:sldId id="296" r:id="rId25"/>
    <p:sldId id="297" r:id="rId26"/>
    <p:sldId id="298" r:id="rId27"/>
    <p:sldId id="259" r:id="rId2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p:scale>
          <a:sx n="96" d="100"/>
          <a:sy n="96" d="100"/>
        </p:scale>
        <p:origin x="360"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2020/9/15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2020/9/15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eterhchen/900_MEAN_Proj"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peterhchen/900_MEAN_Proj" TargetMode="External"/><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peterhchen/900_MEAN_Proj" TargetMode="External"/><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peterhchen/900_MEAN_Proj" TargetMode="External"/><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peterhchen/900_MEAN_Proj" TargetMode="External"/><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peterhchen/900_MEAN_Proj" TargetMode="External"/><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peterhchen/900_MEAN_Proj"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peterhchen/900_MEAN_Proj"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147 Deployment 02: One App</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147.3 Backend to Angular Request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232767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147.3 Backend to Angular Request</a:t>
            </a:r>
            <a:endParaRPr lang="zh-TW" altLang="en-US" b="1" dirty="0">
              <a:solidFill>
                <a:srgbClr val="FFFF00"/>
              </a:solidFill>
            </a:endParaRPr>
          </a:p>
        </p:txBody>
      </p:sp>
      <p:sp>
        <p:nvSpPr>
          <p:cNvPr id="3" name="副標題 2"/>
          <p:cNvSpPr>
            <a:spLocks noGrp="1"/>
          </p:cNvSpPr>
          <p:nvPr>
            <p:ph type="subTitle" idx="1"/>
          </p:nvPr>
        </p:nvSpPr>
        <p:spPr>
          <a:xfrm>
            <a:off x="433515" y="1503071"/>
            <a:ext cx="8219257" cy="3006050"/>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Backend to Angular Request</a:t>
            </a:r>
          </a:p>
          <a:p>
            <a:pPr marL="465138" indent="-465138" algn="l">
              <a:buClr>
                <a:srgbClr val="0070C0"/>
              </a:buClr>
              <a:buFont typeface="Wingdings" pitchFamily="2" charset="2"/>
              <a:buChar char="u"/>
            </a:pPr>
            <a:r>
              <a:rPr lang="en-US" sz="1800" b="1" dirty="0">
                <a:solidFill>
                  <a:schemeClr val="tx1"/>
                </a:solidFill>
              </a:rPr>
              <a:t>Now, </a:t>
            </a:r>
            <a:r>
              <a:rPr lang="en-US" sz="1800" b="1" i="0" dirty="0">
                <a:solidFill>
                  <a:schemeClr val="tx1"/>
                </a:solidFill>
                <a:effectLst/>
              </a:rPr>
              <a:t>we need to adjust </a:t>
            </a:r>
            <a:r>
              <a:rPr lang="en-US" sz="1800" b="1" dirty="0">
                <a:solidFill>
                  <a:schemeClr val="tx1"/>
                </a:solidFill>
              </a:rPr>
              <a:t>backend/</a:t>
            </a:r>
            <a:r>
              <a:rPr lang="en-US" sz="1800" b="1" i="0" dirty="0">
                <a:solidFill>
                  <a:schemeClr val="tx1"/>
                </a:solidFill>
                <a:effectLst/>
              </a:rPr>
              <a:t>app.js to serve that application successfully.</a:t>
            </a:r>
          </a:p>
          <a:p>
            <a:pPr marL="465138" indent="-465138" algn="l">
              <a:buClr>
                <a:srgbClr val="0070C0"/>
              </a:buClr>
              <a:buFont typeface="Wingdings" pitchFamily="2" charset="2"/>
              <a:buChar char="u"/>
            </a:pPr>
            <a:r>
              <a:rPr lang="en-US" sz="1800" b="1" dirty="0">
                <a:solidFill>
                  <a:schemeClr val="tx1"/>
                </a:solidFill>
              </a:rPr>
              <a:t>I</a:t>
            </a:r>
            <a:r>
              <a:rPr lang="en-US" sz="1800" b="1" i="0" dirty="0">
                <a:solidFill>
                  <a:schemeClr val="tx1"/>
                </a:solidFill>
                <a:effectLst/>
              </a:rPr>
              <a:t>f we have requests targeting posts or users, we forward them to the routes, “/</a:t>
            </a:r>
            <a:r>
              <a:rPr lang="en-US" sz="1800" b="1" i="0" dirty="0" err="1">
                <a:solidFill>
                  <a:schemeClr val="tx1"/>
                </a:solidFill>
                <a:effectLst/>
              </a:rPr>
              <a:t>api</a:t>
            </a:r>
            <a:r>
              <a:rPr lang="en-US" sz="1800" b="1" i="0" dirty="0">
                <a:solidFill>
                  <a:schemeClr val="tx1"/>
                </a:solidFill>
                <a:effectLst/>
              </a:rPr>
              <a:t>/posts” and “/</a:t>
            </a:r>
            <a:r>
              <a:rPr lang="en-US" sz="1800" b="1" i="0" dirty="0" err="1">
                <a:solidFill>
                  <a:schemeClr val="tx1"/>
                </a:solidFill>
                <a:effectLst/>
              </a:rPr>
              <a:t>api</a:t>
            </a:r>
            <a:r>
              <a:rPr lang="en-US" sz="1800" b="1" i="0" dirty="0">
                <a:solidFill>
                  <a:schemeClr val="tx1"/>
                </a:solidFill>
                <a:effectLst/>
              </a:rPr>
              <a:t>/user”. </a:t>
            </a:r>
          </a:p>
          <a:p>
            <a:pPr marL="465138" indent="-465138" algn="l">
              <a:buClr>
                <a:srgbClr val="0070C0"/>
              </a:buClr>
              <a:buFont typeface="Wingdings" pitchFamily="2" charset="2"/>
              <a:buChar char="u"/>
            </a:pPr>
            <a:r>
              <a:rPr lang="en-US" sz="1800" b="1" dirty="0">
                <a:solidFill>
                  <a:schemeClr val="tx1"/>
                </a:solidFill>
              </a:rPr>
              <a:t>I</a:t>
            </a:r>
            <a:r>
              <a:rPr lang="en-US" sz="1800" b="1" i="0" dirty="0">
                <a:solidFill>
                  <a:schemeClr val="tx1"/>
                </a:solidFill>
                <a:effectLst/>
              </a:rPr>
              <a:t>f we have a request targeting anything </a:t>
            </a:r>
            <a:r>
              <a:rPr lang="en-US" sz="1800" b="1" dirty="0">
                <a:solidFill>
                  <a:schemeClr val="tx1"/>
                </a:solidFill>
              </a:rPr>
              <a:t>default, such as, “/” or “”</a:t>
            </a:r>
            <a:r>
              <a:rPr lang="en-US" sz="1800" b="1" i="0" dirty="0">
                <a:solidFill>
                  <a:schemeClr val="tx1"/>
                </a:solidFill>
                <a:effectLst/>
              </a:rPr>
              <a:t>, then we want to handle that with Angular “index.html”. </a:t>
            </a:r>
          </a:p>
          <a:p>
            <a:pPr marL="465138" indent="-465138" algn="l">
              <a:buClr>
                <a:srgbClr val="0070C0"/>
              </a:buClr>
              <a:buFont typeface="Wingdings" pitchFamily="2" charset="2"/>
              <a:buChar char="u"/>
            </a:pPr>
            <a:r>
              <a:rPr lang="en-US" sz="1800" b="1" i="0" dirty="0">
                <a:solidFill>
                  <a:schemeClr val="tx1"/>
                </a:solidFill>
                <a:effectLst/>
              </a:rPr>
              <a:t>This setting is especially important because you want to ensure that the </a:t>
            </a:r>
            <a:r>
              <a:rPr lang="en-US" sz="1800" b="1" i="0" dirty="0">
                <a:solidFill>
                  <a:srgbClr val="C00000"/>
                </a:solidFill>
                <a:effectLst/>
              </a:rPr>
              <a:t>Angular router can take over </a:t>
            </a:r>
            <a:r>
              <a:rPr lang="en-US" sz="1800" b="1" i="0" dirty="0">
                <a:solidFill>
                  <a:schemeClr val="tx1"/>
                </a:solidFill>
                <a:effectLst/>
              </a:rPr>
              <a:t>and if you only forward requests targeting </a:t>
            </a:r>
            <a:r>
              <a:rPr lang="en-US" sz="1800" b="1" dirty="0">
                <a:solidFill>
                  <a:schemeClr val="tx1"/>
                </a:solidFill>
              </a:rPr>
              <a:t>“/” or “”</a:t>
            </a:r>
            <a:r>
              <a:rPr lang="en-US" sz="1800" b="1" i="0" dirty="0">
                <a:solidFill>
                  <a:schemeClr val="tx1"/>
                </a:solidFill>
                <a:effectLst/>
              </a:rPr>
              <a:t> to the Angular app, then you would not be able to handle the cases where the user directly enters /auth/.</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11014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99ED855-E774-4AE5-A3A0-231D7062B9D5}"/>
              </a:ext>
            </a:extLst>
          </p:cNvPr>
          <p:cNvPicPr>
            <a:picLocks noChangeAspect="1"/>
          </p:cNvPicPr>
          <p:nvPr/>
        </p:nvPicPr>
        <p:blipFill>
          <a:blip r:embed="rId2"/>
          <a:stretch>
            <a:fillRect/>
          </a:stretch>
        </p:blipFill>
        <p:spPr>
          <a:xfrm>
            <a:off x="3028275" y="2007105"/>
            <a:ext cx="5905500" cy="455295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147.3 Backend to Angular Request</a:t>
            </a:r>
            <a:endParaRPr lang="zh-TW" altLang="en-US" b="1" dirty="0">
              <a:solidFill>
                <a:srgbClr val="FFFF00"/>
              </a:solidFill>
            </a:endParaRPr>
          </a:p>
        </p:txBody>
      </p:sp>
      <p:sp>
        <p:nvSpPr>
          <p:cNvPr id="3" name="副標題 2"/>
          <p:cNvSpPr>
            <a:spLocks noGrp="1"/>
          </p:cNvSpPr>
          <p:nvPr>
            <p:ph type="subTitle" idx="1"/>
          </p:nvPr>
        </p:nvSpPr>
        <p:spPr>
          <a:xfrm>
            <a:off x="467543" y="1245932"/>
            <a:ext cx="8431113" cy="636379"/>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Backend to Angular Request</a:t>
            </a:r>
          </a:p>
          <a:p>
            <a:pPr marL="465138" indent="-465138" algn="l">
              <a:buClr>
                <a:srgbClr val="0070C0"/>
              </a:buClr>
              <a:buFont typeface="Wingdings" pitchFamily="2" charset="2"/>
              <a:buChar char="u"/>
            </a:pPr>
            <a:r>
              <a:rPr lang="en-US" sz="1800" b="1" dirty="0">
                <a:solidFill>
                  <a:schemeClr val="tx1"/>
                </a:solidFill>
              </a:rPr>
              <a:t>Add REST API Route code.</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2020/9/15</a:t>
            </a:fld>
            <a:endParaRPr lang="zh-TW" altLang="en-US" dirty="0"/>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12</a:t>
            </a:fld>
            <a:endParaRPr lang="zh-TW" altLang="en-US"/>
          </a:p>
        </p:txBody>
      </p:sp>
      <p:sp>
        <p:nvSpPr>
          <p:cNvPr id="8" name="Rectangle 7">
            <a:extLst>
              <a:ext uri="{FF2B5EF4-FFF2-40B4-BE49-F238E27FC236}">
                <a16:creationId xmlns:a16="http://schemas.microsoft.com/office/drawing/2014/main" id="{49ED6739-31B7-4C62-9373-738CDB77F7EB}"/>
              </a:ext>
            </a:extLst>
          </p:cNvPr>
          <p:cNvSpPr/>
          <p:nvPr/>
        </p:nvSpPr>
        <p:spPr>
          <a:xfrm>
            <a:off x="3600938" y="5612068"/>
            <a:ext cx="5005713" cy="55104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29B599-D57A-478B-800E-8327D2DEF842}"/>
              </a:ext>
            </a:extLst>
          </p:cNvPr>
          <p:cNvSpPr/>
          <p:nvPr/>
        </p:nvSpPr>
        <p:spPr>
          <a:xfrm>
            <a:off x="3537823" y="2836851"/>
            <a:ext cx="5172072" cy="229509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副標題 2">
            <a:extLst>
              <a:ext uri="{FF2B5EF4-FFF2-40B4-BE49-F238E27FC236}">
                <a16:creationId xmlns:a16="http://schemas.microsoft.com/office/drawing/2014/main" id="{94B8F007-BABE-46A7-B2CB-DEED25E8E242}"/>
              </a:ext>
            </a:extLst>
          </p:cNvPr>
          <p:cNvSpPr txBox="1">
            <a:spLocks/>
          </p:cNvSpPr>
          <p:nvPr/>
        </p:nvSpPr>
        <p:spPr>
          <a:xfrm>
            <a:off x="434105" y="2148724"/>
            <a:ext cx="2553720" cy="36565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800" b="1" dirty="0">
                <a:solidFill>
                  <a:schemeClr val="tx1"/>
                </a:solidFill>
              </a:rPr>
              <a:t>1. For default route (“/” or “”), we add the index.html in “backend/angular” folder.</a:t>
            </a:r>
          </a:p>
          <a:p>
            <a:pPr marL="465138" indent="-465138" algn="l">
              <a:buClr>
                <a:srgbClr val="0070C0"/>
              </a:buClr>
              <a:buFont typeface="Wingdings" pitchFamily="2" charset="2"/>
              <a:buChar char="u"/>
            </a:pPr>
            <a:r>
              <a:rPr lang="en-US" sz="1800" b="1" dirty="0">
                <a:solidFill>
                  <a:schemeClr val="tx1"/>
                </a:solidFill>
              </a:rPr>
              <a:t>2. Commented out the previous codes.</a:t>
            </a:r>
          </a:p>
          <a:p>
            <a:pPr marL="465138" indent="-465138" algn="l">
              <a:buClr>
                <a:srgbClr val="0070C0"/>
              </a:buClr>
              <a:buFont typeface="Wingdings" pitchFamily="2" charset="2"/>
              <a:buChar char="u"/>
            </a:pPr>
            <a:r>
              <a:rPr lang="en-US" sz="1800" b="1" dirty="0">
                <a:solidFill>
                  <a:schemeClr val="tx1"/>
                </a:solidFill>
              </a:rPr>
              <a:t>3. Add Images files for static route from “backend/angular” folder.</a:t>
            </a:r>
          </a:p>
        </p:txBody>
      </p:sp>
      <p:sp>
        <p:nvSpPr>
          <p:cNvPr id="14" name="Rectangle 13">
            <a:extLst>
              <a:ext uri="{FF2B5EF4-FFF2-40B4-BE49-F238E27FC236}">
                <a16:creationId xmlns:a16="http://schemas.microsoft.com/office/drawing/2014/main" id="{CC9280BB-A712-4105-A072-82EB7B340FDA}"/>
              </a:ext>
            </a:extLst>
          </p:cNvPr>
          <p:cNvSpPr/>
          <p:nvPr/>
        </p:nvSpPr>
        <p:spPr>
          <a:xfrm>
            <a:off x="3537823" y="2492896"/>
            <a:ext cx="5017505" cy="28155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65CCD1C-A097-472D-AD43-5F7C19CD1D26}"/>
              </a:ext>
            </a:extLst>
          </p:cNvPr>
          <p:cNvSpPr/>
          <p:nvPr/>
        </p:nvSpPr>
        <p:spPr>
          <a:xfrm>
            <a:off x="3131840" y="5733256"/>
            <a:ext cx="365534" cy="363608"/>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7" name="Oval 16">
            <a:extLst>
              <a:ext uri="{FF2B5EF4-FFF2-40B4-BE49-F238E27FC236}">
                <a16:creationId xmlns:a16="http://schemas.microsoft.com/office/drawing/2014/main" id="{CBF1594D-2F3A-4D5D-804B-5FD998EAC501}"/>
              </a:ext>
            </a:extLst>
          </p:cNvPr>
          <p:cNvSpPr/>
          <p:nvPr/>
        </p:nvSpPr>
        <p:spPr>
          <a:xfrm>
            <a:off x="3080517" y="3898174"/>
            <a:ext cx="365534" cy="363608"/>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Oval 18">
            <a:extLst>
              <a:ext uri="{FF2B5EF4-FFF2-40B4-BE49-F238E27FC236}">
                <a16:creationId xmlns:a16="http://schemas.microsoft.com/office/drawing/2014/main" id="{51B88397-CD94-40FB-9FC5-EFB6D2D6989F}"/>
              </a:ext>
            </a:extLst>
          </p:cNvPr>
          <p:cNvSpPr/>
          <p:nvPr/>
        </p:nvSpPr>
        <p:spPr>
          <a:xfrm>
            <a:off x="3131840" y="2492896"/>
            <a:ext cx="365534" cy="363608"/>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Tree>
    <p:extLst>
      <p:ext uri="{BB962C8B-B14F-4D97-AF65-F5344CB8AC3E}">
        <p14:creationId xmlns:p14="http://schemas.microsoft.com/office/powerpoint/2010/main" val="3912763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147.4 Localhost Test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3789227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147.4 Localhost Test</a:t>
            </a:r>
            <a:endParaRPr lang="zh-TW" altLang="en-US" b="1" dirty="0">
              <a:solidFill>
                <a:srgbClr val="FFFF00"/>
              </a:solidFill>
            </a:endParaRPr>
          </a:p>
        </p:txBody>
      </p:sp>
      <p:sp>
        <p:nvSpPr>
          <p:cNvPr id="3" name="副標題 2"/>
          <p:cNvSpPr>
            <a:spLocks noGrp="1"/>
          </p:cNvSpPr>
          <p:nvPr>
            <p:ph type="subTitle" idx="1"/>
          </p:nvPr>
        </p:nvSpPr>
        <p:spPr>
          <a:xfrm>
            <a:off x="467543" y="1245932"/>
            <a:ext cx="8431113" cy="1322541"/>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Localhost Test</a:t>
            </a:r>
          </a:p>
          <a:p>
            <a:pPr marL="465138" indent="-465138" algn="l">
              <a:buClr>
                <a:srgbClr val="0070C0"/>
              </a:buClr>
              <a:buFont typeface="Wingdings" pitchFamily="2" charset="2"/>
              <a:buChar char="u"/>
            </a:pPr>
            <a:r>
              <a:rPr lang="en-US" sz="1800" b="1" dirty="0">
                <a:solidFill>
                  <a:schemeClr val="tx1"/>
                </a:solidFill>
              </a:rPr>
              <a:t>&gt; </a:t>
            </a:r>
            <a:r>
              <a:rPr lang="en-US" sz="1800" b="1" dirty="0" err="1">
                <a:solidFill>
                  <a:schemeClr val="tx1"/>
                </a:solidFill>
              </a:rPr>
              <a:t>npm</a:t>
            </a:r>
            <a:r>
              <a:rPr lang="en-US" sz="1800" b="1" dirty="0">
                <a:solidFill>
                  <a:schemeClr val="tx1"/>
                </a:solidFill>
              </a:rPr>
              <a:t> run </a:t>
            </a:r>
            <a:r>
              <a:rPr lang="en-US" sz="1800" b="1" dirty="0" err="1">
                <a:solidFill>
                  <a:schemeClr val="tx1"/>
                </a:solidFill>
              </a:rPr>
              <a:t>start:server</a:t>
            </a:r>
            <a:endParaRPr lang="en-US" sz="1800" b="1" dirty="0">
              <a:solidFill>
                <a:schemeClr val="tx1"/>
              </a:solidFill>
            </a:endParaRPr>
          </a:p>
          <a:p>
            <a:pPr marL="465138" indent="-465138" algn="l">
              <a:buClr>
                <a:srgbClr val="0070C0"/>
              </a:buClr>
              <a:buFont typeface="Wingdings" pitchFamily="2" charset="2"/>
              <a:buChar char="u"/>
            </a:pPr>
            <a:r>
              <a:rPr lang="en-US" sz="1800" b="1" dirty="0">
                <a:solidFill>
                  <a:schemeClr val="tx1"/>
                </a:solidFill>
              </a:rPr>
              <a:t>This command brings “</a:t>
            </a:r>
            <a:r>
              <a:rPr lang="en-US" sz="1800" b="1" dirty="0" err="1">
                <a:solidFill>
                  <a:schemeClr val="tx1"/>
                </a:solidFill>
              </a:rPr>
              <a:t>nodemon</a:t>
            </a:r>
            <a:r>
              <a:rPr lang="en-US" sz="1800" b="1" dirty="0">
                <a:solidFill>
                  <a:schemeClr val="tx1"/>
                </a:solidFill>
              </a:rPr>
              <a:t> ./backend/server.js” with backend and frontend together.</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2020/9/15</a:t>
            </a:fld>
            <a:endParaRPr lang="zh-TW" altLang="en-US" dirty="0"/>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5C78C786-928B-4AFC-A507-0C9A7D0684AF}"/>
              </a:ext>
            </a:extLst>
          </p:cNvPr>
          <p:cNvPicPr>
            <a:picLocks noChangeAspect="1"/>
          </p:cNvPicPr>
          <p:nvPr/>
        </p:nvPicPr>
        <p:blipFill>
          <a:blip r:embed="rId3"/>
          <a:stretch>
            <a:fillRect/>
          </a:stretch>
        </p:blipFill>
        <p:spPr>
          <a:xfrm>
            <a:off x="2771800" y="2852936"/>
            <a:ext cx="4457700" cy="2438400"/>
          </a:xfrm>
          <a:prstGeom prst="rect">
            <a:avLst/>
          </a:prstGeom>
          <a:ln>
            <a:solidFill>
              <a:srgbClr val="C00000"/>
            </a:solidFill>
          </a:ln>
        </p:spPr>
      </p:pic>
    </p:spTree>
    <p:extLst>
      <p:ext uri="{BB962C8B-B14F-4D97-AF65-F5344CB8AC3E}">
        <p14:creationId xmlns:p14="http://schemas.microsoft.com/office/powerpoint/2010/main" val="2379726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147.4 Localhost Test</a:t>
            </a:r>
            <a:endParaRPr lang="zh-TW" altLang="en-US" b="1" dirty="0">
              <a:solidFill>
                <a:srgbClr val="FFFF00"/>
              </a:solidFill>
            </a:endParaRPr>
          </a:p>
        </p:txBody>
      </p:sp>
      <p:sp>
        <p:nvSpPr>
          <p:cNvPr id="3" name="副標題 2"/>
          <p:cNvSpPr>
            <a:spLocks noGrp="1"/>
          </p:cNvSpPr>
          <p:nvPr>
            <p:ph type="subTitle" idx="1"/>
          </p:nvPr>
        </p:nvSpPr>
        <p:spPr>
          <a:xfrm>
            <a:off x="467543" y="1245932"/>
            <a:ext cx="8431113" cy="1672123"/>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Localhost Test</a:t>
            </a:r>
          </a:p>
          <a:p>
            <a:pPr marL="465138" indent="-465138" algn="l">
              <a:buClr>
                <a:srgbClr val="0070C0"/>
              </a:buClr>
              <a:buFont typeface="Wingdings" pitchFamily="2" charset="2"/>
              <a:buChar char="u"/>
            </a:pPr>
            <a:r>
              <a:rPr lang="en-US" sz="1800" b="1" dirty="0">
                <a:solidFill>
                  <a:schemeClr val="tx1"/>
                </a:solidFill>
              </a:rPr>
              <a:t>&gt; </a:t>
            </a:r>
            <a:r>
              <a:rPr lang="en-US" sz="1800" b="1" dirty="0" err="1">
                <a:solidFill>
                  <a:schemeClr val="tx1"/>
                </a:solidFill>
              </a:rPr>
              <a:t>npm</a:t>
            </a:r>
            <a:r>
              <a:rPr lang="en-US" sz="1800" b="1" dirty="0">
                <a:solidFill>
                  <a:schemeClr val="tx1"/>
                </a:solidFill>
              </a:rPr>
              <a:t> run </a:t>
            </a:r>
            <a:r>
              <a:rPr lang="en-US" sz="1800" b="1" dirty="0" err="1">
                <a:solidFill>
                  <a:schemeClr val="tx1"/>
                </a:solidFill>
              </a:rPr>
              <a:t>start:server</a:t>
            </a:r>
            <a:endParaRPr lang="en-US" sz="1800" b="1" dirty="0">
              <a:solidFill>
                <a:schemeClr val="tx1"/>
              </a:solidFill>
            </a:endParaRPr>
          </a:p>
          <a:p>
            <a:pPr marL="465138" indent="-465138" algn="l">
              <a:buClr>
                <a:srgbClr val="0070C0"/>
              </a:buClr>
              <a:buFont typeface="Wingdings" pitchFamily="2" charset="2"/>
              <a:buChar char="u"/>
            </a:pPr>
            <a:r>
              <a:rPr lang="en-US" sz="1800" b="1" dirty="0">
                <a:solidFill>
                  <a:schemeClr val="tx1"/>
                </a:solidFill>
              </a:rPr>
              <a:t>Open Chrome. We use default port=3000 in backend. Frontend 4200 can be ignored since it automatically bring up from backend.</a:t>
            </a:r>
          </a:p>
          <a:p>
            <a:pPr marL="465138" indent="-465138" algn="l">
              <a:buClr>
                <a:srgbClr val="0070C0"/>
              </a:buClr>
              <a:buFont typeface="Wingdings" pitchFamily="2" charset="2"/>
              <a:buChar char="u"/>
            </a:pPr>
            <a:r>
              <a:rPr lang="en-US" sz="1800" b="1" dirty="0">
                <a:solidFill>
                  <a:schemeClr val="tx1"/>
                </a:solidFill>
              </a:rPr>
              <a:t>&gt; localhost:3000</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2020/9/15</a:t>
            </a:fld>
            <a:endParaRPr lang="zh-TW" altLang="en-US" dirty="0"/>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15</a:t>
            </a:fld>
            <a:endParaRPr lang="zh-TW" altLang="en-US"/>
          </a:p>
        </p:txBody>
      </p:sp>
      <p:pic>
        <p:nvPicPr>
          <p:cNvPr id="9" name="Picture 8">
            <a:extLst>
              <a:ext uri="{FF2B5EF4-FFF2-40B4-BE49-F238E27FC236}">
                <a16:creationId xmlns:a16="http://schemas.microsoft.com/office/drawing/2014/main" id="{C2EB9590-AB9B-467F-8550-7C6383FA30B2}"/>
              </a:ext>
            </a:extLst>
          </p:cNvPr>
          <p:cNvPicPr>
            <a:picLocks noChangeAspect="1"/>
          </p:cNvPicPr>
          <p:nvPr/>
        </p:nvPicPr>
        <p:blipFill>
          <a:blip r:embed="rId3"/>
          <a:stretch>
            <a:fillRect/>
          </a:stretch>
        </p:blipFill>
        <p:spPr>
          <a:xfrm>
            <a:off x="510784" y="3149596"/>
            <a:ext cx="6633789" cy="1180467"/>
          </a:xfrm>
          <a:prstGeom prst="rect">
            <a:avLst/>
          </a:prstGeom>
          <a:ln>
            <a:solidFill>
              <a:srgbClr val="C00000"/>
            </a:solidFill>
          </a:ln>
        </p:spPr>
      </p:pic>
      <p:pic>
        <p:nvPicPr>
          <p:cNvPr id="8" name="Picture 7">
            <a:extLst>
              <a:ext uri="{FF2B5EF4-FFF2-40B4-BE49-F238E27FC236}">
                <a16:creationId xmlns:a16="http://schemas.microsoft.com/office/drawing/2014/main" id="{974F69E5-EFB9-4579-A2EE-EF88F0019722}"/>
              </a:ext>
            </a:extLst>
          </p:cNvPr>
          <p:cNvPicPr>
            <a:picLocks noChangeAspect="1"/>
          </p:cNvPicPr>
          <p:nvPr/>
        </p:nvPicPr>
        <p:blipFill>
          <a:blip r:embed="rId4"/>
          <a:stretch>
            <a:fillRect/>
          </a:stretch>
        </p:blipFill>
        <p:spPr>
          <a:xfrm>
            <a:off x="5444360" y="4462081"/>
            <a:ext cx="3400425" cy="2228850"/>
          </a:xfrm>
          <a:prstGeom prst="rect">
            <a:avLst/>
          </a:prstGeom>
          <a:ln>
            <a:solidFill>
              <a:srgbClr val="C00000"/>
            </a:solidFill>
          </a:ln>
        </p:spPr>
      </p:pic>
      <p:pic>
        <p:nvPicPr>
          <p:cNvPr id="10" name="Picture 9">
            <a:extLst>
              <a:ext uri="{FF2B5EF4-FFF2-40B4-BE49-F238E27FC236}">
                <a16:creationId xmlns:a16="http://schemas.microsoft.com/office/drawing/2014/main" id="{0BBE983C-A27D-43EB-9764-0636EBA7A1E9}"/>
              </a:ext>
            </a:extLst>
          </p:cNvPr>
          <p:cNvPicPr>
            <a:picLocks noChangeAspect="1"/>
          </p:cNvPicPr>
          <p:nvPr/>
        </p:nvPicPr>
        <p:blipFill>
          <a:blip r:embed="rId5"/>
          <a:stretch>
            <a:fillRect/>
          </a:stretch>
        </p:blipFill>
        <p:spPr>
          <a:xfrm>
            <a:off x="522520" y="4561604"/>
            <a:ext cx="4686300" cy="1438275"/>
          </a:xfrm>
          <a:prstGeom prst="rect">
            <a:avLst/>
          </a:prstGeom>
          <a:ln>
            <a:solidFill>
              <a:srgbClr val="C00000"/>
            </a:solidFill>
          </a:ln>
        </p:spPr>
      </p:pic>
    </p:spTree>
    <p:extLst>
      <p:ext uri="{BB962C8B-B14F-4D97-AF65-F5344CB8AC3E}">
        <p14:creationId xmlns:p14="http://schemas.microsoft.com/office/powerpoint/2010/main" val="2724833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147.5 Deploy App on AWS/EB</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3402858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147.5 Deploy App on AWS/EB</a:t>
            </a:r>
            <a:endParaRPr lang="zh-TW" altLang="en-US" b="1" dirty="0">
              <a:solidFill>
                <a:srgbClr val="FFFF00"/>
              </a:solidFill>
            </a:endParaRPr>
          </a:p>
        </p:txBody>
      </p:sp>
      <p:sp>
        <p:nvSpPr>
          <p:cNvPr id="3" name="副標題 2"/>
          <p:cNvSpPr>
            <a:spLocks noGrp="1"/>
          </p:cNvSpPr>
          <p:nvPr>
            <p:ph type="subTitle" idx="1"/>
          </p:nvPr>
        </p:nvSpPr>
        <p:spPr>
          <a:xfrm>
            <a:off x="457200" y="1366840"/>
            <a:ext cx="8219257" cy="1653724"/>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Deploy App on AWS/EB (Elastic Beanstalk)</a:t>
            </a:r>
          </a:p>
          <a:p>
            <a:pPr marL="465138" indent="-465138" algn="l">
              <a:buClr>
                <a:srgbClr val="0070C0"/>
              </a:buClr>
              <a:buFont typeface="Wingdings" pitchFamily="2" charset="2"/>
              <a:buChar char="u"/>
            </a:pPr>
            <a:r>
              <a:rPr lang="en-US" sz="1800" b="1" dirty="0">
                <a:solidFill>
                  <a:schemeClr val="tx1"/>
                </a:solidFill>
              </a:rPr>
              <a:t>Now, localhost test is fine.</a:t>
            </a:r>
          </a:p>
          <a:p>
            <a:pPr marL="465138" indent="-465138" algn="l">
              <a:buClr>
                <a:srgbClr val="0070C0"/>
              </a:buClr>
              <a:buFont typeface="Wingdings" pitchFamily="2" charset="2"/>
              <a:buChar char="u"/>
            </a:pPr>
            <a:r>
              <a:rPr lang="en-US" sz="1800" b="1" dirty="0">
                <a:solidFill>
                  <a:schemeClr val="tx1"/>
                </a:solidFill>
              </a:rPr>
              <a:t>“Compress 9 items” into “Archive.zip”</a:t>
            </a:r>
          </a:p>
          <a:p>
            <a:pPr marL="465138" indent="-465138" algn="l">
              <a:buClr>
                <a:srgbClr val="0070C0"/>
              </a:buClr>
              <a:buFont typeface="Wingdings" pitchFamily="2" charset="2"/>
              <a:buChar char="u"/>
            </a:pPr>
            <a:r>
              <a:rPr lang="en-US" sz="1800" b="1" dirty="0">
                <a:solidFill>
                  <a:schemeClr val="tx1"/>
                </a:solidFill>
              </a:rPr>
              <a:t>First, we compressed Archive.zip in the backend folder that contains all </a:t>
            </a:r>
            <a:r>
              <a:rPr lang="en-US" sz="1800" b="1" dirty="0" err="1">
                <a:solidFill>
                  <a:schemeClr val="tx1"/>
                </a:solidFill>
              </a:rPr>
              <a:t>fodler</a:t>
            </a:r>
            <a:r>
              <a:rPr lang="en-US" sz="1800" b="1" dirty="0">
                <a:solidFill>
                  <a:schemeClr val="tx1"/>
                </a:solidFill>
              </a:rPr>
              <a:t> with angular folder.</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17</a:t>
            </a:fld>
            <a:endParaRPr lang="zh-TW" altLang="en-US"/>
          </a:p>
        </p:txBody>
      </p:sp>
      <p:pic>
        <p:nvPicPr>
          <p:cNvPr id="12" name="Picture 11">
            <a:extLst>
              <a:ext uri="{FF2B5EF4-FFF2-40B4-BE49-F238E27FC236}">
                <a16:creationId xmlns:a16="http://schemas.microsoft.com/office/drawing/2014/main" id="{CAFDD0A9-49E8-4652-982D-76C725BBBED5}"/>
              </a:ext>
            </a:extLst>
          </p:cNvPr>
          <p:cNvPicPr>
            <a:picLocks noChangeAspect="1"/>
          </p:cNvPicPr>
          <p:nvPr/>
        </p:nvPicPr>
        <p:blipFill>
          <a:blip r:embed="rId3"/>
          <a:stretch>
            <a:fillRect/>
          </a:stretch>
        </p:blipFill>
        <p:spPr>
          <a:xfrm>
            <a:off x="430732" y="3172952"/>
            <a:ext cx="4791621" cy="2126135"/>
          </a:xfrm>
          <a:prstGeom prst="rect">
            <a:avLst/>
          </a:prstGeom>
          <a:ln>
            <a:solidFill>
              <a:srgbClr val="C00000"/>
            </a:solidFill>
          </a:ln>
        </p:spPr>
      </p:pic>
      <p:pic>
        <p:nvPicPr>
          <p:cNvPr id="13" name="Picture 12">
            <a:extLst>
              <a:ext uri="{FF2B5EF4-FFF2-40B4-BE49-F238E27FC236}">
                <a16:creationId xmlns:a16="http://schemas.microsoft.com/office/drawing/2014/main" id="{9CCEBDDA-9E71-4215-9000-1E8156FE267E}"/>
              </a:ext>
            </a:extLst>
          </p:cNvPr>
          <p:cNvPicPr>
            <a:picLocks noChangeAspect="1"/>
          </p:cNvPicPr>
          <p:nvPr/>
        </p:nvPicPr>
        <p:blipFill>
          <a:blip r:embed="rId4"/>
          <a:stretch>
            <a:fillRect/>
          </a:stretch>
        </p:blipFill>
        <p:spPr>
          <a:xfrm>
            <a:off x="5378532" y="3201953"/>
            <a:ext cx="3320731" cy="3336645"/>
          </a:xfrm>
          <a:prstGeom prst="rect">
            <a:avLst/>
          </a:prstGeom>
        </p:spPr>
      </p:pic>
    </p:spTree>
    <p:extLst>
      <p:ext uri="{BB962C8B-B14F-4D97-AF65-F5344CB8AC3E}">
        <p14:creationId xmlns:p14="http://schemas.microsoft.com/office/powerpoint/2010/main" val="702564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147.5 Deploy App on AWS/EB</a:t>
            </a:r>
            <a:endParaRPr lang="zh-TW" altLang="en-US" b="1" dirty="0">
              <a:solidFill>
                <a:srgbClr val="FFFF00"/>
              </a:solidFill>
            </a:endParaRPr>
          </a:p>
        </p:txBody>
      </p:sp>
      <p:sp>
        <p:nvSpPr>
          <p:cNvPr id="3" name="副標題 2"/>
          <p:cNvSpPr>
            <a:spLocks noGrp="1"/>
          </p:cNvSpPr>
          <p:nvPr>
            <p:ph type="subTitle" idx="1"/>
          </p:nvPr>
        </p:nvSpPr>
        <p:spPr>
          <a:xfrm>
            <a:off x="457200" y="1366840"/>
            <a:ext cx="8219257" cy="982040"/>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Deploy App on AWS/EB (Elastic Beanstalk)</a:t>
            </a:r>
          </a:p>
          <a:p>
            <a:pPr marL="465138" indent="-465138" algn="l">
              <a:buClr>
                <a:srgbClr val="0070C0"/>
              </a:buClr>
              <a:buFont typeface="Wingdings" pitchFamily="2" charset="2"/>
              <a:buChar char="u"/>
            </a:pPr>
            <a:r>
              <a:rPr lang="en-US" sz="1800" b="1" dirty="0">
                <a:solidFill>
                  <a:schemeClr val="tx1"/>
                </a:solidFill>
              </a:rPr>
              <a:t>Then, we use AWS EB (Elastic Beanstalk) to upload the “Archive.zip”.</a:t>
            </a:r>
          </a:p>
          <a:p>
            <a:pPr marL="465138" indent="-465138" algn="l">
              <a:buClr>
                <a:srgbClr val="0070C0"/>
              </a:buClr>
              <a:buFont typeface="Wingdings" pitchFamily="2" charset="2"/>
              <a:buChar char="u"/>
            </a:pPr>
            <a:r>
              <a:rPr lang="en-US" sz="1800" b="1" dirty="0">
                <a:solidFill>
                  <a:schemeClr val="tx1"/>
                </a:solidFill>
              </a:rPr>
              <a:t>Click the “Upload and Deploy” to upload the new version of Archive.zip.</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477D8D2E-E5E3-44A8-A6F8-58B4835435DF}"/>
              </a:ext>
            </a:extLst>
          </p:cNvPr>
          <p:cNvPicPr>
            <a:picLocks noChangeAspect="1"/>
          </p:cNvPicPr>
          <p:nvPr/>
        </p:nvPicPr>
        <p:blipFill>
          <a:blip r:embed="rId3"/>
          <a:stretch>
            <a:fillRect/>
          </a:stretch>
        </p:blipFill>
        <p:spPr>
          <a:xfrm>
            <a:off x="894928" y="2836099"/>
            <a:ext cx="7343800" cy="3394733"/>
          </a:xfrm>
          <a:prstGeom prst="rect">
            <a:avLst/>
          </a:prstGeom>
          <a:ln>
            <a:solidFill>
              <a:srgbClr val="C00000"/>
            </a:solidFill>
          </a:ln>
        </p:spPr>
      </p:pic>
      <p:sp>
        <p:nvSpPr>
          <p:cNvPr id="9" name="Rectangle 8">
            <a:extLst>
              <a:ext uri="{FF2B5EF4-FFF2-40B4-BE49-F238E27FC236}">
                <a16:creationId xmlns:a16="http://schemas.microsoft.com/office/drawing/2014/main" id="{7F3F509D-3237-48F2-9CF9-E264E9F68F13}"/>
              </a:ext>
            </a:extLst>
          </p:cNvPr>
          <p:cNvSpPr/>
          <p:nvPr/>
        </p:nvSpPr>
        <p:spPr>
          <a:xfrm>
            <a:off x="4788024" y="4149080"/>
            <a:ext cx="936104"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5594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CCFFA3B-1026-4FBA-ABE0-877C12ACCD1A}"/>
              </a:ext>
            </a:extLst>
          </p:cNvPr>
          <p:cNvPicPr>
            <a:picLocks noChangeAspect="1"/>
          </p:cNvPicPr>
          <p:nvPr/>
        </p:nvPicPr>
        <p:blipFill>
          <a:blip r:embed="rId2"/>
          <a:stretch>
            <a:fillRect/>
          </a:stretch>
        </p:blipFill>
        <p:spPr>
          <a:xfrm>
            <a:off x="1331640" y="2686037"/>
            <a:ext cx="5867400" cy="32861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147.5 Deploy App on AWS/EB</a:t>
            </a:r>
            <a:endParaRPr lang="zh-TW" altLang="en-US" b="1" dirty="0">
              <a:solidFill>
                <a:srgbClr val="FFFF00"/>
              </a:solidFill>
            </a:endParaRPr>
          </a:p>
        </p:txBody>
      </p:sp>
      <p:sp>
        <p:nvSpPr>
          <p:cNvPr id="3" name="副標題 2"/>
          <p:cNvSpPr>
            <a:spLocks noGrp="1"/>
          </p:cNvSpPr>
          <p:nvPr>
            <p:ph type="subTitle" idx="1"/>
          </p:nvPr>
        </p:nvSpPr>
        <p:spPr>
          <a:xfrm>
            <a:off x="457200" y="1366839"/>
            <a:ext cx="8219257" cy="1114331"/>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Deploy App on AWS/EB (Elastic Beanstalk)</a:t>
            </a:r>
          </a:p>
          <a:p>
            <a:pPr marL="465138" indent="-465138" algn="l">
              <a:buClr>
                <a:srgbClr val="0070C0"/>
              </a:buClr>
              <a:buFont typeface="Wingdings" pitchFamily="2" charset="2"/>
              <a:buChar char="u"/>
            </a:pPr>
            <a:r>
              <a:rPr lang="en-US" sz="1800" b="1" dirty="0">
                <a:solidFill>
                  <a:schemeClr val="tx1"/>
                </a:solidFill>
              </a:rPr>
              <a:t>Select “Archive.zip” from local drive.</a:t>
            </a:r>
          </a:p>
          <a:p>
            <a:pPr marL="465138" indent="-465138" algn="l">
              <a:buClr>
                <a:srgbClr val="0070C0"/>
              </a:buClr>
              <a:buFont typeface="Wingdings" pitchFamily="2" charset="2"/>
              <a:buChar char="u"/>
            </a:pPr>
            <a:r>
              <a:rPr lang="en-US" sz="1800" b="1" dirty="0">
                <a:solidFill>
                  <a:schemeClr val="tx1"/>
                </a:solidFill>
              </a:rPr>
              <a:t>Click “Deploy” button to upgrade.</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19</a:t>
            </a:fld>
            <a:endParaRPr lang="zh-TW" altLang="en-US"/>
          </a:p>
        </p:txBody>
      </p:sp>
      <p:sp>
        <p:nvSpPr>
          <p:cNvPr id="9" name="Rectangle 8">
            <a:extLst>
              <a:ext uri="{FF2B5EF4-FFF2-40B4-BE49-F238E27FC236}">
                <a16:creationId xmlns:a16="http://schemas.microsoft.com/office/drawing/2014/main" id="{7F3F509D-3237-48F2-9CF9-E264E9F68F13}"/>
              </a:ext>
            </a:extLst>
          </p:cNvPr>
          <p:cNvSpPr/>
          <p:nvPr/>
        </p:nvSpPr>
        <p:spPr>
          <a:xfrm>
            <a:off x="3300196" y="4016220"/>
            <a:ext cx="1847867" cy="4208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4722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147 Deployment 02: One App</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1318973"/>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Deployment Frontend/Backend 02: One App Approach</a:t>
            </a:r>
          </a:p>
          <a:p>
            <a:pPr marL="465138" indent="-465138" algn="l">
              <a:buClr>
                <a:srgbClr val="0070C0"/>
              </a:buClr>
              <a:buFont typeface="Wingdings" pitchFamily="2" charset="2"/>
              <a:buChar char="u"/>
            </a:pPr>
            <a:r>
              <a:rPr lang="en-US" sz="1800" b="1" i="0" dirty="0">
                <a:solidFill>
                  <a:schemeClr val="tx1"/>
                </a:solidFill>
                <a:effectLst/>
              </a:rPr>
              <a:t>In the discussions, we deployed the app by two separated apps, backend and Frontend Angular app.</a:t>
            </a:r>
          </a:p>
          <a:p>
            <a:pPr marL="465138" indent="-465138" algn="l">
              <a:buClr>
                <a:srgbClr val="0070C0"/>
              </a:buClr>
              <a:buFont typeface="Wingdings" pitchFamily="2" charset="2"/>
              <a:buChar char="u"/>
            </a:pPr>
            <a:r>
              <a:rPr lang="en-US" sz="1800" b="1" dirty="0">
                <a:solidFill>
                  <a:schemeClr val="tx1"/>
                </a:solidFill>
              </a:rPr>
              <a:t>In this discussion,</a:t>
            </a:r>
            <a:r>
              <a:rPr lang="en-US" sz="1800" b="1" i="0" dirty="0">
                <a:solidFill>
                  <a:schemeClr val="tx1"/>
                </a:solidFill>
                <a:effectLst/>
              </a:rPr>
              <a:t> we deploy it as one app though. </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1876459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ABCBC0-319A-4E6E-82F4-4CA367038495}"/>
              </a:ext>
            </a:extLst>
          </p:cNvPr>
          <p:cNvPicPr>
            <a:picLocks noChangeAspect="1"/>
          </p:cNvPicPr>
          <p:nvPr/>
        </p:nvPicPr>
        <p:blipFill>
          <a:blip r:embed="rId2"/>
          <a:stretch>
            <a:fillRect/>
          </a:stretch>
        </p:blipFill>
        <p:spPr>
          <a:xfrm>
            <a:off x="718863" y="2688062"/>
            <a:ext cx="8038528" cy="317848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147.5 Deploy App on AWS/EB</a:t>
            </a:r>
            <a:endParaRPr lang="zh-TW" altLang="en-US" b="1" dirty="0">
              <a:solidFill>
                <a:srgbClr val="FFFF00"/>
              </a:solidFill>
            </a:endParaRPr>
          </a:p>
        </p:txBody>
      </p:sp>
      <p:sp>
        <p:nvSpPr>
          <p:cNvPr id="3" name="副標題 2"/>
          <p:cNvSpPr>
            <a:spLocks noGrp="1"/>
          </p:cNvSpPr>
          <p:nvPr>
            <p:ph type="subTitle" idx="1"/>
          </p:nvPr>
        </p:nvSpPr>
        <p:spPr>
          <a:xfrm>
            <a:off x="457200" y="1366840"/>
            <a:ext cx="8219257" cy="831422"/>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Deploy App on AWS/EB (Elastic Beanstalk)</a:t>
            </a:r>
          </a:p>
          <a:p>
            <a:pPr marL="465138" indent="-465138" algn="l">
              <a:buClr>
                <a:srgbClr val="0070C0"/>
              </a:buClr>
              <a:buFont typeface="Wingdings" pitchFamily="2" charset="2"/>
              <a:buChar char="u"/>
            </a:pPr>
            <a:r>
              <a:rPr lang="en-US" sz="1800" b="1" dirty="0">
                <a:solidFill>
                  <a:schemeClr val="tx1"/>
                </a:solidFill>
              </a:rPr>
              <a:t>Redeploying the Archive.zip.</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20</a:t>
            </a:fld>
            <a:endParaRPr lang="zh-TW" altLang="en-US"/>
          </a:p>
        </p:txBody>
      </p:sp>
      <p:sp>
        <p:nvSpPr>
          <p:cNvPr id="9" name="Rectangle 8">
            <a:extLst>
              <a:ext uri="{FF2B5EF4-FFF2-40B4-BE49-F238E27FC236}">
                <a16:creationId xmlns:a16="http://schemas.microsoft.com/office/drawing/2014/main" id="{7F3F509D-3237-48F2-9CF9-E264E9F68F13}"/>
              </a:ext>
            </a:extLst>
          </p:cNvPr>
          <p:cNvSpPr/>
          <p:nvPr/>
        </p:nvSpPr>
        <p:spPr>
          <a:xfrm>
            <a:off x="2411761" y="4277306"/>
            <a:ext cx="1512168" cy="7190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8191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8553391-9BC1-4723-BE59-35C7FD584ECE}"/>
              </a:ext>
            </a:extLst>
          </p:cNvPr>
          <p:cNvPicPr>
            <a:picLocks noChangeAspect="1"/>
          </p:cNvPicPr>
          <p:nvPr/>
        </p:nvPicPr>
        <p:blipFill>
          <a:blip r:embed="rId2"/>
          <a:stretch>
            <a:fillRect/>
          </a:stretch>
        </p:blipFill>
        <p:spPr>
          <a:xfrm>
            <a:off x="654628" y="2443926"/>
            <a:ext cx="7824400" cy="355126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147.5 Deploy App on AWS/EB</a:t>
            </a:r>
            <a:endParaRPr lang="zh-TW" altLang="en-US" b="1" dirty="0">
              <a:solidFill>
                <a:srgbClr val="FFFF00"/>
              </a:solidFill>
            </a:endParaRPr>
          </a:p>
        </p:txBody>
      </p:sp>
      <p:sp>
        <p:nvSpPr>
          <p:cNvPr id="3" name="副標題 2"/>
          <p:cNvSpPr>
            <a:spLocks noGrp="1"/>
          </p:cNvSpPr>
          <p:nvPr>
            <p:ph type="subTitle" idx="1"/>
          </p:nvPr>
        </p:nvSpPr>
        <p:spPr>
          <a:xfrm>
            <a:off x="457200" y="1366840"/>
            <a:ext cx="8219257" cy="831422"/>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Deploy App on AWS/EB (Elastic Beanstalk)</a:t>
            </a:r>
          </a:p>
          <a:p>
            <a:pPr marL="465138" indent="-465138" algn="l">
              <a:buClr>
                <a:srgbClr val="0070C0"/>
              </a:buClr>
              <a:buFont typeface="Wingdings" pitchFamily="2" charset="2"/>
              <a:buChar char="u"/>
            </a:pPr>
            <a:r>
              <a:rPr lang="en-US" sz="1800" b="1" dirty="0">
                <a:solidFill>
                  <a:schemeClr val="tx1"/>
                </a:solidFill>
              </a:rPr>
              <a:t>Done with redeployed the Archive.zip.</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21</a:t>
            </a:fld>
            <a:endParaRPr lang="zh-TW" altLang="en-US"/>
          </a:p>
        </p:txBody>
      </p:sp>
      <p:sp>
        <p:nvSpPr>
          <p:cNvPr id="9" name="Rectangle 8">
            <a:extLst>
              <a:ext uri="{FF2B5EF4-FFF2-40B4-BE49-F238E27FC236}">
                <a16:creationId xmlns:a16="http://schemas.microsoft.com/office/drawing/2014/main" id="{7F3F509D-3237-48F2-9CF9-E264E9F68F13}"/>
              </a:ext>
            </a:extLst>
          </p:cNvPr>
          <p:cNvSpPr/>
          <p:nvPr/>
        </p:nvSpPr>
        <p:spPr>
          <a:xfrm>
            <a:off x="2339752" y="3408677"/>
            <a:ext cx="1512168" cy="7190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7888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147.6 Test App on AWS/EB</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940186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BFF106-203D-4543-AF8B-CE9724F18C1B}"/>
              </a:ext>
            </a:extLst>
          </p:cNvPr>
          <p:cNvPicPr>
            <a:picLocks noChangeAspect="1"/>
          </p:cNvPicPr>
          <p:nvPr/>
        </p:nvPicPr>
        <p:blipFill>
          <a:blip r:embed="rId2"/>
          <a:stretch>
            <a:fillRect/>
          </a:stretch>
        </p:blipFill>
        <p:spPr>
          <a:xfrm>
            <a:off x="539552" y="2618661"/>
            <a:ext cx="7708155" cy="355945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147.6 Test App on AWS/EB</a:t>
            </a:r>
            <a:endParaRPr lang="zh-TW" altLang="en-US" b="1" dirty="0">
              <a:solidFill>
                <a:srgbClr val="FFFF00"/>
              </a:solidFill>
            </a:endParaRPr>
          </a:p>
        </p:txBody>
      </p:sp>
      <p:sp>
        <p:nvSpPr>
          <p:cNvPr id="3" name="副標題 2"/>
          <p:cNvSpPr>
            <a:spLocks noGrp="1"/>
          </p:cNvSpPr>
          <p:nvPr>
            <p:ph type="subTitle" idx="1"/>
          </p:nvPr>
        </p:nvSpPr>
        <p:spPr>
          <a:xfrm>
            <a:off x="457200" y="1366840"/>
            <a:ext cx="8219257" cy="1073586"/>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Test App on AWS/EB (Elastic Beanstalk)</a:t>
            </a:r>
          </a:p>
          <a:p>
            <a:pPr marL="465138" indent="-465138" algn="l">
              <a:buClr>
                <a:srgbClr val="0070C0"/>
              </a:buClr>
              <a:buFont typeface="Wingdings" pitchFamily="2" charset="2"/>
              <a:buChar char="u"/>
            </a:pPr>
            <a:r>
              <a:rPr lang="en-US" sz="1800" b="1" dirty="0">
                <a:solidFill>
                  <a:schemeClr val="tx1"/>
                </a:solidFill>
              </a:rPr>
              <a:t>Now, we have done with redeployed the Archive.zip.</a:t>
            </a:r>
          </a:p>
          <a:p>
            <a:pPr marL="465138" indent="-465138" algn="l">
              <a:buClr>
                <a:srgbClr val="0070C0"/>
              </a:buClr>
              <a:buFont typeface="Wingdings" pitchFamily="2" charset="2"/>
              <a:buChar char="u"/>
            </a:pPr>
            <a:r>
              <a:rPr lang="en-US" sz="1800" b="1" dirty="0">
                <a:solidFill>
                  <a:schemeClr val="tx1"/>
                </a:solidFill>
              </a:rPr>
              <a:t>We can click the link on the top-right.</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23</a:t>
            </a:fld>
            <a:endParaRPr lang="zh-TW" altLang="en-US"/>
          </a:p>
        </p:txBody>
      </p:sp>
      <p:sp>
        <p:nvSpPr>
          <p:cNvPr id="9" name="Rectangle 8">
            <a:extLst>
              <a:ext uri="{FF2B5EF4-FFF2-40B4-BE49-F238E27FC236}">
                <a16:creationId xmlns:a16="http://schemas.microsoft.com/office/drawing/2014/main" id="{7F3F509D-3237-48F2-9CF9-E264E9F68F13}"/>
              </a:ext>
            </a:extLst>
          </p:cNvPr>
          <p:cNvSpPr/>
          <p:nvPr/>
        </p:nvSpPr>
        <p:spPr>
          <a:xfrm>
            <a:off x="4393629" y="2862239"/>
            <a:ext cx="1944216" cy="4258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5689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C44F56A-0623-494B-BA92-9570086DC64B}"/>
              </a:ext>
            </a:extLst>
          </p:cNvPr>
          <p:cNvPicPr>
            <a:picLocks noChangeAspect="1"/>
          </p:cNvPicPr>
          <p:nvPr/>
        </p:nvPicPr>
        <p:blipFill>
          <a:blip r:embed="rId2"/>
          <a:stretch>
            <a:fillRect/>
          </a:stretch>
        </p:blipFill>
        <p:spPr>
          <a:xfrm>
            <a:off x="539552" y="2350892"/>
            <a:ext cx="7740352" cy="345236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147.6 Test App on AWS/EB</a:t>
            </a:r>
            <a:endParaRPr lang="zh-TW" altLang="en-US" b="1" dirty="0">
              <a:solidFill>
                <a:srgbClr val="FFFF00"/>
              </a:solidFill>
            </a:endParaRPr>
          </a:p>
        </p:txBody>
      </p:sp>
      <p:sp>
        <p:nvSpPr>
          <p:cNvPr id="3" name="副標題 2"/>
          <p:cNvSpPr>
            <a:spLocks noGrp="1"/>
          </p:cNvSpPr>
          <p:nvPr>
            <p:ph type="subTitle" idx="1"/>
          </p:nvPr>
        </p:nvSpPr>
        <p:spPr>
          <a:xfrm>
            <a:off x="457200" y="1340768"/>
            <a:ext cx="8219257" cy="885042"/>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Test App on AWS/EB (Elastic Beanstalk)</a:t>
            </a:r>
          </a:p>
          <a:p>
            <a:pPr marL="465138" indent="-465138" algn="l">
              <a:buClr>
                <a:srgbClr val="0070C0"/>
              </a:buClr>
              <a:buFont typeface="Wingdings" pitchFamily="2" charset="2"/>
              <a:buChar char="u"/>
            </a:pPr>
            <a:r>
              <a:rPr lang="en-US" sz="1800" b="1" dirty="0">
                <a:solidFill>
                  <a:schemeClr val="tx1"/>
                </a:solidFill>
              </a:rPr>
              <a:t>Now, we can test our application with backend and frontend.</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24</a:t>
            </a:fld>
            <a:endParaRPr lang="zh-TW" altLang="en-US"/>
          </a:p>
        </p:txBody>
      </p:sp>
    </p:spTree>
    <p:extLst>
      <p:ext uri="{BB962C8B-B14F-4D97-AF65-F5344CB8AC3E}">
        <p14:creationId xmlns:p14="http://schemas.microsoft.com/office/powerpoint/2010/main" val="4095748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147.6 Test App on AWS/EB</a:t>
            </a:r>
            <a:endParaRPr lang="zh-TW" altLang="en-US" b="1" dirty="0">
              <a:solidFill>
                <a:srgbClr val="FFFF00"/>
              </a:solidFill>
            </a:endParaRPr>
          </a:p>
        </p:txBody>
      </p:sp>
      <p:sp>
        <p:nvSpPr>
          <p:cNvPr id="3" name="副標題 2"/>
          <p:cNvSpPr>
            <a:spLocks noGrp="1"/>
          </p:cNvSpPr>
          <p:nvPr>
            <p:ph type="subTitle" idx="1"/>
          </p:nvPr>
        </p:nvSpPr>
        <p:spPr>
          <a:xfrm>
            <a:off x="457200" y="1340768"/>
            <a:ext cx="8219257" cy="885042"/>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Test App on AWS/EB (Elastic Beanstalk)</a:t>
            </a:r>
          </a:p>
          <a:p>
            <a:pPr marL="465138" indent="-465138" algn="l">
              <a:buClr>
                <a:srgbClr val="0070C0"/>
              </a:buClr>
              <a:buFont typeface="Wingdings" pitchFamily="2" charset="2"/>
              <a:buChar char="u"/>
            </a:pPr>
            <a:r>
              <a:rPr lang="en-US" sz="1800" b="1" dirty="0">
                <a:solidFill>
                  <a:schemeClr val="tx1"/>
                </a:solidFill>
              </a:rPr>
              <a:t>Test “Pick Image” and Post Content.</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25</a:t>
            </a:fld>
            <a:endParaRPr lang="zh-TW" altLang="en-US"/>
          </a:p>
        </p:txBody>
      </p:sp>
      <p:pic>
        <p:nvPicPr>
          <p:cNvPr id="7" name="Picture 6">
            <a:extLst>
              <a:ext uri="{FF2B5EF4-FFF2-40B4-BE49-F238E27FC236}">
                <a16:creationId xmlns:a16="http://schemas.microsoft.com/office/drawing/2014/main" id="{CC036B9F-A4DB-4578-AE21-BFA382FCCA09}"/>
              </a:ext>
            </a:extLst>
          </p:cNvPr>
          <p:cNvPicPr>
            <a:picLocks noChangeAspect="1"/>
          </p:cNvPicPr>
          <p:nvPr/>
        </p:nvPicPr>
        <p:blipFill>
          <a:blip r:embed="rId3"/>
          <a:stretch>
            <a:fillRect/>
          </a:stretch>
        </p:blipFill>
        <p:spPr>
          <a:xfrm>
            <a:off x="1074948" y="2326645"/>
            <a:ext cx="6983760" cy="3673233"/>
          </a:xfrm>
          <a:prstGeom prst="rect">
            <a:avLst/>
          </a:prstGeom>
          <a:ln>
            <a:solidFill>
              <a:srgbClr val="C00000"/>
            </a:solidFill>
          </a:ln>
        </p:spPr>
      </p:pic>
    </p:spTree>
    <p:extLst>
      <p:ext uri="{BB962C8B-B14F-4D97-AF65-F5344CB8AC3E}">
        <p14:creationId xmlns:p14="http://schemas.microsoft.com/office/powerpoint/2010/main" val="1192664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147.6 Test App on AWS/EB</a:t>
            </a:r>
            <a:endParaRPr lang="zh-TW" altLang="en-US" b="1" dirty="0">
              <a:solidFill>
                <a:srgbClr val="FFFF00"/>
              </a:solidFill>
            </a:endParaRPr>
          </a:p>
        </p:txBody>
      </p:sp>
      <p:sp>
        <p:nvSpPr>
          <p:cNvPr id="3" name="副標題 2"/>
          <p:cNvSpPr>
            <a:spLocks noGrp="1"/>
          </p:cNvSpPr>
          <p:nvPr>
            <p:ph type="subTitle" idx="1"/>
          </p:nvPr>
        </p:nvSpPr>
        <p:spPr>
          <a:xfrm>
            <a:off x="457200" y="1340768"/>
            <a:ext cx="8219257" cy="748163"/>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Test App on AWS/EB (Elastic Beanstalk)</a:t>
            </a:r>
          </a:p>
          <a:p>
            <a:pPr marL="465138" indent="-465138" algn="l">
              <a:buClr>
                <a:srgbClr val="0070C0"/>
              </a:buClr>
              <a:buFont typeface="Wingdings" pitchFamily="2" charset="2"/>
              <a:buChar char="u"/>
            </a:pPr>
            <a:r>
              <a:rPr lang="en-US" sz="1800" b="1">
                <a:solidFill>
                  <a:schemeClr val="tx1"/>
                </a:solidFill>
              </a:rPr>
              <a:t>Verify result.</a:t>
            </a:r>
            <a:endParaRPr lang="en-US" sz="1800" b="1" dirty="0">
              <a:solidFill>
                <a:schemeClr val="tx1"/>
              </a:solidFill>
            </a:endParaRP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26</a:t>
            </a:fld>
            <a:endParaRPr lang="zh-TW" altLang="en-US"/>
          </a:p>
        </p:txBody>
      </p:sp>
      <p:pic>
        <p:nvPicPr>
          <p:cNvPr id="8" name="Picture 7">
            <a:extLst>
              <a:ext uri="{FF2B5EF4-FFF2-40B4-BE49-F238E27FC236}">
                <a16:creationId xmlns:a16="http://schemas.microsoft.com/office/drawing/2014/main" id="{7FE7A442-F719-4D2F-8FC5-08C5603DC1E2}"/>
              </a:ext>
            </a:extLst>
          </p:cNvPr>
          <p:cNvPicPr>
            <a:picLocks noChangeAspect="1"/>
          </p:cNvPicPr>
          <p:nvPr/>
        </p:nvPicPr>
        <p:blipFill>
          <a:blip r:embed="rId3"/>
          <a:stretch>
            <a:fillRect/>
          </a:stretch>
        </p:blipFill>
        <p:spPr>
          <a:xfrm>
            <a:off x="1590261" y="2257502"/>
            <a:ext cx="5597929" cy="4281409"/>
          </a:xfrm>
          <a:prstGeom prst="rect">
            <a:avLst/>
          </a:prstGeom>
          <a:ln>
            <a:solidFill>
              <a:srgbClr val="C00000"/>
            </a:solidFill>
          </a:ln>
        </p:spPr>
      </p:pic>
    </p:spTree>
    <p:extLst>
      <p:ext uri="{BB962C8B-B14F-4D97-AF65-F5344CB8AC3E}">
        <p14:creationId xmlns:p14="http://schemas.microsoft.com/office/powerpoint/2010/main" val="1720714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147.1 </a:t>
            </a:r>
            <a:r>
              <a:rPr lang="en-US" altLang="zh-TW" sz="4800" b="1" dirty="0" err="1">
                <a:solidFill>
                  <a:srgbClr val="FFFF00"/>
                </a:solidFill>
              </a:rPr>
              <a:t>Angular.json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1815626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147.1 147.1 </a:t>
            </a:r>
            <a:r>
              <a:rPr lang="en-US" altLang="zh-TW" sz="4400" b="1" dirty="0" err="1">
                <a:solidFill>
                  <a:srgbClr val="FFFF00"/>
                </a:solidFill>
              </a:rPr>
              <a:t>Angular.json</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2183069"/>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Create Frontend Folder under Backend Folder</a:t>
            </a:r>
          </a:p>
          <a:p>
            <a:pPr marL="465138" indent="-465138" algn="l">
              <a:buClr>
                <a:srgbClr val="0070C0"/>
              </a:buClr>
              <a:buFont typeface="Wingdings" pitchFamily="2" charset="2"/>
              <a:buChar char="u"/>
            </a:pPr>
            <a:r>
              <a:rPr lang="en-US" sz="1800" b="1" dirty="0">
                <a:solidFill>
                  <a:schemeClr val="tx1"/>
                </a:solidFill>
              </a:rPr>
              <a:t>F</a:t>
            </a:r>
            <a:r>
              <a:rPr lang="en-US" sz="1800" b="1" i="0" dirty="0">
                <a:solidFill>
                  <a:schemeClr val="tx1"/>
                </a:solidFill>
                <a:effectLst/>
              </a:rPr>
              <a:t>irst, make sure that we build our Angular app as a folder into backend folder, so that we deploy the entire content of the backend folder as one single app. </a:t>
            </a:r>
          </a:p>
          <a:p>
            <a:pPr marL="465138" indent="-465138" algn="l">
              <a:buClr>
                <a:srgbClr val="0070C0"/>
              </a:buClr>
              <a:buFont typeface="Wingdings" pitchFamily="2" charset="2"/>
              <a:buChar char="u"/>
            </a:pPr>
            <a:r>
              <a:rPr lang="en-US" sz="1800" b="1" i="0" dirty="0">
                <a:solidFill>
                  <a:schemeClr val="tx1"/>
                </a:solidFill>
                <a:effectLst/>
              </a:rPr>
              <a:t>For that we can go to the </a:t>
            </a:r>
            <a:r>
              <a:rPr lang="en-US" sz="1800" b="1" i="0" dirty="0" err="1">
                <a:solidFill>
                  <a:schemeClr val="tx1"/>
                </a:solidFill>
                <a:effectLst/>
              </a:rPr>
              <a:t>angular.json</a:t>
            </a:r>
            <a:r>
              <a:rPr lang="en-US" sz="1800" b="1" i="0" dirty="0">
                <a:solidFill>
                  <a:schemeClr val="tx1"/>
                </a:solidFill>
                <a:effectLst/>
              </a:rPr>
              <a:t> file which is used by the CLI to configure our project and there, we can change the output path for when we are building our application, we can do that here under output path</a:t>
            </a:r>
            <a:r>
              <a:rPr lang="en-US" sz="1800" b="1" dirty="0">
                <a:solidFill>
                  <a:schemeClr val="tx1"/>
                </a:solidFill>
              </a:rPr>
              <a:t>.</a:t>
            </a:r>
          </a:p>
          <a:p>
            <a:pPr marL="465138" indent="-465138" algn="l">
              <a:buClr>
                <a:srgbClr val="0070C0"/>
              </a:buClr>
              <a:buFont typeface="Wingdings" pitchFamily="2" charset="2"/>
              <a:buChar char="u"/>
            </a:pPr>
            <a:r>
              <a:rPr lang="en-US" sz="1800" b="1" i="0" dirty="0">
                <a:solidFill>
                  <a:schemeClr val="tx1"/>
                </a:solidFill>
                <a:effectLst/>
              </a:rPr>
              <a:t>Let's change this to backend/angular, you can name this whatever you want.</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DE02330C-77FD-459E-A1E3-A3A38508AED1}"/>
              </a:ext>
            </a:extLst>
          </p:cNvPr>
          <p:cNvPicPr>
            <a:picLocks noChangeAspect="1"/>
          </p:cNvPicPr>
          <p:nvPr/>
        </p:nvPicPr>
        <p:blipFill>
          <a:blip r:embed="rId3"/>
          <a:stretch>
            <a:fillRect/>
          </a:stretch>
        </p:blipFill>
        <p:spPr>
          <a:xfrm>
            <a:off x="1524000" y="3575049"/>
            <a:ext cx="5210175" cy="2781300"/>
          </a:xfrm>
          <a:prstGeom prst="rect">
            <a:avLst/>
          </a:prstGeom>
          <a:ln>
            <a:solidFill>
              <a:srgbClr val="C00000"/>
            </a:solidFill>
          </a:ln>
        </p:spPr>
      </p:pic>
    </p:spTree>
    <p:extLst>
      <p:ext uri="{BB962C8B-B14F-4D97-AF65-F5344CB8AC3E}">
        <p14:creationId xmlns:p14="http://schemas.microsoft.com/office/powerpoint/2010/main" val="86273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147.2 Generate Angular Folder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347017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147.2 Generate Angular Folder</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799225"/>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In Package.json, Remove “</a:t>
            </a:r>
            <a:r>
              <a:rPr lang="en-US" sz="1800" b="1" dirty="0" err="1">
                <a:solidFill>
                  <a:schemeClr val="tx1"/>
                </a:solidFill>
              </a:rPr>
              <a:t>bcrypt</a:t>
            </a:r>
            <a:r>
              <a:rPr lang="en-US" sz="1800" b="1" dirty="0">
                <a:solidFill>
                  <a:schemeClr val="tx1"/>
                </a:solidFill>
              </a:rPr>
              <a:t>: “^2.0.1”,</a:t>
            </a:r>
          </a:p>
          <a:p>
            <a:pPr marL="465138" indent="-465138" algn="l">
              <a:buClr>
                <a:srgbClr val="0070C0"/>
              </a:buClr>
              <a:buFont typeface="Wingdings" pitchFamily="2" charset="2"/>
              <a:buChar char="u"/>
            </a:pPr>
            <a:r>
              <a:rPr lang="en-US" sz="1800" b="1" dirty="0">
                <a:solidFill>
                  <a:schemeClr val="tx1"/>
                </a:solidFill>
              </a:rPr>
              <a:t>&gt; </a:t>
            </a:r>
            <a:r>
              <a:rPr lang="en-US" sz="1800" b="1" dirty="0" err="1">
                <a:solidFill>
                  <a:schemeClr val="tx1"/>
                </a:solidFill>
              </a:rPr>
              <a:t>npm</a:t>
            </a:r>
            <a:r>
              <a:rPr lang="en-US" sz="1800" b="1" dirty="0">
                <a:solidFill>
                  <a:schemeClr val="tx1"/>
                </a:solidFill>
              </a:rPr>
              <a:t> install </a:t>
            </a:r>
            <a:r>
              <a:rPr lang="en-US" sz="1800" b="1" dirty="0" err="1">
                <a:solidFill>
                  <a:schemeClr val="tx1"/>
                </a:solidFill>
              </a:rPr>
              <a:t>bcrypt</a:t>
            </a:r>
            <a:endParaRPr lang="en-US" sz="1800" b="1" dirty="0">
              <a:solidFill>
                <a:schemeClr val="tx1"/>
              </a:solidFill>
            </a:endParaRP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E2179B12-3810-477D-8E58-DB09C16E9CFF}"/>
              </a:ext>
            </a:extLst>
          </p:cNvPr>
          <p:cNvPicPr>
            <a:picLocks noChangeAspect="1"/>
          </p:cNvPicPr>
          <p:nvPr/>
        </p:nvPicPr>
        <p:blipFill>
          <a:blip r:embed="rId3"/>
          <a:stretch>
            <a:fillRect/>
          </a:stretch>
        </p:blipFill>
        <p:spPr>
          <a:xfrm>
            <a:off x="1763687" y="2169911"/>
            <a:ext cx="2906025" cy="2899581"/>
          </a:xfrm>
          <a:prstGeom prst="rect">
            <a:avLst/>
          </a:prstGeom>
          <a:ln>
            <a:solidFill>
              <a:srgbClr val="C00000"/>
            </a:solidFill>
          </a:ln>
        </p:spPr>
      </p:pic>
      <p:pic>
        <p:nvPicPr>
          <p:cNvPr id="8" name="Picture 7">
            <a:extLst>
              <a:ext uri="{FF2B5EF4-FFF2-40B4-BE49-F238E27FC236}">
                <a16:creationId xmlns:a16="http://schemas.microsoft.com/office/drawing/2014/main" id="{E3095F81-BE2A-4433-97DD-2A0407AA035C}"/>
              </a:ext>
            </a:extLst>
          </p:cNvPr>
          <p:cNvPicPr>
            <a:picLocks noChangeAspect="1"/>
          </p:cNvPicPr>
          <p:nvPr/>
        </p:nvPicPr>
        <p:blipFill>
          <a:blip r:embed="rId4"/>
          <a:stretch>
            <a:fillRect/>
          </a:stretch>
        </p:blipFill>
        <p:spPr>
          <a:xfrm>
            <a:off x="4788024" y="2169911"/>
            <a:ext cx="2551696" cy="3454444"/>
          </a:xfrm>
          <a:prstGeom prst="rect">
            <a:avLst/>
          </a:prstGeom>
          <a:ln>
            <a:solidFill>
              <a:srgbClr val="C00000"/>
            </a:solidFill>
          </a:ln>
        </p:spPr>
      </p:pic>
      <p:sp>
        <p:nvSpPr>
          <p:cNvPr id="9" name="Rectangle 8">
            <a:extLst>
              <a:ext uri="{FF2B5EF4-FFF2-40B4-BE49-F238E27FC236}">
                <a16:creationId xmlns:a16="http://schemas.microsoft.com/office/drawing/2014/main" id="{E93522D2-97DA-43DC-AE20-5E1F81E04DE0}"/>
              </a:ext>
            </a:extLst>
          </p:cNvPr>
          <p:cNvSpPr/>
          <p:nvPr/>
        </p:nvSpPr>
        <p:spPr>
          <a:xfrm>
            <a:off x="2172072" y="3537093"/>
            <a:ext cx="1296144"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9A09208-55A0-4F4E-8A65-A1BBD4C533F4}"/>
              </a:ext>
            </a:extLst>
          </p:cNvPr>
          <p:cNvSpPr/>
          <p:nvPr/>
        </p:nvSpPr>
        <p:spPr>
          <a:xfrm>
            <a:off x="5220072" y="4349412"/>
            <a:ext cx="1296144"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13EECC6B-1126-4B0B-8856-7E49D4A4BBC7}"/>
              </a:ext>
            </a:extLst>
          </p:cNvPr>
          <p:cNvCxnSpPr>
            <a:endCxn id="11" idx="1"/>
          </p:cNvCxnSpPr>
          <p:nvPr/>
        </p:nvCxnSpPr>
        <p:spPr>
          <a:xfrm>
            <a:off x="3419872" y="3619701"/>
            <a:ext cx="1800200" cy="87372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84297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88F9FBB-F45E-45E3-833D-F726CBF9FED3}"/>
              </a:ext>
            </a:extLst>
          </p:cNvPr>
          <p:cNvPicPr>
            <a:picLocks noChangeAspect="1"/>
          </p:cNvPicPr>
          <p:nvPr/>
        </p:nvPicPr>
        <p:blipFill>
          <a:blip r:embed="rId2"/>
          <a:stretch>
            <a:fillRect/>
          </a:stretch>
        </p:blipFill>
        <p:spPr>
          <a:xfrm>
            <a:off x="1892292" y="1907501"/>
            <a:ext cx="5359415" cy="200900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147.2 Generate Angular Folder</a:t>
            </a:r>
            <a:endParaRPr lang="zh-TW" altLang="en-US" b="1" dirty="0">
              <a:solidFill>
                <a:srgbClr val="FFFF00"/>
              </a:solidFill>
            </a:endParaRPr>
          </a:p>
        </p:txBody>
      </p:sp>
      <p:sp>
        <p:nvSpPr>
          <p:cNvPr id="3" name="副標題 2"/>
          <p:cNvSpPr>
            <a:spLocks noGrp="1"/>
          </p:cNvSpPr>
          <p:nvPr>
            <p:ph type="subTitle" idx="1"/>
          </p:nvPr>
        </p:nvSpPr>
        <p:spPr>
          <a:xfrm>
            <a:off x="467543" y="1245932"/>
            <a:ext cx="8136905" cy="425866"/>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Check Package-</a:t>
            </a:r>
            <a:r>
              <a:rPr lang="en-US" sz="1800" b="1" dirty="0" err="1">
                <a:solidFill>
                  <a:schemeClr val="tx1"/>
                </a:solidFill>
              </a:rPr>
              <a:t>lock.json</a:t>
            </a:r>
            <a:endParaRPr lang="en-US" sz="1800" b="1" dirty="0">
              <a:solidFill>
                <a:schemeClr val="tx1"/>
              </a:solidFill>
            </a:endParaRP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sp>
        <p:nvSpPr>
          <p:cNvPr id="11" name="Rectangle 10">
            <a:extLst>
              <a:ext uri="{FF2B5EF4-FFF2-40B4-BE49-F238E27FC236}">
                <a16:creationId xmlns:a16="http://schemas.microsoft.com/office/drawing/2014/main" id="{19A09208-55A0-4F4E-8A65-A1BBD4C533F4}"/>
              </a:ext>
            </a:extLst>
          </p:cNvPr>
          <p:cNvSpPr/>
          <p:nvPr/>
        </p:nvSpPr>
        <p:spPr>
          <a:xfrm>
            <a:off x="3923927" y="2907127"/>
            <a:ext cx="3241278" cy="10093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5726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147.2 Generate Angular Folder</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2255077"/>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Ng build --prod</a:t>
            </a:r>
          </a:p>
          <a:p>
            <a:pPr marL="465138" indent="-465138" algn="l">
              <a:buClr>
                <a:srgbClr val="0070C0"/>
              </a:buClr>
              <a:buFont typeface="Wingdings" pitchFamily="2" charset="2"/>
              <a:buChar char="u"/>
            </a:pPr>
            <a:r>
              <a:rPr lang="en-US" sz="1800" b="1" dirty="0">
                <a:solidFill>
                  <a:schemeClr val="tx1"/>
                </a:solidFill>
              </a:rPr>
              <a:t>&gt; ng build --prod</a:t>
            </a:r>
          </a:p>
          <a:p>
            <a:pPr marL="465138" indent="-465138" algn="l">
              <a:buClr>
                <a:srgbClr val="0070C0"/>
              </a:buClr>
              <a:buFont typeface="Wingdings" pitchFamily="2" charset="2"/>
              <a:buChar char="u"/>
            </a:pPr>
            <a:r>
              <a:rPr lang="en-US" sz="1800" b="1" dirty="0">
                <a:solidFill>
                  <a:srgbClr val="242729"/>
                </a:solidFill>
              </a:rPr>
              <a:t>Fix error: Job name “..</a:t>
            </a:r>
            <a:r>
              <a:rPr lang="en-US" sz="1800" b="1" dirty="0" err="1">
                <a:solidFill>
                  <a:srgbClr val="242729"/>
                </a:solidFill>
              </a:rPr>
              <a:t>getProjectMetadata</a:t>
            </a:r>
            <a:r>
              <a:rPr lang="en-US" sz="1800" b="1" dirty="0">
                <a:solidFill>
                  <a:srgbClr val="242729"/>
                </a:solidFill>
              </a:rPr>
              <a:t>” does not exist</a:t>
            </a:r>
          </a:p>
          <a:p>
            <a:pPr marL="465138" indent="-465138" algn="l">
              <a:buClr>
                <a:srgbClr val="0070C0"/>
              </a:buClr>
              <a:buFont typeface="Wingdings" pitchFamily="2" charset="2"/>
              <a:buChar char="u"/>
            </a:pPr>
            <a:r>
              <a:rPr lang="en-US" sz="1800" b="1" i="0" dirty="0">
                <a:solidFill>
                  <a:srgbClr val="242729"/>
                </a:solidFill>
                <a:effectLst/>
              </a:rPr>
              <a:t>https://stackoverflow.com/questions/60174503/job-name-getprojectmetadata-does-not-exist</a:t>
            </a:r>
          </a:p>
          <a:p>
            <a:pPr marL="465138" indent="-465138" algn="l">
              <a:buClr>
                <a:srgbClr val="0070C0"/>
              </a:buClr>
              <a:buFont typeface="Wingdings" pitchFamily="2" charset="2"/>
              <a:buChar char="u"/>
            </a:pPr>
            <a:r>
              <a:rPr lang="en-US" sz="1800" b="1" dirty="0">
                <a:solidFill>
                  <a:schemeClr val="tx1"/>
                </a:solidFill>
              </a:rPr>
              <a:t>&gt; </a:t>
            </a:r>
            <a:r>
              <a:rPr lang="en-US" sz="1800" b="1" dirty="0" err="1">
                <a:solidFill>
                  <a:schemeClr val="tx1"/>
                </a:solidFill>
              </a:rPr>
              <a:t>npm</a:t>
            </a:r>
            <a:r>
              <a:rPr lang="en-US" sz="1800" b="1" dirty="0">
                <a:solidFill>
                  <a:schemeClr val="tx1"/>
                </a:solidFill>
              </a:rPr>
              <a:t> </a:t>
            </a:r>
            <a:r>
              <a:rPr lang="en-US" sz="1800" b="1" dirty="0" err="1">
                <a:solidFill>
                  <a:schemeClr val="tx1"/>
                </a:solidFill>
              </a:rPr>
              <a:t>i</a:t>
            </a:r>
            <a:r>
              <a:rPr lang="en-US" sz="1800" b="1" dirty="0">
                <a:solidFill>
                  <a:schemeClr val="tx1"/>
                </a:solidFill>
              </a:rPr>
              <a:t> @angular-devkit/build-angular@0.803.24</a:t>
            </a:r>
          </a:p>
          <a:p>
            <a:pPr marL="465138" indent="-465138" algn="l">
              <a:buClr>
                <a:srgbClr val="0070C0"/>
              </a:buClr>
              <a:buFont typeface="Wingdings" pitchFamily="2" charset="2"/>
              <a:buChar char="u"/>
            </a:pPr>
            <a:r>
              <a:rPr lang="en-US" sz="1800" b="1" dirty="0">
                <a:solidFill>
                  <a:schemeClr val="tx1"/>
                </a:solidFill>
              </a:rPr>
              <a:t>&gt; ng build --prod</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171D631F-BFBF-4A73-8AEB-355198EF5419}"/>
              </a:ext>
            </a:extLst>
          </p:cNvPr>
          <p:cNvPicPr>
            <a:picLocks noChangeAspect="1"/>
          </p:cNvPicPr>
          <p:nvPr/>
        </p:nvPicPr>
        <p:blipFill>
          <a:blip r:embed="rId3"/>
          <a:stretch>
            <a:fillRect/>
          </a:stretch>
        </p:blipFill>
        <p:spPr>
          <a:xfrm>
            <a:off x="671512" y="3717032"/>
            <a:ext cx="7800975" cy="1790700"/>
          </a:xfrm>
          <a:prstGeom prst="rect">
            <a:avLst/>
          </a:prstGeom>
          <a:ln>
            <a:solidFill>
              <a:srgbClr val="C00000"/>
            </a:solidFill>
          </a:ln>
        </p:spPr>
      </p:pic>
    </p:spTree>
    <p:extLst>
      <p:ext uri="{BB962C8B-B14F-4D97-AF65-F5344CB8AC3E}">
        <p14:creationId xmlns:p14="http://schemas.microsoft.com/office/powerpoint/2010/main" val="1949058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147.2 Generate Angular Folder</a:t>
            </a:r>
            <a:endParaRPr lang="zh-TW" altLang="en-US" b="1" dirty="0">
              <a:solidFill>
                <a:srgbClr val="FFFF00"/>
              </a:solidFill>
            </a:endParaRPr>
          </a:p>
        </p:txBody>
      </p:sp>
      <p:sp>
        <p:nvSpPr>
          <p:cNvPr id="3" name="副標題 2"/>
          <p:cNvSpPr>
            <a:spLocks noGrp="1"/>
          </p:cNvSpPr>
          <p:nvPr>
            <p:ph type="subTitle" idx="1"/>
          </p:nvPr>
        </p:nvSpPr>
        <p:spPr>
          <a:xfrm>
            <a:off x="467543" y="1245931"/>
            <a:ext cx="8219257" cy="742909"/>
          </a:xfrm>
          <a:ln>
            <a:solidFill>
              <a:srgbClr val="C00000"/>
            </a:solidFill>
          </a:ln>
        </p:spPr>
        <p:txBody>
          <a:bodyPr>
            <a:noAutofit/>
          </a:bodyPr>
          <a:lstStyle/>
          <a:p>
            <a:pPr marL="465138" indent="-465138" algn="l">
              <a:buClr>
                <a:srgbClr val="0070C0"/>
              </a:buClr>
              <a:buFont typeface="Wingdings" pitchFamily="2" charset="2"/>
              <a:buChar char="u"/>
            </a:pPr>
            <a:r>
              <a:rPr lang="en-US" sz="1800" b="1" dirty="0">
                <a:solidFill>
                  <a:schemeClr val="tx1"/>
                </a:solidFill>
              </a:rPr>
              <a:t>Ng build --prod</a:t>
            </a:r>
          </a:p>
          <a:p>
            <a:pPr marL="465138" indent="-465138" algn="l">
              <a:buClr>
                <a:srgbClr val="0070C0"/>
              </a:buClr>
              <a:buFont typeface="Wingdings" pitchFamily="2" charset="2"/>
              <a:buChar char="u"/>
            </a:pPr>
            <a:r>
              <a:rPr lang="en-US" sz="1800" b="1" dirty="0">
                <a:solidFill>
                  <a:schemeClr val="tx1"/>
                </a:solidFill>
              </a:rPr>
              <a:t>The “backend/angular” folder under “backend” is generated.</a:t>
            </a:r>
          </a:p>
        </p:txBody>
      </p:sp>
      <p:sp>
        <p:nvSpPr>
          <p:cNvPr id="4" name="標題 1"/>
          <p:cNvSpPr txBox="1">
            <a:spLocks/>
          </p:cNvSpPr>
          <p:nvPr/>
        </p:nvSpPr>
        <p:spPr>
          <a:xfrm>
            <a:off x="0" y="761136"/>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https://github.com/peterhchen/900_MEAN_Proj</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9BE32467-77D3-4DD8-8F55-8504CF1E3284}"/>
              </a:ext>
            </a:extLst>
          </p:cNvPr>
          <p:cNvPicPr>
            <a:picLocks noChangeAspect="1"/>
          </p:cNvPicPr>
          <p:nvPr/>
        </p:nvPicPr>
        <p:blipFill>
          <a:blip r:embed="rId3"/>
          <a:stretch>
            <a:fillRect/>
          </a:stretch>
        </p:blipFill>
        <p:spPr>
          <a:xfrm>
            <a:off x="1696693" y="2276872"/>
            <a:ext cx="5750613" cy="3062015"/>
          </a:xfrm>
          <a:prstGeom prst="rect">
            <a:avLst/>
          </a:prstGeom>
          <a:ln>
            <a:solidFill>
              <a:srgbClr val="C00000"/>
            </a:solidFill>
          </a:ln>
        </p:spPr>
      </p:pic>
    </p:spTree>
    <p:extLst>
      <p:ext uri="{BB962C8B-B14F-4D97-AF65-F5344CB8AC3E}">
        <p14:creationId xmlns:p14="http://schemas.microsoft.com/office/powerpoint/2010/main" val="179810260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3230</TotalTime>
  <Words>1162</Words>
  <Application>Microsoft Office PowerPoint</Application>
  <PresentationFormat>On-screen Show (4:3)</PresentationFormat>
  <Paragraphs>162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Office 佈景主題</vt:lpstr>
      <vt:lpstr>147 Deployment 02: One App</vt:lpstr>
      <vt:lpstr>147 Deployment 02: One App</vt:lpstr>
      <vt:lpstr>147.1 Angular.json</vt:lpstr>
      <vt:lpstr>147.1 147.1 Angular.json</vt:lpstr>
      <vt:lpstr>147.2 Generate Angular Folder</vt:lpstr>
      <vt:lpstr>147.2 Generate Angular Folder</vt:lpstr>
      <vt:lpstr>147.2 Generate Angular Folder</vt:lpstr>
      <vt:lpstr>147.2 Generate Angular Folder</vt:lpstr>
      <vt:lpstr>147.2 Generate Angular Folder</vt:lpstr>
      <vt:lpstr>147.3 Backend to Angular Request</vt:lpstr>
      <vt:lpstr>147.3 Backend to Angular Request</vt:lpstr>
      <vt:lpstr>147.3 Backend to Angular Request</vt:lpstr>
      <vt:lpstr>147.4 Localhost Test</vt:lpstr>
      <vt:lpstr>147.4 Localhost Test</vt:lpstr>
      <vt:lpstr>147.4 Localhost Test</vt:lpstr>
      <vt:lpstr>147.5 Deploy App on AWS/EB</vt:lpstr>
      <vt:lpstr>147.5 Deploy App on AWS/EB</vt:lpstr>
      <vt:lpstr>147.5 Deploy App on AWS/EB</vt:lpstr>
      <vt:lpstr>147.5 Deploy App on AWS/EB</vt:lpstr>
      <vt:lpstr>147.5 Deploy App on AWS/EB</vt:lpstr>
      <vt:lpstr>147.5 Deploy App on AWS/EB</vt:lpstr>
      <vt:lpstr>147.6 Test App on AWS/EB</vt:lpstr>
      <vt:lpstr>147.6 Test App on AWS/EB</vt:lpstr>
      <vt:lpstr>147.6 Test App on AWS/EB</vt:lpstr>
      <vt:lpstr>147.6 Test App on AWS/EB</vt:lpstr>
      <vt:lpstr>147.6 Test App on AWS/EB</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1156</cp:revision>
  <dcterms:created xsi:type="dcterms:W3CDTF">2018-09-28T16:40:41Z</dcterms:created>
  <dcterms:modified xsi:type="dcterms:W3CDTF">2020-09-15T19:26:51Z</dcterms:modified>
</cp:coreProperties>
</file>