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1" r:id="rId3"/>
    <p:sldId id="265" r:id="rId4"/>
    <p:sldId id="274" r:id="rId5"/>
    <p:sldId id="275" r:id="rId6"/>
    <p:sldId id="272" r:id="rId7"/>
    <p:sldId id="267" r:id="rId8"/>
    <p:sldId id="276" r:id="rId9"/>
    <p:sldId id="277" r:id="rId10"/>
    <p:sldId id="279" r:id="rId11"/>
    <p:sldId id="280" r:id="rId12"/>
    <p:sldId id="281" r:id="rId13"/>
    <p:sldId id="285" r:id="rId14"/>
    <p:sldId id="282" r:id="rId15"/>
    <p:sldId id="283" r:id="rId16"/>
    <p:sldId id="284" r:id="rId17"/>
    <p:sldId id="259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74" d="100"/>
          <a:sy n="74" d="100"/>
        </p:scale>
        <p:origin x="67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udemy.com/course/angular-2-and-nodejs-the-practical-guide/learn/lecture/10416226#overview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angular-2-and-nodejs-the-practical-guide/learn/lecture/10416252#overview" TargetMode="External"/><Relationship Id="rId2" Type="http://schemas.openxmlformats.org/officeDocument/2006/relationships/hyperlink" Target="https://material.angular.io/guide/typography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udemy.com/course/angular-2-and-nodejs-the-practical-guide/learn/lecture/10416252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udemy.com/course/angular-2-and-nodejs-the-practical-guide/learn/lecture/10416226#overview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udemy.com/course/angular-2-and-nodejs-the-practical-guide/learn/lecture/10416252#overview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demy.com/course/angular-2-and-nodejs-the-practical-guide/learn/lecture/10416252#overview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udemy.com/course/angular-2-and-nodejs-the-practical-guide/learn/lecture/10416252#overview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udemy.com/course/angular-2-and-nodejs-the-practical-guide/learn/lecture/10416226#overview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udemy.com/course/angular-2-and-nodejs-the-practical-guide/learn/lecture/10416252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23 Structure Directive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23.4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659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23.4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064897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Verify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https://www.udemy.com/course/angular-2-and-nodejs-the-practical-guide/learn/lecture/10416256#overview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6B26B7-4BC2-4C7E-87E8-88639BE2B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78" y="1703251"/>
            <a:ext cx="7086600" cy="45815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68329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23.5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54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23.5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0"/>
            <a:ext cx="8219257" cy="10801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Code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Display better typography by material.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https://material.angular.io/guide/typography</a:t>
            </a:r>
            <a:endParaRPr lang="en-US" sz="1800" dirty="0">
              <a:solidFill>
                <a:schemeClr val="tx1"/>
              </a:solidFill>
            </a:endParaRPr>
          </a:p>
          <a:p>
            <a:pPr algn="l">
              <a:buClr>
                <a:srgbClr val="0070C0"/>
              </a:buClr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https://www.udemy.com/course/angular-2-and-nodejs-the-practical-guide/learn/lecture/10416256#overview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0100DC-164B-4782-9E0B-E2882CC2F5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1316" y="2555984"/>
            <a:ext cx="4421368" cy="380036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57902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23.5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0"/>
            <a:ext cx="8219257" cy="10801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Code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Display mat-body-1 instead of &lt;p&gt;.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Align text with </a:t>
            </a:r>
            <a:r>
              <a:rPr lang="en-US" sz="1800" dirty="0" err="1">
                <a:solidFill>
                  <a:schemeClr val="tx1"/>
                </a:solidFill>
              </a:rPr>
              <a:t>css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algn="l">
              <a:buClr>
                <a:srgbClr val="0070C0"/>
              </a:buClr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https://www.udemy.com/course/angular-2-and-nodejs-the-practical-guide/learn/lecture/10416256#overview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E4DC96-0078-4EF9-A1B5-B46C80D62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3" y="2497981"/>
            <a:ext cx="4536505" cy="189302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E943CB-1E08-4D3B-BBD0-BAEAF10B7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2504686"/>
            <a:ext cx="3657600" cy="22288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17297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23.4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957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23.4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064897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Verify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https://www.udemy.com/course/angular-2-and-nodejs-the-practical-guide/learn/lecture/10416256#overview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1B9816-4AB2-49E7-9C9E-AB020A5D2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777898"/>
            <a:ext cx="6477000" cy="45434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44738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6C8D6CB3-2B17-4CEB-8F4E-00F2FC8040AA}"/>
              </a:ext>
            </a:extLst>
          </p:cNvPr>
          <p:cNvSpPr/>
          <p:nvPr/>
        </p:nvSpPr>
        <p:spPr>
          <a:xfrm>
            <a:off x="683568" y="2386493"/>
            <a:ext cx="2357299" cy="3159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23 Structure Directive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219257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Structure Directive</a:t>
            </a:r>
          </a:p>
          <a:p>
            <a:pPr algn="l">
              <a:buClr>
                <a:srgbClr val="0070C0"/>
              </a:buClr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https://www.udemy.com/course/angular-2-and-nodejs-the-practical-guide/learn/lecture/10416256#overview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FC102299-046E-43C5-BDFC-F7C3011595EA}"/>
              </a:ext>
            </a:extLst>
          </p:cNvPr>
          <p:cNvSpPr/>
          <p:nvPr/>
        </p:nvSpPr>
        <p:spPr>
          <a:xfrm>
            <a:off x="3563888" y="2636912"/>
            <a:ext cx="1728192" cy="360040"/>
          </a:xfrm>
          <a:prstGeom prst="leftRigh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2B216B-A3EC-47C3-843B-7B32452B16D8}"/>
              </a:ext>
            </a:extLst>
          </p:cNvPr>
          <p:cNvSpPr txBox="1"/>
          <p:nvPr/>
        </p:nvSpPr>
        <p:spPr>
          <a:xfrm>
            <a:off x="3851920" y="227687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6EBB8E-2491-49D0-B2DE-6679FC2D417D}"/>
              </a:ext>
            </a:extLst>
          </p:cNvPr>
          <p:cNvSpPr txBox="1"/>
          <p:nvPr/>
        </p:nvSpPr>
        <p:spPr>
          <a:xfrm>
            <a:off x="847552" y="2574481"/>
            <a:ext cx="194421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Client (Browser)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EB57C7-658C-45FF-856B-4DFAE1E9A8B1}"/>
              </a:ext>
            </a:extLst>
          </p:cNvPr>
          <p:cNvSpPr txBox="1"/>
          <p:nvPr/>
        </p:nvSpPr>
        <p:spPr>
          <a:xfrm>
            <a:off x="6012160" y="2574481"/>
            <a:ext cx="194421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Server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8DFC316-2047-4B93-A67D-6D0C03E18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301" y="3176174"/>
            <a:ext cx="828452" cy="8827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2B299FF-33C0-4065-9D23-6E9AB2045A2E}"/>
              </a:ext>
            </a:extLst>
          </p:cNvPr>
          <p:cNvSpPr txBox="1"/>
          <p:nvPr/>
        </p:nvSpPr>
        <p:spPr>
          <a:xfrm>
            <a:off x="6037559" y="3519380"/>
            <a:ext cx="194421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Node, Express, MongoDB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9362AE-D60D-4947-8B0E-BB0913DDEE20}"/>
              </a:ext>
            </a:extLst>
          </p:cNvPr>
          <p:cNvSpPr txBox="1"/>
          <p:nvPr/>
        </p:nvSpPr>
        <p:spPr>
          <a:xfrm>
            <a:off x="3851920" y="3048277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746B5A-CBDA-4ABA-B485-4707FAF0D7F0}"/>
              </a:ext>
            </a:extLst>
          </p:cNvPr>
          <p:cNvSpPr txBox="1"/>
          <p:nvPr/>
        </p:nvSpPr>
        <p:spPr>
          <a:xfrm>
            <a:off x="3631828" y="3508160"/>
            <a:ext cx="162018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 </a:t>
            </a:r>
          </a:p>
          <a:p>
            <a:r>
              <a:rPr lang="en-US" dirty="0"/>
              <a:t>(JSON Format)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0B80A8-152F-4188-9560-D32620E158F5}"/>
              </a:ext>
            </a:extLst>
          </p:cNvPr>
          <p:cNvSpPr txBox="1"/>
          <p:nvPr/>
        </p:nvSpPr>
        <p:spPr>
          <a:xfrm>
            <a:off x="953419" y="4256486"/>
            <a:ext cx="194421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Presentation /UI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8030AF-61DA-4301-B221-E14A4D0AD67C}"/>
              </a:ext>
            </a:extLst>
          </p:cNvPr>
          <p:cNvSpPr txBox="1"/>
          <p:nvPr/>
        </p:nvSpPr>
        <p:spPr>
          <a:xfrm>
            <a:off x="953419" y="4739550"/>
            <a:ext cx="194421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SPA (Single Page Application)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9A0B9A-32A8-4A86-8085-4B2DCDD9E31F}"/>
              </a:ext>
            </a:extLst>
          </p:cNvPr>
          <p:cNvSpPr txBox="1"/>
          <p:nvPr/>
        </p:nvSpPr>
        <p:spPr>
          <a:xfrm>
            <a:off x="6037559" y="4370218"/>
            <a:ext cx="194421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Business Logic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F490C6-48D0-4BA9-AE5A-430AEBB2D426}"/>
              </a:ext>
            </a:extLst>
          </p:cNvPr>
          <p:cNvSpPr txBox="1"/>
          <p:nvPr/>
        </p:nvSpPr>
        <p:spPr>
          <a:xfrm>
            <a:off x="6012159" y="4899222"/>
            <a:ext cx="1969615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Persistent Data Storage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E0FD7B-583C-4E63-93FE-5DA6E5026972}"/>
              </a:ext>
            </a:extLst>
          </p:cNvPr>
          <p:cNvSpPr txBox="1"/>
          <p:nvPr/>
        </p:nvSpPr>
        <p:spPr>
          <a:xfrm>
            <a:off x="6005386" y="5729049"/>
            <a:ext cx="194421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Authentication Logic</a:t>
            </a:r>
          </a:p>
        </p:txBody>
      </p:sp>
      <p:pic>
        <p:nvPicPr>
          <p:cNvPr id="37" name="Picture 2" descr="Node.js - Wikipedia">
            <a:extLst>
              <a:ext uri="{FF2B5EF4-FFF2-40B4-BE49-F238E27FC236}">
                <a16:creationId xmlns:a16="http://schemas.microsoft.com/office/drawing/2014/main" id="{4F117597-76F2-47DB-9785-0938F285B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559" y="3069791"/>
            <a:ext cx="542343" cy="330697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Building a simple REST API with NodeJS and Express. | by Onejohi ...">
            <a:extLst>
              <a:ext uri="{FF2B5EF4-FFF2-40B4-BE49-F238E27FC236}">
                <a16:creationId xmlns:a16="http://schemas.microsoft.com/office/drawing/2014/main" id="{7F80A359-16B7-4589-A40D-B986F9729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470" y="3069791"/>
            <a:ext cx="542343" cy="311481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Thousands of MongoDB databases compromised and held to ransom ...">
            <a:extLst>
              <a:ext uri="{FF2B5EF4-FFF2-40B4-BE49-F238E27FC236}">
                <a16:creationId xmlns:a16="http://schemas.microsoft.com/office/drawing/2014/main" id="{C18320AA-90EA-4E64-8ABA-A314514CB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684" y="3070829"/>
            <a:ext cx="616632" cy="324228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002A487-E33E-457E-A8F4-242B7B6CD318}"/>
              </a:ext>
            </a:extLst>
          </p:cNvPr>
          <p:cNvSpPr txBox="1"/>
          <p:nvPr/>
        </p:nvSpPr>
        <p:spPr>
          <a:xfrm>
            <a:off x="3142435" y="4467402"/>
            <a:ext cx="1830498" cy="1754326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Single Page is not necessary served by Node Backend, such as, AWS static host S3.</a:t>
            </a:r>
          </a:p>
        </p:txBody>
      </p:sp>
      <p:sp>
        <p:nvSpPr>
          <p:cNvPr id="57" name="Arrow: Left 56">
            <a:extLst>
              <a:ext uri="{FF2B5EF4-FFF2-40B4-BE49-F238E27FC236}">
                <a16:creationId xmlns:a16="http://schemas.microsoft.com/office/drawing/2014/main" id="{F445E260-B10C-4F05-9AE5-3362B0E3613A}"/>
              </a:ext>
            </a:extLst>
          </p:cNvPr>
          <p:cNvSpPr/>
          <p:nvPr/>
        </p:nvSpPr>
        <p:spPr>
          <a:xfrm>
            <a:off x="2477785" y="5062715"/>
            <a:ext cx="690762" cy="369332"/>
          </a:xfrm>
          <a:prstGeom prst="left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36AD0B7-FE99-4186-8398-488239A77D8C}"/>
              </a:ext>
            </a:extLst>
          </p:cNvPr>
          <p:cNvSpPr txBox="1"/>
          <p:nvPr/>
        </p:nvSpPr>
        <p:spPr>
          <a:xfrm>
            <a:off x="1618692" y="1848701"/>
            <a:ext cx="194421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Ajax (Background)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4895A10-3033-4D67-A2A0-4E0A5DD5D009}"/>
              </a:ext>
            </a:extLst>
          </p:cNvPr>
          <p:cNvCxnSpPr>
            <a:stCxn id="67" idx="3"/>
            <a:endCxn id="8" idx="0"/>
          </p:cNvCxnSpPr>
          <p:nvPr/>
        </p:nvCxnSpPr>
        <p:spPr>
          <a:xfrm>
            <a:off x="3562908" y="2033367"/>
            <a:ext cx="829072" cy="243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127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23.1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34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23.1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0"/>
            <a:ext cx="8219257" cy="12961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Code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Now, we have some data to display.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These data may come from some backend, some servers, a list of posts, a list of users, and etc., you want to output in your template.</a:t>
            </a:r>
          </a:p>
          <a:p>
            <a:pPr algn="l">
              <a:buClr>
                <a:srgbClr val="0070C0"/>
              </a:buClr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https://www.udemy.com/course/angular-2-and-nodejs-the-practical-guide/learn/lecture/10416256#overview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9FCE0B-AAFE-44E2-9193-2BA1CB3D2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823" y="2718063"/>
            <a:ext cx="5600353" cy="354308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72961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23.1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9"/>
            <a:ext cx="8219257" cy="17673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Code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Set multi=“true” for multiple accordion.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*</a:t>
            </a:r>
            <a:r>
              <a:rPr lang="en-US" sz="1800" dirty="0" err="1">
                <a:solidFill>
                  <a:schemeClr val="tx1"/>
                </a:solidFill>
              </a:rPr>
              <a:t>ngFor</a:t>
            </a:r>
            <a:r>
              <a:rPr lang="en-US" sz="1800" dirty="0">
                <a:solidFill>
                  <a:schemeClr val="tx1"/>
                </a:solidFill>
              </a:rPr>
              <a:t> = “let post of posts”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{{ </a:t>
            </a:r>
            <a:r>
              <a:rPr lang="en-US" sz="1800" dirty="0" err="1">
                <a:solidFill>
                  <a:schemeClr val="tx1"/>
                </a:solidFill>
              </a:rPr>
              <a:t>post.title</a:t>
            </a:r>
            <a:r>
              <a:rPr lang="en-US" sz="1800" dirty="0">
                <a:solidFill>
                  <a:schemeClr val="tx1"/>
                </a:solidFill>
              </a:rPr>
              <a:t> }}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{{ </a:t>
            </a:r>
            <a:r>
              <a:rPr lang="en-US" sz="1800" dirty="0" err="1">
                <a:solidFill>
                  <a:schemeClr val="tx1"/>
                </a:solidFill>
              </a:rPr>
              <a:t>post.content</a:t>
            </a:r>
            <a:r>
              <a:rPr lang="en-US" sz="1800" dirty="0">
                <a:solidFill>
                  <a:schemeClr val="tx1"/>
                </a:solidFill>
              </a:rPr>
              <a:t> }}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https://www.udemy.com/course/angular-2-and-nodejs-the-practical-guide/learn/lecture/10416256#overview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2D442E-EB6C-43C6-938A-A49C78ED4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725" y="3354978"/>
            <a:ext cx="4400550" cy="25622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18075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23.2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221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2A54F2C-0D9B-424A-869E-2CCF98F0D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393" y="1408198"/>
            <a:ext cx="4417360" cy="494815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7F4752-1852-4232-88CC-C6D15F557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3" y="2578151"/>
            <a:ext cx="3534769" cy="290902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23.2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3384377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Verify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is how accordion work.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4"/>
              </a:rPr>
              <a:t>https://www.udemy.com/course/angular-2-and-nodejs-the-practical-guide/learn/lecture/10416256#overview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2FD6B0-DA6C-4FF3-B3CA-1A598E072BE2}"/>
              </a:ext>
            </a:extLst>
          </p:cNvPr>
          <p:cNvSpPr/>
          <p:nvPr/>
        </p:nvSpPr>
        <p:spPr>
          <a:xfrm>
            <a:off x="740015" y="4585580"/>
            <a:ext cx="3111905" cy="9015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CD594B-F72E-49BE-BCEF-CF75B1B898B9}"/>
              </a:ext>
            </a:extLst>
          </p:cNvPr>
          <p:cNvSpPr/>
          <p:nvPr/>
        </p:nvSpPr>
        <p:spPr>
          <a:xfrm>
            <a:off x="4406536" y="4062850"/>
            <a:ext cx="3853074" cy="228105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79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23.3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850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23.3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0"/>
            <a:ext cx="8219257" cy="13681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Code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Set posts = [];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Add *</a:t>
            </a:r>
            <a:r>
              <a:rPr lang="en-US" sz="1800" dirty="0" err="1">
                <a:solidFill>
                  <a:schemeClr val="tx1"/>
                </a:solidFill>
              </a:rPr>
              <a:t>ngIf</a:t>
            </a:r>
            <a:r>
              <a:rPr lang="en-US" sz="1800" dirty="0">
                <a:solidFill>
                  <a:schemeClr val="tx1"/>
                </a:solidFill>
              </a:rPr>
              <a:t> = “</a:t>
            </a:r>
            <a:r>
              <a:rPr lang="en-US" sz="1800" dirty="0" err="1">
                <a:solidFill>
                  <a:schemeClr val="tx1"/>
                </a:solidFill>
              </a:rPr>
              <a:t>posts.length</a:t>
            </a:r>
            <a:r>
              <a:rPr lang="en-US" sz="1800" dirty="0">
                <a:solidFill>
                  <a:schemeClr val="tx1"/>
                </a:solidFill>
              </a:rPr>
              <a:t> &gt; 0“ display the array template.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Add *</a:t>
            </a:r>
            <a:r>
              <a:rPr lang="en-US" sz="1800" dirty="0" err="1">
                <a:solidFill>
                  <a:schemeClr val="tx1"/>
                </a:solidFill>
              </a:rPr>
              <a:t>ngIf</a:t>
            </a:r>
            <a:r>
              <a:rPr lang="en-US" sz="1800" dirty="0">
                <a:solidFill>
                  <a:schemeClr val="tx1"/>
                </a:solidFill>
              </a:rPr>
              <a:t> = “</a:t>
            </a:r>
            <a:r>
              <a:rPr lang="en-US" sz="1800" dirty="0" err="1">
                <a:solidFill>
                  <a:schemeClr val="tx1"/>
                </a:solidFill>
              </a:rPr>
              <a:t>post.length</a:t>
            </a:r>
            <a:r>
              <a:rPr lang="en-US" sz="1800" dirty="0">
                <a:solidFill>
                  <a:schemeClr val="tx1"/>
                </a:solidFill>
              </a:rPr>
              <a:t> &lt;= 0” display “No Post List yet” message.</a:t>
            </a:r>
          </a:p>
          <a:p>
            <a:pPr algn="l">
              <a:buClr>
                <a:srgbClr val="0070C0"/>
              </a:buClr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https://www.udemy.com/course/angular-2-and-nodejs-the-practical-guide/learn/lecture/10416256#overview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A8B49A-0DA5-4914-9D15-9B0126C11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54" y="2852936"/>
            <a:ext cx="3829571" cy="244120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1FD7C4-F030-46B2-8AAA-F0A83F4B5A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6453" y="2852936"/>
            <a:ext cx="4293493" cy="260644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36143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2557</TotalTime>
  <Words>455</Words>
  <Application>Microsoft Office PowerPoint</Application>
  <PresentationFormat>On-screen Show (4:3)</PresentationFormat>
  <Paragraphs>98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Office 佈景主題</vt:lpstr>
      <vt:lpstr>23 Structure Directive</vt:lpstr>
      <vt:lpstr>23 Structure Directive</vt:lpstr>
      <vt:lpstr>23.1 Code</vt:lpstr>
      <vt:lpstr>23.1 Code</vt:lpstr>
      <vt:lpstr>23.1 Code</vt:lpstr>
      <vt:lpstr>23.2 Verify</vt:lpstr>
      <vt:lpstr>23.2 Verify</vt:lpstr>
      <vt:lpstr>23.3 Code</vt:lpstr>
      <vt:lpstr>23.3 Code</vt:lpstr>
      <vt:lpstr>23.4 Verify</vt:lpstr>
      <vt:lpstr>23.4 Verify</vt:lpstr>
      <vt:lpstr>23.5 Code</vt:lpstr>
      <vt:lpstr>23.5 Code</vt:lpstr>
      <vt:lpstr>23.5 Code</vt:lpstr>
      <vt:lpstr>23.4 Verify</vt:lpstr>
      <vt:lpstr>23.4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726</cp:revision>
  <dcterms:created xsi:type="dcterms:W3CDTF">2018-09-28T16:40:41Z</dcterms:created>
  <dcterms:modified xsi:type="dcterms:W3CDTF">2020-08-11T18:45:14Z</dcterms:modified>
</cp:coreProperties>
</file>