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3" r:id="rId3"/>
    <p:sldId id="291" r:id="rId4"/>
    <p:sldId id="275" r:id="rId5"/>
    <p:sldId id="292" r:id="rId6"/>
    <p:sldId id="293" r:id="rId7"/>
    <p:sldId id="294" r:id="rId8"/>
    <p:sldId id="297" r:id="rId9"/>
    <p:sldId id="296" r:id="rId10"/>
    <p:sldId id="295" r:id="rId11"/>
    <p:sldId id="298" r:id="rId12"/>
    <p:sldId id="290" r:id="rId13"/>
    <p:sldId id="278" r:id="rId14"/>
    <p:sldId id="299" r:id="rId15"/>
    <p:sldId id="300" r:id="rId16"/>
    <p:sldId id="302" r:id="rId17"/>
    <p:sldId id="301" r:id="rId18"/>
    <p:sldId id="303" r:id="rId19"/>
    <p:sldId id="304" r:id="rId20"/>
    <p:sldId id="259"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1" autoAdjust="0"/>
    <p:restoredTop sz="96806" autoAdjust="0"/>
  </p:normalViewPr>
  <p:slideViewPr>
    <p:cSldViewPr>
      <p:cViewPr>
        <p:scale>
          <a:sx n="91" d="100"/>
          <a:sy n="91" d="100"/>
        </p:scale>
        <p:origin x="174"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u10xZgNpfCQ&amp;list=PL0eyrZgxdwhwBToawjm9faF1ixePexft-&amp;index=30"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u10xZgNpfCQ&amp;list=PL0eyrZgxdwhwBToawjm9faF1ixePexft-&amp;index=30"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CS-eQdcMLU&amp;list=PL0eyrZgxdwhwBToawjm9faF1ixePexft-&amp;index=29"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3CS-eQdcMLU&amp;list=PL0eyrZgxdwhwBToawjm9faF1ixePexft-&amp;index=2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30 Create Table in Database</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Easy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78354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Easy Way to Create Table</a:t>
            </a:r>
          </a:p>
          <a:p>
            <a:pPr marL="465138" indent="-465138" algn="l">
              <a:buClr>
                <a:srgbClr val="0070C0"/>
              </a:buClr>
              <a:buFont typeface="Wingdings" pitchFamily="2" charset="2"/>
              <a:buChar char="u"/>
            </a:pPr>
            <a:r>
              <a:rPr lang="en-US" sz="1800" b="1" dirty="0">
                <a:solidFill>
                  <a:schemeClr val="tx1"/>
                </a:solidFill>
              </a:rPr>
              <a:t>We get serval columns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ED83BE0E-5626-4A36-A1D1-FB279CC971F4}"/>
              </a:ext>
            </a:extLst>
          </p:cNvPr>
          <p:cNvPicPr>
            <a:picLocks noChangeAspect="1"/>
          </p:cNvPicPr>
          <p:nvPr/>
        </p:nvPicPr>
        <p:blipFill>
          <a:blip r:embed="rId3"/>
          <a:stretch>
            <a:fillRect/>
          </a:stretch>
        </p:blipFill>
        <p:spPr>
          <a:xfrm>
            <a:off x="2123728" y="2359192"/>
            <a:ext cx="5144460" cy="3987079"/>
          </a:xfrm>
          <a:prstGeom prst="rect">
            <a:avLst/>
          </a:prstGeom>
          <a:ln>
            <a:solidFill>
              <a:srgbClr val="C00000"/>
            </a:solidFill>
          </a:ln>
        </p:spPr>
      </p:pic>
    </p:spTree>
    <p:extLst>
      <p:ext uri="{BB962C8B-B14F-4D97-AF65-F5344CB8AC3E}">
        <p14:creationId xmlns:p14="http://schemas.microsoft.com/office/powerpoint/2010/main" val="258098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Easy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93610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Easy Way to Create Table</a:t>
            </a:r>
          </a:p>
          <a:p>
            <a:pPr marL="465138" indent="-465138" algn="l">
              <a:buClr>
                <a:srgbClr val="0070C0"/>
              </a:buClr>
              <a:buFont typeface="Wingdings" pitchFamily="2" charset="2"/>
              <a:buChar char="u"/>
            </a:pPr>
            <a:r>
              <a:rPr lang="en-US" sz="1800" b="1" dirty="0">
                <a:solidFill>
                  <a:schemeClr val="tx1"/>
                </a:solidFill>
              </a:rPr>
              <a:t>We can type “topic”, “content”, and “date” for column titles.</a:t>
            </a:r>
          </a:p>
          <a:p>
            <a:pPr marL="465138" indent="-465138" algn="l">
              <a:buClr>
                <a:srgbClr val="0070C0"/>
              </a:buClr>
              <a:buFont typeface="Wingdings" pitchFamily="2" charset="2"/>
              <a:buChar char="u"/>
            </a:pPr>
            <a:r>
              <a:rPr lang="en-US" sz="1800" b="1" dirty="0">
                <a:solidFill>
                  <a:schemeClr val="tx1"/>
                </a:solidFill>
              </a:rPr>
              <a:t>Let’s go back the hard way to create a table.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DFA0E99F-FBD2-429C-8F37-BCA145E84ABF}"/>
              </a:ext>
            </a:extLst>
          </p:cNvPr>
          <p:cNvPicPr>
            <a:picLocks noChangeAspect="1"/>
          </p:cNvPicPr>
          <p:nvPr/>
        </p:nvPicPr>
        <p:blipFill>
          <a:blip r:embed="rId3"/>
          <a:stretch>
            <a:fillRect/>
          </a:stretch>
        </p:blipFill>
        <p:spPr>
          <a:xfrm>
            <a:off x="1763688" y="2428610"/>
            <a:ext cx="5394506" cy="4083021"/>
          </a:xfrm>
          <a:prstGeom prst="rect">
            <a:avLst/>
          </a:prstGeom>
          <a:ln>
            <a:solidFill>
              <a:srgbClr val="C00000"/>
            </a:solidFill>
          </a:ln>
        </p:spPr>
      </p:pic>
    </p:spTree>
    <p:extLst>
      <p:ext uri="{BB962C8B-B14F-4D97-AF65-F5344CB8AC3E}">
        <p14:creationId xmlns:p14="http://schemas.microsoft.com/office/powerpoint/2010/main" val="290803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30.3 Hard Way to Create 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40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30.3 Hard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29614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Hard Way to Create Table</a:t>
            </a:r>
          </a:p>
          <a:p>
            <a:pPr marL="465138" indent="-465138" algn="l">
              <a:buClr>
                <a:srgbClr val="0070C0"/>
              </a:buClr>
              <a:buFont typeface="Wingdings" pitchFamily="2" charset="2"/>
              <a:buChar char="u"/>
            </a:pPr>
            <a:r>
              <a:rPr lang="en-US" sz="1800" b="1" dirty="0">
                <a:solidFill>
                  <a:schemeClr val="tx1"/>
                </a:solidFill>
              </a:rPr>
              <a:t>Click the database “</a:t>
            </a:r>
            <a:r>
              <a:rPr lang="en-US" sz="1800" b="1" dirty="0" err="1">
                <a:solidFill>
                  <a:schemeClr val="tx1"/>
                </a:solidFill>
              </a:rPr>
              <a:t>phplessons</a:t>
            </a:r>
            <a:r>
              <a:rPr lang="en-US" sz="1800" b="1" dirty="0">
                <a:solidFill>
                  <a:schemeClr val="tx1"/>
                </a:solidFill>
              </a:rPr>
              <a:t>” and do not have the previous table “posts”.</a:t>
            </a:r>
          </a:p>
          <a:p>
            <a:pPr marL="465138" indent="-465138" algn="l">
              <a:buClr>
                <a:srgbClr val="0070C0"/>
              </a:buClr>
              <a:buFont typeface="Wingdings" pitchFamily="2" charset="2"/>
              <a:buChar char="u"/>
            </a:pPr>
            <a:r>
              <a:rPr lang="en-US" sz="1800" b="1" dirty="0">
                <a:solidFill>
                  <a:schemeClr val="tx1"/>
                </a:solidFill>
              </a:rPr>
              <a:t>Click “SQL” tab on the top menu. </a:t>
            </a:r>
          </a:p>
          <a:p>
            <a:pPr marL="465138" indent="-465138" algn="l">
              <a:buClr>
                <a:srgbClr val="0070C0"/>
              </a:buClr>
              <a:buFont typeface="Wingdings" pitchFamily="2" charset="2"/>
              <a:buChar char="u"/>
            </a:pPr>
            <a:r>
              <a:rPr lang="en-US" sz="1800" b="1" dirty="0">
                <a:solidFill>
                  <a:schemeClr val="tx1"/>
                </a:solidFill>
              </a:rPr>
              <a:t>In here, we can use SQL code to create database.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8E2915EE-F87D-468A-9939-B211F42B53D7}"/>
              </a:ext>
            </a:extLst>
          </p:cNvPr>
          <p:cNvPicPr>
            <a:picLocks noChangeAspect="1"/>
          </p:cNvPicPr>
          <p:nvPr/>
        </p:nvPicPr>
        <p:blipFill>
          <a:blip r:embed="rId3"/>
          <a:stretch>
            <a:fillRect/>
          </a:stretch>
        </p:blipFill>
        <p:spPr>
          <a:xfrm>
            <a:off x="3914594" y="2714004"/>
            <a:ext cx="4801158" cy="3488383"/>
          </a:xfrm>
          <a:prstGeom prst="rect">
            <a:avLst/>
          </a:prstGeom>
          <a:ln>
            <a:solidFill>
              <a:srgbClr val="C00000"/>
            </a:solidFill>
          </a:ln>
        </p:spPr>
      </p:pic>
      <p:sp>
        <p:nvSpPr>
          <p:cNvPr id="9" name="副標題 2">
            <a:extLst>
              <a:ext uri="{FF2B5EF4-FFF2-40B4-BE49-F238E27FC236}">
                <a16:creationId xmlns:a16="http://schemas.microsoft.com/office/drawing/2014/main" id="{F61B25EF-EBE5-4975-B382-4C8EBFFB5F3B}"/>
              </a:ext>
            </a:extLst>
          </p:cNvPr>
          <p:cNvSpPr txBox="1">
            <a:spLocks/>
          </p:cNvSpPr>
          <p:nvPr/>
        </p:nvSpPr>
        <p:spPr>
          <a:xfrm>
            <a:off x="428248" y="2711278"/>
            <a:ext cx="3279656" cy="251792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800" b="1" dirty="0">
                <a:solidFill>
                  <a:schemeClr val="tx1"/>
                </a:solidFill>
              </a:rPr>
              <a:t>SQL Code is different type of coding language that deals with databases.</a:t>
            </a:r>
          </a:p>
          <a:p>
            <a:pPr marL="465138" indent="-465138" algn="l">
              <a:buClr>
                <a:srgbClr val="0070C0"/>
              </a:buClr>
              <a:buFont typeface="Wingdings" pitchFamily="2" charset="2"/>
              <a:buChar char="u"/>
            </a:pPr>
            <a:r>
              <a:rPr lang="en-US" sz="1800" b="1" dirty="0">
                <a:solidFill>
                  <a:schemeClr val="tx1"/>
                </a:solidFill>
              </a:rPr>
              <a:t>This is the code we need to know because these code will be using inside out PHP code as well which is the why we are going to do this hard way.</a:t>
            </a:r>
          </a:p>
        </p:txBody>
      </p:sp>
    </p:spTree>
    <p:extLst>
      <p:ext uri="{BB962C8B-B14F-4D97-AF65-F5344CB8AC3E}">
        <p14:creationId xmlns:p14="http://schemas.microsoft.com/office/powerpoint/2010/main" val="105281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30.3 Hard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8"/>
            <a:ext cx="8219256" cy="129614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Hard Way to Create Table</a:t>
            </a:r>
          </a:p>
          <a:p>
            <a:pPr marL="465138" indent="-465138" algn="l">
              <a:buClr>
                <a:srgbClr val="0070C0"/>
              </a:buClr>
              <a:buFont typeface="Wingdings" pitchFamily="2" charset="2"/>
              <a:buChar char="u"/>
            </a:pPr>
            <a:r>
              <a:rPr lang="en-US" sz="1800" b="1" dirty="0">
                <a:solidFill>
                  <a:schemeClr val="tx1"/>
                </a:solidFill>
              </a:rPr>
              <a:t>Inside the </a:t>
            </a:r>
            <a:r>
              <a:rPr lang="en-US" sz="1800" b="1" dirty="0" err="1">
                <a:solidFill>
                  <a:schemeClr val="tx1"/>
                </a:solidFill>
              </a:rPr>
              <a:t>textarea</a:t>
            </a:r>
            <a:r>
              <a:rPr lang="en-US" sz="1800" b="1" dirty="0">
                <a:solidFill>
                  <a:schemeClr val="tx1"/>
                </a:solidFill>
              </a:rPr>
              <a:t>, we can write the SQL code as below.</a:t>
            </a:r>
          </a:p>
          <a:p>
            <a:pPr marL="465138" indent="-465138" algn="l">
              <a:buClr>
                <a:srgbClr val="0070C0"/>
              </a:buClr>
              <a:buFont typeface="Wingdings" pitchFamily="2" charset="2"/>
              <a:buChar char="u"/>
            </a:pPr>
            <a:r>
              <a:rPr lang="en-US" sz="1800" b="1" dirty="0">
                <a:solidFill>
                  <a:schemeClr val="tx1"/>
                </a:solidFill>
              </a:rPr>
              <a:t>&gt; id is integer with length 11, not null, primary key, and auto increment.</a:t>
            </a:r>
          </a:p>
          <a:p>
            <a:pPr marL="465138" indent="-465138" algn="l">
              <a:buClr>
                <a:srgbClr val="0070C0"/>
              </a:buClr>
              <a:buFont typeface="Wingdings" pitchFamily="2" charset="2"/>
              <a:buChar char="u"/>
            </a:pPr>
            <a:r>
              <a:rPr lang="en-US" sz="1800" b="1" dirty="0">
                <a:solidFill>
                  <a:schemeClr val="tx1"/>
                </a:solidFill>
              </a:rPr>
              <a:t>&gt; date is datetime and not null.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06526118-34BB-4287-A073-D8CD87FEB913}"/>
              </a:ext>
            </a:extLst>
          </p:cNvPr>
          <p:cNvPicPr>
            <a:picLocks noChangeAspect="1"/>
          </p:cNvPicPr>
          <p:nvPr/>
        </p:nvPicPr>
        <p:blipFill>
          <a:blip r:embed="rId3"/>
          <a:stretch>
            <a:fillRect/>
          </a:stretch>
        </p:blipFill>
        <p:spPr>
          <a:xfrm>
            <a:off x="1568605" y="2714002"/>
            <a:ext cx="6301134" cy="3917763"/>
          </a:xfrm>
          <a:prstGeom prst="rect">
            <a:avLst/>
          </a:prstGeom>
          <a:ln>
            <a:solidFill>
              <a:srgbClr val="C00000"/>
            </a:solidFill>
          </a:ln>
        </p:spPr>
      </p:pic>
    </p:spTree>
    <p:extLst>
      <p:ext uri="{BB962C8B-B14F-4D97-AF65-F5344CB8AC3E}">
        <p14:creationId xmlns:p14="http://schemas.microsoft.com/office/powerpoint/2010/main" val="397743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30.3 Hard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07867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Hard Way to Create Table</a:t>
            </a:r>
          </a:p>
          <a:p>
            <a:pPr marL="465138" indent="-465138" algn="l">
              <a:buClr>
                <a:srgbClr val="0070C0"/>
              </a:buClr>
              <a:buFont typeface="Wingdings" pitchFamily="2" charset="2"/>
              <a:buChar char="u"/>
            </a:pPr>
            <a:r>
              <a:rPr lang="en-US" sz="1800" b="1" dirty="0">
                <a:solidFill>
                  <a:schemeClr val="tx1"/>
                </a:solidFill>
              </a:rPr>
              <a:t>Inside the </a:t>
            </a:r>
            <a:r>
              <a:rPr lang="en-US" sz="1800" b="1" dirty="0" err="1">
                <a:solidFill>
                  <a:schemeClr val="tx1"/>
                </a:solidFill>
              </a:rPr>
              <a:t>textarea</a:t>
            </a:r>
            <a:r>
              <a:rPr lang="en-US" sz="1800" b="1" dirty="0">
                <a:solidFill>
                  <a:schemeClr val="tx1"/>
                </a:solidFill>
              </a:rPr>
              <a:t>, we can write the SQL code as below.</a:t>
            </a:r>
          </a:p>
          <a:p>
            <a:pPr marL="465138" indent="-465138" algn="l">
              <a:buClr>
                <a:srgbClr val="0070C0"/>
              </a:buClr>
              <a:buFont typeface="Wingdings" pitchFamily="2" charset="2"/>
              <a:buChar char="u"/>
            </a:pPr>
            <a:r>
              <a:rPr lang="en-US" sz="1800" b="1" dirty="0">
                <a:solidFill>
                  <a:schemeClr val="tx1"/>
                </a:solidFill>
              </a:rPr>
              <a:t>Copy and paste to save to the file “</a:t>
            </a:r>
            <a:r>
              <a:rPr lang="en-US" sz="1800" b="1" dirty="0" err="1">
                <a:solidFill>
                  <a:schemeClr val="tx1"/>
                </a:solidFill>
              </a:rPr>
              <a:t>create_table_posts.sch</a:t>
            </a:r>
            <a:r>
              <a:rPr lang="en-US" sz="1800" b="1" dirty="0">
                <a:solidFill>
                  <a:schemeClr val="tx1"/>
                </a:solidFill>
              </a:rPr>
              <a:t>” for later use.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E12B0D4-7E9F-46D7-95D7-29783894E9B0}"/>
              </a:ext>
            </a:extLst>
          </p:cNvPr>
          <p:cNvPicPr>
            <a:picLocks noChangeAspect="1"/>
          </p:cNvPicPr>
          <p:nvPr/>
        </p:nvPicPr>
        <p:blipFill>
          <a:blip r:embed="rId3"/>
          <a:stretch>
            <a:fillRect/>
          </a:stretch>
        </p:blipFill>
        <p:spPr>
          <a:xfrm>
            <a:off x="833437" y="2443162"/>
            <a:ext cx="7477125" cy="1971675"/>
          </a:xfrm>
          <a:prstGeom prst="rect">
            <a:avLst/>
          </a:prstGeom>
          <a:ln>
            <a:solidFill>
              <a:srgbClr val="C00000"/>
            </a:solidFill>
          </a:ln>
        </p:spPr>
      </p:pic>
    </p:spTree>
    <p:extLst>
      <p:ext uri="{BB962C8B-B14F-4D97-AF65-F5344CB8AC3E}">
        <p14:creationId xmlns:p14="http://schemas.microsoft.com/office/powerpoint/2010/main" val="322289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30.3 Hard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792090"/>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Hard Way to Create Table</a:t>
            </a:r>
          </a:p>
          <a:p>
            <a:pPr marL="465138" indent="-465138" algn="l">
              <a:buClr>
                <a:srgbClr val="0070C0"/>
              </a:buClr>
              <a:buFont typeface="Wingdings" pitchFamily="2" charset="2"/>
              <a:buChar char="u"/>
            </a:pPr>
            <a:r>
              <a:rPr lang="en-US" sz="1800" b="1" dirty="0">
                <a:solidFill>
                  <a:schemeClr val="tx1"/>
                </a:solidFill>
              </a:rPr>
              <a:t>Use “Go” button to check the syntax of the SQL code.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pic>
        <p:nvPicPr>
          <p:cNvPr id="9" name="Picture 8">
            <a:extLst>
              <a:ext uri="{FF2B5EF4-FFF2-40B4-BE49-F238E27FC236}">
                <a16:creationId xmlns:a16="http://schemas.microsoft.com/office/drawing/2014/main" id="{06526118-34BB-4287-A073-D8CD87FEB913}"/>
              </a:ext>
            </a:extLst>
          </p:cNvPr>
          <p:cNvPicPr>
            <a:picLocks noChangeAspect="1"/>
          </p:cNvPicPr>
          <p:nvPr/>
        </p:nvPicPr>
        <p:blipFill>
          <a:blip r:embed="rId3"/>
          <a:stretch>
            <a:fillRect/>
          </a:stretch>
        </p:blipFill>
        <p:spPr>
          <a:xfrm>
            <a:off x="457200" y="2209949"/>
            <a:ext cx="3600400" cy="2238568"/>
          </a:xfrm>
          <a:prstGeom prst="rect">
            <a:avLst/>
          </a:prstGeom>
          <a:ln>
            <a:solidFill>
              <a:srgbClr val="C00000"/>
            </a:solidFill>
          </a:ln>
        </p:spPr>
      </p:pic>
      <p:pic>
        <p:nvPicPr>
          <p:cNvPr id="7" name="Picture 6">
            <a:extLst>
              <a:ext uri="{FF2B5EF4-FFF2-40B4-BE49-F238E27FC236}">
                <a16:creationId xmlns:a16="http://schemas.microsoft.com/office/drawing/2014/main" id="{DA92938C-FA34-4B98-8814-6FFFD1752EA5}"/>
              </a:ext>
            </a:extLst>
          </p:cNvPr>
          <p:cNvPicPr>
            <a:picLocks noChangeAspect="1"/>
          </p:cNvPicPr>
          <p:nvPr/>
        </p:nvPicPr>
        <p:blipFill>
          <a:blip r:embed="rId4"/>
          <a:stretch>
            <a:fillRect/>
          </a:stretch>
        </p:blipFill>
        <p:spPr>
          <a:xfrm>
            <a:off x="4429636" y="2899426"/>
            <a:ext cx="4472117" cy="2618345"/>
          </a:xfrm>
          <a:prstGeom prst="rect">
            <a:avLst/>
          </a:prstGeom>
          <a:ln>
            <a:solidFill>
              <a:srgbClr val="C00000"/>
            </a:solidFill>
          </a:ln>
        </p:spPr>
      </p:pic>
      <p:sp>
        <p:nvSpPr>
          <p:cNvPr id="8" name="Rectangle 7">
            <a:extLst>
              <a:ext uri="{FF2B5EF4-FFF2-40B4-BE49-F238E27FC236}">
                <a16:creationId xmlns:a16="http://schemas.microsoft.com/office/drawing/2014/main" id="{7ADC63CF-88F8-4BF2-B66F-38A1426D980C}"/>
              </a:ext>
            </a:extLst>
          </p:cNvPr>
          <p:cNvSpPr/>
          <p:nvPr/>
        </p:nvSpPr>
        <p:spPr>
          <a:xfrm>
            <a:off x="3769567" y="4029997"/>
            <a:ext cx="288033"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4430801-29B0-45C3-9C67-286569827431}"/>
              </a:ext>
            </a:extLst>
          </p:cNvPr>
          <p:cNvCxnSpPr>
            <a:cxnSpLocks/>
            <a:stCxn id="8" idx="3"/>
            <a:endCxn id="7" idx="1"/>
          </p:cNvCxnSpPr>
          <p:nvPr/>
        </p:nvCxnSpPr>
        <p:spPr>
          <a:xfrm>
            <a:off x="4057600" y="4174013"/>
            <a:ext cx="372036" cy="345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00B5A5EE-F526-4807-999D-585BF08FC992}"/>
              </a:ext>
            </a:extLst>
          </p:cNvPr>
          <p:cNvSpPr/>
          <p:nvPr/>
        </p:nvSpPr>
        <p:spPr>
          <a:xfrm>
            <a:off x="5436096" y="3593988"/>
            <a:ext cx="244827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91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30.3 Hard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8"/>
            <a:ext cx="8219256" cy="92811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Hard Way to Create Table</a:t>
            </a:r>
          </a:p>
          <a:p>
            <a:pPr marL="465138" indent="-465138" algn="l">
              <a:buClr>
                <a:srgbClr val="0070C0"/>
              </a:buClr>
              <a:buFont typeface="Wingdings" pitchFamily="2" charset="2"/>
              <a:buChar char="u"/>
            </a:pPr>
            <a:r>
              <a:rPr lang="en-US" sz="1800" b="1" dirty="0">
                <a:solidFill>
                  <a:schemeClr val="tx1"/>
                </a:solidFill>
              </a:rPr>
              <a:t>The message “MySQL returned an empty result set (i.e., zero rows) (Query took 0.0006 seconds” which means there was no errors.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DA92938C-FA34-4B98-8814-6FFFD1752EA5}"/>
              </a:ext>
            </a:extLst>
          </p:cNvPr>
          <p:cNvPicPr>
            <a:picLocks noChangeAspect="1"/>
          </p:cNvPicPr>
          <p:nvPr/>
        </p:nvPicPr>
        <p:blipFill>
          <a:blip r:embed="rId3"/>
          <a:stretch>
            <a:fillRect/>
          </a:stretch>
        </p:blipFill>
        <p:spPr>
          <a:xfrm>
            <a:off x="1331640" y="2562003"/>
            <a:ext cx="6480720" cy="3794346"/>
          </a:xfrm>
          <a:prstGeom prst="rect">
            <a:avLst/>
          </a:prstGeom>
          <a:ln>
            <a:solidFill>
              <a:srgbClr val="C00000"/>
            </a:solidFill>
          </a:ln>
        </p:spPr>
      </p:pic>
      <p:sp>
        <p:nvSpPr>
          <p:cNvPr id="16" name="Rectangle 15">
            <a:extLst>
              <a:ext uri="{FF2B5EF4-FFF2-40B4-BE49-F238E27FC236}">
                <a16:creationId xmlns:a16="http://schemas.microsoft.com/office/drawing/2014/main" id="{00B5A5EE-F526-4807-999D-585BF08FC992}"/>
              </a:ext>
            </a:extLst>
          </p:cNvPr>
          <p:cNvSpPr/>
          <p:nvPr/>
        </p:nvSpPr>
        <p:spPr>
          <a:xfrm>
            <a:off x="2843808" y="3717032"/>
            <a:ext cx="338437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75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30.3 Hard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8"/>
            <a:ext cx="8219256" cy="92811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Hard Way to Create Table</a:t>
            </a:r>
          </a:p>
          <a:p>
            <a:pPr marL="465138" indent="-465138" algn="l">
              <a:buClr>
                <a:srgbClr val="0070C0"/>
              </a:buClr>
              <a:buFont typeface="Wingdings" pitchFamily="2" charset="2"/>
              <a:buChar char="u"/>
            </a:pPr>
            <a:r>
              <a:rPr lang="en-US" sz="1800" b="1" dirty="0">
                <a:solidFill>
                  <a:schemeClr val="tx1"/>
                </a:solidFill>
              </a:rPr>
              <a:t>After create this, we can actually go down and </a:t>
            </a:r>
            <a:r>
              <a:rPr lang="en-US" sz="1800" b="1" dirty="0" err="1">
                <a:solidFill>
                  <a:schemeClr val="tx1"/>
                </a:solidFill>
              </a:rPr>
              <a:t>phplessons</a:t>
            </a:r>
            <a:r>
              <a:rPr lang="en-US" sz="1800" b="1" dirty="0">
                <a:solidFill>
                  <a:schemeClr val="tx1"/>
                </a:solidFill>
              </a:rPr>
              <a:t> and see anther table called posts.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DA92938C-FA34-4B98-8814-6FFFD1752EA5}"/>
              </a:ext>
            </a:extLst>
          </p:cNvPr>
          <p:cNvPicPr>
            <a:picLocks noChangeAspect="1"/>
          </p:cNvPicPr>
          <p:nvPr/>
        </p:nvPicPr>
        <p:blipFill>
          <a:blip r:embed="rId3"/>
          <a:stretch>
            <a:fillRect/>
          </a:stretch>
        </p:blipFill>
        <p:spPr>
          <a:xfrm>
            <a:off x="1331640" y="2562003"/>
            <a:ext cx="6480720" cy="3794346"/>
          </a:xfrm>
          <a:prstGeom prst="rect">
            <a:avLst/>
          </a:prstGeom>
          <a:ln>
            <a:solidFill>
              <a:srgbClr val="C00000"/>
            </a:solidFill>
          </a:ln>
        </p:spPr>
      </p:pic>
      <p:sp>
        <p:nvSpPr>
          <p:cNvPr id="16" name="Rectangle 15">
            <a:extLst>
              <a:ext uri="{FF2B5EF4-FFF2-40B4-BE49-F238E27FC236}">
                <a16:creationId xmlns:a16="http://schemas.microsoft.com/office/drawing/2014/main" id="{00B5A5EE-F526-4807-999D-585BF08FC992}"/>
              </a:ext>
            </a:extLst>
          </p:cNvPr>
          <p:cNvSpPr/>
          <p:nvPr/>
        </p:nvSpPr>
        <p:spPr>
          <a:xfrm>
            <a:off x="1318190" y="4459176"/>
            <a:ext cx="805538" cy="4650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68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3D20CB-DC6E-4092-94A4-4529CF47BE06}"/>
              </a:ext>
            </a:extLst>
          </p:cNvPr>
          <p:cNvPicPr>
            <a:picLocks noChangeAspect="1"/>
          </p:cNvPicPr>
          <p:nvPr/>
        </p:nvPicPr>
        <p:blipFill>
          <a:blip r:embed="rId2"/>
          <a:stretch>
            <a:fillRect/>
          </a:stretch>
        </p:blipFill>
        <p:spPr>
          <a:xfrm>
            <a:off x="1691680" y="2661836"/>
            <a:ext cx="5677646" cy="368587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30.3 Hard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8"/>
            <a:ext cx="8219256" cy="1224138"/>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Hard Way to Create Table</a:t>
            </a:r>
          </a:p>
          <a:p>
            <a:pPr marL="465138" indent="-465138" algn="l">
              <a:buClr>
                <a:srgbClr val="0070C0"/>
              </a:buClr>
              <a:buFont typeface="Wingdings" pitchFamily="2" charset="2"/>
              <a:buChar char="u"/>
            </a:pPr>
            <a:r>
              <a:rPr lang="en-US" sz="1800" b="1" dirty="0">
                <a:solidFill>
                  <a:schemeClr val="tx1"/>
                </a:solidFill>
              </a:rPr>
              <a:t>Click the posts table to see inside. </a:t>
            </a:r>
          </a:p>
          <a:p>
            <a:pPr marL="465138" indent="-465138" algn="l">
              <a:buClr>
                <a:srgbClr val="0070C0"/>
              </a:buClr>
              <a:buFont typeface="Wingdings" pitchFamily="2" charset="2"/>
              <a:buChar char="u"/>
            </a:pPr>
            <a:r>
              <a:rPr lang="en-US" sz="1800" b="1" dirty="0">
                <a:solidFill>
                  <a:schemeClr val="tx1"/>
                </a:solidFill>
              </a:rPr>
              <a:t>We have nothing inside the table. We will fill in some data inside in the next discussion.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a:p>
        </p:txBody>
      </p:sp>
      <p:sp>
        <p:nvSpPr>
          <p:cNvPr id="16" name="Rectangle 15">
            <a:extLst>
              <a:ext uri="{FF2B5EF4-FFF2-40B4-BE49-F238E27FC236}">
                <a16:creationId xmlns:a16="http://schemas.microsoft.com/office/drawing/2014/main" id="{00B5A5EE-F526-4807-999D-585BF08FC992}"/>
              </a:ext>
            </a:extLst>
          </p:cNvPr>
          <p:cNvSpPr/>
          <p:nvPr/>
        </p:nvSpPr>
        <p:spPr>
          <a:xfrm>
            <a:off x="1774674" y="4642092"/>
            <a:ext cx="1224136" cy="1274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45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 Create Table in Database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080121"/>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Table in Database</a:t>
            </a:r>
          </a:p>
          <a:p>
            <a:pPr marL="465138" indent="-465138" algn="l">
              <a:buClr>
                <a:srgbClr val="0070C0"/>
              </a:buClr>
              <a:buFont typeface="Wingdings" pitchFamily="2" charset="2"/>
              <a:buChar char="u"/>
            </a:pPr>
            <a:r>
              <a:rPr lang="en-US" sz="1800" b="1" dirty="0">
                <a:solidFill>
                  <a:schemeClr val="tx1"/>
                </a:solidFill>
              </a:rPr>
              <a:t>We create database in the last discussion.</a:t>
            </a:r>
          </a:p>
          <a:p>
            <a:pPr marL="465138" indent="-465138" algn="l">
              <a:buClr>
                <a:srgbClr val="0070C0"/>
              </a:buClr>
              <a:buFont typeface="Wingdings" pitchFamily="2" charset="2"/>
              <a:buChar char="u"/>
            </a:pPr>
            <a:r>
              <a:rPr lang="en-US" sz="1800" b="1" dirty="0">
                <a:solidFill>
                  <a:schemeClr val="tx1"/>
                </a:solidFill>
              </a:rPr>
              <a:t>We will create table in this discussion.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D4EE976-7230-4FF9-AC51-953915BC37C4}"/>
              </a:ext>
            </a:extLst>
          </p:cNvPr>
          <p:cNvPicPr>
            <a:picLocks noChangeAspect="1"/>
          </p:cNvPicPr>
          <p:nvPr/>
        </p:nvPicPr>
        <p:blipFill>
          <a:blip r:embed="rId3"/>
          <a:stretch>
            <a:fillRect/>
          </a:stretch>
        </p:blipFill>
        <p:spPr>
          <a:xfrm>
            <a:off x="1115616" y="2539550"/>
            <a:ext cx="7137424" cy="3274264"/>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 Create Table in Database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65618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Table in Database</a:t>
            </a:r>
          </a:p>
          <a:p>
            <a:pPr marL="465138" indent="-465138" algn="l">
              <a:buClr>
                <a:srgbClr val="0070C0"/>
              </a:buClr>
              <a:buFont typeface="Wingdings" pitchFamily="2" charset="2"/>
              <a:buChar char="u"/>
            </a:pPr>
            <a:r>
              <a:rPr lang="en-US" sz="1800" b="1" dirty="0">
                <a:solidFill>
                  <a:schemeClr val="tx1"/>
                </a:solidFill>
              </a:rPr>
              <a:t>One table stores one type of data inside a web site. </a:t>
            </a:r>
          </a:p>
          <a:p>
            <a:pPr marL="465138" indent="-465138" algn="l">
              <a:buClr>
                <a:srgbClr val="0070C0"/>
              </a:buClr>
              <a:buFont typeface="Wingdings" pitchFamily="2" charset="2"/>
              <a:buChar char="u"/>
            </a:pPr>
            <a:r>
              <a:rPr lang="en-US" sz="1800" b="1" dirty="0">
                <a:solidFill>
                  <a:schemeClr val="tx1"/>
                </a:solidFill>
              </a:rPr>
              <a:t>This means that we may have one table for users.</a:t>
            </a:r>
          </a:p>
          <a:p>
            <a:pPr marL="465138" indent="-465138" algn="l">
              <a:buClr>
                <a:srgbClr val="0070C0"/>
              </a:buClr>
              <a:buFont typeface="Wingdings" pitchFamily="2" charset="2"/>
              <a:buChar char="u"/>
            </a:pPr>
            <a:r>
              <a:rPr lang="en-US" sz="1800" b="1" dirty="0">
                <a:solidFill>
                  <a:schemeClr val="tx1"/>
                </a:solidFill>
              </a:rPr>
              <a:t>We may have another table regarding a post inside a forum.</a:t>
            </a:r>
          </a:p>
          <a:p>
            <a:pPr marL="465138" indent="-465138" algn="l">
              <a:buClr>
                <a:srgbClr val="0070C0"/>
              </a:buClr>
              <a:buFont typeface="Wingdings" pitchFamily="2" charset="2"/>
              <a:buChar char="u"/>
            </a:pPr>
            <a:r>
              <a:rPr lang="en-US" sz="1800" b="1" dirty="0">
                <a:solidFill>
                  <a:schemeClr val="tx1"/>
                </a:solidFill>
              </a:rPr>
              <a:t>We may have many tables inside a single database.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CD4EE976-7230-4FF9-AC51-953915BC37C4}"/>
              </a:ext>
            </a:extLst>
          </p:cNvPr>
          <p:cNvPicPr>
            <a:picLocks noChangeAspect="1"/>
          </p:cNvPicPr>
          <p:nvPr/>
        </p:nvPicPr>
        <p:blipFill>
          <a:blip r:embed="rId3"/>
          <a:stretch>
            <a:fillRect/>
          </a:stretch>
        </p:blipFill>
        <p:spPr>
          <a:xfrm>
            <a:off x="1115616" y="3083510"/>
            <a:ext cx="7137424" cy="3274264"/>
          </a:xfrm>
          <a:prstGeom prst="rect">
            <a:avLst/>
          </a:prstGeom>
          <a:ln>
            <a:solidFill>
              <a:srgbClr val="C00000"/>
            </a:solidFill>
          </a:ln>
        </p:spPr>
      </p:pic>
    </p:spTree>
    <p:extLst>
      <p:ext uri="{BB962C8B-B14F-4D97-AF65-F5344CB8AC3E}">
        <p14:creationId xmlns:p14="http://schemas.microsoft.com/office/powerpoint/2010/main" val="322102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30.1 Two Ways to Create 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2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Two Ways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814751"/>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Two Ways to Create Table</a:t>
            </a:r>
          </a:p>
          <a:p>
            <a:pPr marL="465138" indent="-465138" algn="l">
              <a:buClr>
                <a:srgbClr val="0070C0"/>
              </a:buClr>
              <a:buFont typeface="Wingdings" pitchFamily="2" charset="2"/>
              <a:buChar char="u"/>
            </a:pPr>
            <a:r>
              <a:rPr lang="en-US" sz="1800" b="1" dirty="0">
                <a:solidFill>
                  <a:schemeClr val="tx1"/>
                </a:solidFill>
              </a:rPr>
              <a:t>There is a button “Create Table” inside the Database.</a:t>
            </a:r>
          </a:p>
          <a:p>
            <a:pPr marL="465138" indent="-465138" algn="l">
              <a:buClr>
                <a:srgbClr val="0070C0"/>
              </a:buClr>
              <a:buFont typeface="Wingdings" pitchFamily="2" charset="2"/>
              <a:buChar char="u"/>
            </a:pPr>
            <a:r>
              <a:rPr lang="en-US" sz="1800" b="1" dirty="0">
                <a:solidFill>
                  <a:schemeClr val="tx1"/>
                </a:solidFill>
              </a:rPr>
              <a:t>Inside the database, there are two ways to create the table: one is easy way and the other is hard way. </a:t>
            </a:r>
          </a:p>
          <a:p>
            <a:pPr marL="465138" indent="-465138" algn="l">
              <a:buClr>
                <a:srgbClr val="0070C0"/>
              </a:buClr>
              <a:buFont typeface="Wingdings" pitchFamily="2" charset="2"/>
              <a:buChar char="u"/>
            </a:pPr>
            <a:r>
              <a:rPr lang="en-US" sz="1800" b="1" dirty="0">
                <a:solidFill>
                  <a:schemeClr val="tx1"/>
                </a:solidFill>
              </a:rPr>
              <a:t>We use the hard way to create the table. We need to use the same way (the hard way) for our PHP code.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CD4EE976-7230-4FF9-AC51-953915BC37C4}"/>
              </a:ext>
            </a:extLst>
          </p:cNvPr>
          <p:cNvPicPr>
            <a:picLocks noChangeAspect="1"/>
          </p:cNvPicPr>
          <p:nvPr/>
        </p:nvPicPr>
        <p:blipFill>
          <a:blip r:embed="rId3"/>
          <a:stretch>
            <a:fillRect/>
          </a:stretch>
        </p:blipFill>
        <p:spPr>
          <a:xfrm>
            <a:off x="1187624" y="3232610"/>
            <a:ext cx="7137424" cy="3274264"/>
          </a:xfrm>
          <a:prstGeom prst="rect">
            <a:avLst/>
          </a:prstGeom>
          <a:ln>
            <a:solidFill>
              <a:srgbClr val="C00000"/>
            </a:solidFill>
          </a:ln>
        </p:spPr>
      </p:pic>
    </p:spTree>
    <p:extLst>
      <p:ext uri="{BB962C8B-B14F-4D97-AF65-F5344CB8AC3E}">
        <p14:creationId xmlns:p14="http://schemas.microsoft.com/office/powerpoint/2010/main" val="151883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Two Ways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29614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Two Ways to Create Table</a:t>
            </a:r>
          </a:p>
          <a:p>
            <a:pPr marL="465138" indent="-465138" algn="l">
              <a:buClr>
                <a:srgbClr val="0070C0"/>
              </a:buClr>
              <a:buFont typeface="Wingdings" pitchFamily="2" charset="2"/>
              <a:buChar char="u"/>
            </a:pPr>
            <a:r>
              <a:rPr lang="en-US" sz="1800" b="1" dirty="0">
                <a:solidFill>
                  <a:schemeClr val="tx1"/>
                </a:solidFill>
              </a:rPr>
              <a:t>For example, the id = 1, no other user can use this id = 1. </a:t>
            </a:r>
          </a:p>
          <a:p>
            <a:pPr marL="465138" indent="-465138" algn="l">
              <a:buClr>
                <a:srgbClr val="0070C0"/>
              </a:buClr>
              <a:buFont typeface="Wingdings" pitchFamily="2" charset="2"/>
              <a:buChar char="u"/>
            </a:pPr>
            <a:r>
              <a:rPr lang="en-US" sz="1800" b="1" dirty="0">
                <a:solidFill>
                  <a:schemeClr val="tx1"/>
                </a:solidFill>
              </a:rPr>
              <a:t>This mean, the table must have a primary id or primary key which cannot be identical to any other of rows.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CD4EE976-7230-4FF9-AC51-953915BC37C4}"/>
              </a:ext>
            </a:extLst>
          </p:cNvPr>
          <p:cNvPicPr>
            <a:picLocks noChangeAspect="1"/>
          </p:cNvPicPr>
          <p:nvPr/>
        </p:nvPicPr>
        <p:blipFill>
          <a:blip r:embed="rId3"/>
          <a:stretch>
            <a:fillRect/>
          </a:stretch>
        </p:blipFill>
        <p:spPr>
          <a:xfrm>
            <a:off x="1115616" y="3046960"/>
            <a:ext cx="7137424" cy="3274264"/>
          </a:xfrm>
          <a:prstGeom prst="rect">
            <a:avLst/>
          </a:prstGeom>
          <a:ln>
            <a:solidFill>
              <a:srgbClr val="C00000"/>
            </a:solidFill>
          </a:ln>
        </p:spPr>
      </p:pic>
    </p:spTree>
    <p:extLst>
      <p:ext uri="{BB962C8B-B14F-4D97-AF65-F5344CB8AC3E}">
        <p14:creationId xmlns:p14="http://schemas.microsoft.com/office/powerpoint/2010/main" val="148806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30.1 Two Ways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87220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Two Ways to Create Table</a:t>
            </a:r>
          </a:p>
          <a:p>
            <a:pPr marL="465138" indent="-465138" algn="l">
              <a:buClr>
                <a:srgbClr val="0070C0"/>
              </a:buClr>
              <a:buFont typeface="Wingdings" pitchFamily="2" charset="2"/>
              <a:buChar char="u"/>
            </a:pPr>
            <a:r>
              <a:rPr lang="en-US" sz="1800" b="1" dirty="0">
                <a:solidFill>
                  <a:schemeClr val="tx1"/>
                </a:solidFill>
              </a:rPr>
              <a:t>In the table, we have columns and rows.</a:t>
            </a:r>
          </a:p>
          <a:p>
            <a:pPr marL="465138" indent="-465138" algn="l">
              <a:buClr>
                <a:srgbClr val="0070C0"/>
              </a:buClr>
              <a:buFont typeface="Wingdings" pitchFamily="2" charset="2"/>
              <a:buChar char="u"/>
            </a:pPr>
            <a:r>
              <a:rPr lang="en-US" sz="1800" b="1" dirty="0">
                <a:solidFill>
                  <a:schemeClr val="tx1"/>
                </a:solidFill>
              </a:rPr>
              <a:t>The columns can be name, password, username, and etc.</a:t>
            </a:r>
          </a:p>
          <a:p>
            <a:pPr marL="465138" indent="-465138" algn="l">
              <a:buClr>
                <a:srgbClr val="0070C0"/>
              </a:buClr>
              <a:buFont typeface="Wingdings" pitchFamily="2" charset="2"/>
              <a:buChar char="u"/>
            </a:pPr>
            <a:r>
              <a:rPr lang="en-US" sz="1800" b="1" dirty="0">
                <a:solidFill>
                  <a:schemeClr val="tx1"/>
                </a:solidFill>
              </a:rPr>
              <a:t>The rows will be the data of each input of the columns. </a:t>
            </a:r>
          </a:p>
          <a:p>
            <a:pPr marL="465138" indent="-465138" algn="l">
              <a:buClr>
                <a:srgbClr val="0070C0"/>
              </a:buClr>
              <a:buFont typeface="Wingdings" pitchFamily="2" charset="2"/>
              <a:buChar char="u"/>
            </a:pPr>
            <a:r>
              <a:rPr lang="en-US" sz="1800" b="1" dirty="0">
                <a:solidFill>
                  <a:schemeClr val="tx1"/>
                </a:solidFill>
              </a:rPr>
              <a:t>One of the columns is the primary key that store the information to be identified to the row.</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CD4EE976-7230-4FF9-AC51-953915BC37C4}"/>
              </a:ext>
            </a:extLst>
          </p:cNvPr>
          <p:cNvPicPr>
            <a:picLocks noChangeAspect="1"/>
          </p:cNvPicPr>
          <p:nvPr/>
        </p:nvPicPr>
        <p:blipFill>
          <a:blip r:embed="rId3"/>
          <a:stretch>
            <a:fillRect/>
          </a:stretch>
        </p:blipFill>
        <p:spPr>
          <a:xfrm>
            <a:off x="1187624" y="3232610"/>
            <a:ext cx="7137424" cy="3274264"/>
          </a:xfrm>
          <a:prstGeom prst="rect">
            <a:avLst/>
          </a:prstGeom>
          <a:ln>
            <a:solidFill>
              <a:srgbClr val="C00000"/>
            </a:solidFill>
          </a:ln>
        </p:spPr>
      </p:pic>
    </p:spTree>
    <p:extLst>
      <p:ext uri="{BB962C8B-B14F-4D97-AF65-F5344CB8AC3E}">
        <p14:creationId xmlns:p14="http://schemas.microsoft.com/office/powerpoint/2010/main" val="210211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30.2 Easy Way to Create 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2" descr="PHP: Download Logos">
            <a:extLst>
              <a:ext uri="{FF2B5EF4-FFF2-40B4-BE49-F238E27FC236}">
                <a16:creationId xmlns:a16="http://schemas.microsoft.com/office/drawing/2014/main" id="{F0DA9753-1DD9-41DA-A3CB-42EA9F49E5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7964" y="3760752"/>
            <a:ext cx="1224136" cy="66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95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30.2 Easy Way to Create Table</a:t>
            </a:r>
            <a:endParaRPr lang="zh-TW" altLang="en-US" sz="3600" b="1" dirty="0">
              <a:solidFill>
                <a:srgbClr val="FFFF00"/>
              </a:solidFill>
            </a:endParaRPr>
          </a:p>
        </p:txBody>
      </p:sp>
      <p:sp>
        <p:nvSpPr>
          <p:cNvPr id="3" name="副標題 2"/>
          <p:cNvSpPr>
            <a:spLocks noGrp="1"/>
          </p:cNvSpPr>
          <p:nvPr>
            <p:ph type="subTitle" idx="1"/>
          </p:nvPr>
        </p:nvSpPr>
        <p:spPr>
          <a:xfrm>
            <a:off x="467544" y="1268759"/>
            <a:ext cx="8219256" cy="129614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Easy Way to Create Table</a:t>
            </a:r>
          </a:p>
          <a:p>
            <a:pPr marL="465138" indent="-465138" algn="l">
              <a:buClr>
                <a:srgbClr val="0070C0"/>
              </a:buClr>
              <a:buFont typeface="Wingdings" pitchFamily="2" charset="2"/>
              <a:buChar char="u"/>
            </a:pPr>
            <a:r>
              <a:rPr lang="en-US" sz="1800" b="1" dirty="0">
                <a:solidFill>
                  <a:schemeClr val="tx1"/>
                </a:solidFill>
              </a:rPr>
              <a:t>Click the database “</a:t>
            </a:r>
            <a:r>
              <a:rPr lang="en-US" sz="1800" b="1" dirty="0" err="1">
                <a:solidFill>
                  <a:schemeClr val="tx1"/>
                </a:solidFill>
              </a:rPr>
              <a:t>phplessons</a:t>
            </a:r>
            <a:r>
              <a:rPr lang="en-US" sz="1800" b="1" dirty="0">
                <a:solidFill>
                  <a:schemeClr val="tx1"/>
                </a:solidFill>
              </a:rPr>
              <a:t>”.</a:t>
            </a:r>
          </a:p>
          <a:p>
            <a:pPr marL="465138" indent="-465138" algn="l">
              <a:buClr>
                <a:srgbClr val="0070C0"/>
              </a:buClr>
              <a:buFont typeface="Wingdings" pitchFamily="2" charset="2"/>
              <a:buChar char="u"/>
            </a:pPr>
            <a:r>
              <a:rPr lang="en-US" sz="1800" b="1" dirty="0">
                <a:solidFill>
                  <a:schemeClr val="tx1"/>
                </a:solidFill>
              </a:rPr>
              <a:t>The easy way to create table, we can just enter the table name (e.g., posts+, and decide how many columns (e.g., 4), and then click “Go” button.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https://www.youtube.com/watch?v=9f_iSpieX6c&amp;list=PL0eyrZgxdwhwBToawjm9faF1ixePexft-&amp;index=30</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2020/8/13</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12B2E123-BAD1-41B8-921C-34D1BA8AA941}"/>
              </a:ext>
            </a:extLst>
          </p:cNvPr>
          <p:cNvPicPr>
            <a:picLocks noChangeAspect="1"/>
          </p:cNvPicPr>
          <p:nvPr/>
        </p:nvPicPr>
        <p:blipFill>
          <a:blip r:embed="rId3"/>
          <a:stretch>
            <a:fillRect/>
          </a:stretch>
        </p:blipFill>
        <p:spPr>
          <a:xfrm>
            <a:off x="1691680" y="2737731"/>
            <a:ext cx="6066829" cy="2843618"/>
          </a:xfrm>
          <a:prstGeom prst="rect">
            <a:avLst/>
          </a:prstGeom>
          <a:ln>
            <a:solidFill>
              <a:srgbClr val="C00000"/>
            </a:solidFill>
          </a:ln>
        </p:spPr>
      </p:pic>
      <p:sp>
        <p:nvSpPr>
          <p:cNvPr id="10" name="Rectangle 9">
            <a:extLst>
              <a:ext uri="{FF2B5EF4-FFF2-40B4-BE49-F238E27FC236}">
                <a16:creationId xmlns:a16="http://schemas.microsoft.com/office/drawing/2014/main" id="{E9776B7E-2916-4D50-BAC5-D3B04BAFC028}"/>
              </a:ext>
            </a:extLst>
          </p:cNvPr>
          <p:cNvSpPr/>
          <p:nvPr/>
        </p:nvSpPr>
        <p:spPr>
          <a:xfrm>
            <a:off x="7236296" y="4911104"/>
            <a:ext cx="504056" cy="246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2651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2723</TotalTime>
  <Words>1121</Words>
  <Application>Microsoft Office PowerPoint</Application>
  <PresentationFormat>On-screen Show (4:3)</PresentationFormat>
  <Paragraphs>126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佈景主題</vt:lpstr>
      <vt:lpstr>30 Create Table in Database</vt:lpstr>
      <vt:lpstr>30 Create Table in Database</vt:lpstr>
      <vt:lpstr>30 Create Table in Database</vt:lpstr>
      <vt:lpstr>30.1 Two Ways to Create Table</vt:lpstr>
      <vt:lpstr>30.1 Two Ways to Create Table</vt:lpstr>
      <vt:lpstr>30.1 Two Ways to Create Table</vt:lpstr>
      <vt:lpstr>30.1 Two Ways to Create Table</vt:lpstr>
      <vt:lpstr>30.2 Easy Way to Create Table</vt:lpstr>
      <vt:lpstr>30.2 Easy Way to Create Table</vt:lpstr>
      <vt:lpstr>30.2 Easy Way to Create Table</vt:lpstr>
      <vt:lpstr>30.2 Easy Way to Create Table</vt:lpstr>
      <vt:lpstr>30.3 Hard Way to Create Table</vt:lpstr>
      <vt:lpstr>30.3 Hard Way to Create Table</vt:lpstr>
      <vt:lpstr>30.3 Hard Way to Create Table</vt:lpstr>
      <vt:lpstr>30.3 Hard Way to Create Table</vt:lpstr>
      <vt:lpstr>30.3 Hard Way to Create Table</vt:lpstr>
      <vt:lpstr>30.3 Hard Way to Create Table</vt:lpstr>
      <vt:lpstr>30.3 Hard Way to Create Table</vt:lpstr>
      <vt:lpstr>30.3 Hard Way to Create Table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779</cp:revision>
  <dcterms:created xsi:type="dcterms:W3CDTF">2018-09-28T16:40:41Z</dcterms:created>
  <dcterms:modified xsi:type="dcterms:W3CDTF">2020-08-14T03:09:07Z</dcterms:modified>
</cp:coreProperties>
</file>