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3" r:id="rId3"/>
    <p:sldId id="275" r:id="rId4"/>
    <p:sldId id="278" r:id="rId5"/>
    <p:sldId id="279" r:id="rId6"/>
    <p:sldId id="280" r:id="rId7"/>
    <p:sldId id="281" r:id="rId8"/>
    <p:sldId id="290" r:id="rId9"/>
    <p:sldId id="282" r:id="rId10"/>
    <p:sldId id="283" r:id="rId11"/>
    <p:sldId id="291" r:id="rId12"/>
    <p:sldId id="276" r:id="rId13"/>
    <p:sldId id="285" r:id="rId14"/>
    <p:sldId id="284" r:id="rId15"/>
    <p:sldId id="286" r:id="rId16"/>
    <p:sldId id="287" r:id="rId17"/>
    <p:sldId id="288" r:id="rId18"/>
    <p:sldId id="289" r:id="rId19"/>
    <p:sldId id="259"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p:scale>
          <a:sx n="75" d="100"/>
          <a:sy n="75" d="100"/>
        </p:scale>
        <p:origin x="642" y="33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2020/8/13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2020/8/13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2020/8/13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2020/8/13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2020/8/13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2020/8/13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2020/8/13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2020/8/13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2020/8/13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2020/8/13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2020/8/13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2020/8/13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2020/8/13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3CS-eQdcMLU&amp;list=PL0eyrZgxdwhwBToawjm9faF1ixePexft-&amp;index=29"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3CS-eQdcMLU&amp;list=PL0eyrZgxdwhwBToawjm9faF1ixePexft-&amp;index=28"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3CS-eQdcMLU&amp;list=PL0eyrZgxdwhwBToawjm9faF1ixePexft-&amp;index=28"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3CS-eQdcMLU&amp;list=PL0eyrZgxdwhwBToawjm9faF1ixePexft-&amp;index=28" TargetMode="Externa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3CS-eQdcMLU&amp;list=PL0eyrZgxdwhwBToawjm9faF1ixePexft-&amp;index=28" TargetMode="Externa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3CS-eQdcMLU&amp;list=PL0eyrZgxdwhwBToawjm9faF1ixePexft-&amp;index=28"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3CS-eQdcMLU&amp;list=PL0eyrZgxdwhwBToawjm9faF1ixePexft-&amp;index=28"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3CS-eQdcMLU&amp;list=PL0eyrZgxdwhwBToawjm9faF1ixePexft-&amp;index=28"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3CS-eQdcMLU&amp;list=PL0eyrZgxdwhwBToawjm9faF1ixePexft-&amp;index=29"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3CS-eQdcMLU&amp;list=PL0eyrZgxdwhwBToawjm9faF1ixePexft-&amp;index=29"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3CS-eQdcMLU&amp;list=PL0eyrZgxdwhwBToawjm9faF1ixePexft-&amp;index=29"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3CS-eQdcMLU&amp;list=PL0eyrZgxdwhwBToawjm9faF1ixePexft-&amp;index=29"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3CS-eQdcMLU&amp;list=PL0eyrZgxdwhwBToawjm9faF1ixePexft-&amp;index=29"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3CS-eQdcMLU&amp;list=PL0eyrZgxdwhwBToawjm9faF1ixePexft-&amp;index=29"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29 Create Database</a:t>
            </a:r>
            <a:endParaRPr lang="zh-TW" altLang="en-US" sz="40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8" name="Picture 2" descr="PHP: Download Logos">
            <a:extLst>
              <a:ext uri="{FF2B5EF4-FFF2-40B4-BE49-F238E27FC236}">
                <a16:creationId xmlns:a16="http://schemas.microsoft.com/office/drawing/2014/main" id="{F0DA9753-1DD9-41DA-A3CB-42EA9F49E5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7964" y="3760752"/>
            <a:ext cx="1224136" cy="6600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29.2 phpMyAdmin</a:t>
            </a:r>
            <a:endParaRPr lang="zh-TW" altLang="en-US" sz="3600" b="1" dirty="0">
              <a:solidFill>
                <a:srgbClr val="FFFF00"/>
              </a:solidFill>
            </a:endParaRPr>
          </a:p>
        </p:txBody>
      </p:sp>
      <p:sp>
        <p:nvSpPr>
          <p:cNvPr id="3" name="副標題 2"/>
          <p:cNvSpPr>
            <a:spLocks noGrp="1"/>
          </p:cNvSpPr>
          <p:nvPr>
            <p:ph type="subTitle" idx="1"/>
          </p:nvPr>
        </p:nvSpPr>
        <p:spPr>
          <a:xfrm>
            <a:off x="467544" y="1268759"/>
            <a:ext cx="8219256" cy="1296145"/>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phpMyAdmin</a:t>
            </a:r>
          </a:p>
          <a:p>
            <a:pPr marL="465138" indent="-465138" algn="l">
              <a:buClr>
                <a:srgbClr val="0070C0"/>
              </a:buClr>
              <a:buFont typeface="Wingdings" pitchFamily="2" charset="2"/>
              <a:buChar char="u"/>
            </a:pPr>
            <a:r>
              <a:rPr lang="en-US" sz="1800" b="1" dirty="0">
                <a:solidFill>
                  <a:schemeClr val="tx1"/>
                </a:solidFill>
              </a:rPr>
              <a:t>Now, this is where we create databases.</a:t>
            </a:r>
          </a:p>
          <a:p>
            <a:pPr marL="465138" indent="-465138" algn="l">
              <a:buClr>
                <a:srgbClr val="0070C0"/>
              </a:buClr>
              <a:buFont typeface="Wingdings" pitchFamily="2" charset="2"/>
              <a:buChar char="u"/>
            </a:pPr>
            <a:r>
              <a:rPr lang="en-US" sz="1800" b="1" dirty="0">
                <a:solidFill>
                  <a:schemeClr val="tx1"/>
                </a:solidFill>
              </a:rPr>
              <a:t>The left side have quite a few database created here.</a:t>
            </a:r>
          </a:p>
          <a:p>
            <a:pPr marL="465138" indent="-465138" algn="l">
              <a:buClr>
                <a:srgbClr val="0070C0"/>
              </a:buClr>
              <a:buFont typeface="Wingdings" pitchFamily="2" charset="2"/>
              <a:buChar char="u"/>
            </a:pPr>
            <a:r>
              <a:rPr lang="en-US" sz="1800" b="1" dirty="0">
                <a:solidFill>
                  <a:schemeClr val="tx1"/>
                </a:solidFill>
              </a:rPr>
              <a:t>We will create database.</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https://www.youtube.com/watch?v=u10xZgNpfCQ&amp;list=PL0eyrZgxdwhwBToawjm9faF1ixePexft-&amp;index=29</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10</a:t>
            </a:fld>
            <a:endParaRPr lang="zh-TW" altLang="en-US"/>
          </a:p>
        </p:txBody>
      </p:sp>
      <p:pic>
        <p:nvPicPr>
          <p:cNvPr id="8" name="Picture 7">
            <a:extLst>
              <a:ext uri="{FF2B5EF4-FFF2-40B4-BE49-F238E27FC236}">
                <a16:creationId xmlns:a16="http://schemas.microsoft.com/office/drawing/2014/main" id="{FAD0E1BD-FBC2-4681-9E70-4FDF15645077}"/>
              </a:ext>
            </a:extLst>
          </p:cNvPr>
          <p:cNvPicPr>
            <a:picLocks noChangeAspect="1"/>
          </p:cNvPicPr>
          <p:nvPr/>
        </p:nvPicPr>
        <p:blipFill>
          <a:blip r:embed="rId3"/>
          <a:stretch>
            <a:fillRect/>
          </a:stretch>
        </p:blipFill>
        <p:spPr>
          <a:xfrm>
            <a:off x="2195736" y="2927927"/>
            <a:ext cx="5076056" cy="3612436"/>
          </a:xfrm>
          <a:prstGeom prst="rect">
            <a:avLst/>
          </a:prstGeom>
          <a:ln>
            <a:solidFill>
              <a:srgbClr val="C00000"/>
            </a:solidFill>
          </a:ln>
        </p:spPr>
      </p:pic>
    </p:spTree>
    <p:extLst>
      <p:ext uri="{BB962C8B-B14F-4D97-AF65-F5344CB8AC3E}">
        <p14:creationId xmlns:p14="http://schemas.microsoft.com/office/powerpoint/2010/main" val="1279507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29.3 Create a Database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8" name="Picture 2" descr="PHP: Download Logos">
            <a:extLst>
              <a:ext uri="{FF2B5EF4-FFF2-40B4-BE49-F238E27FC236}">
                <a16:creationId xmlns:a16="http://schemas.microsoft.com/office/drawing/2014/main" id="{F0DA9753-1DD9-41DA-A3CB-42EA9F49E5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7964" y="3760752"/>
            <a:ext cx="1224136" cy="660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480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2B041CA-1841-4198-84D9-1611386FF2E1}"/>
              </a:ext>
            </a:extLst>
          </p:cNvPr>
          <p:cNvPicPr>
            <a:picLocks noChangeAspect="1"/>
          </p:cNvPicPr>
          <p:nvPr/>
        </p:nvPicPr>
        <p:blipFill>
          <a:blip r:embed="rId2"/>
          <a:stretch>
            <a:fillRect/>
          </a:stretch>
        </p:blipFill>
        <p:spPr>
          <a:xfrm>
            <a:off x="1907704" y="2653836"/>
            <a:ext cx="5076056" cy="3612436"/>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29.3 Create a Database</a:t>
            </a:r>
            <a:endParaRPr lang="zh-TW" altLang="en-US" b="1" dirty="0">
              <a:solidFill>
                <a:srgbClr val="FFFF00"/>
              </a:solidFill>
            </a:endParaRPr>
          </a:p>
        </p:txBody>
      </p:sp>
      <p:sp>
        <p:nvSpPr>
          <p:cNvPr id="3" name="副標題 2"/>
          <p:cNvSpPr>
            <a:spLocks noGrp="1"/>
          </p:cNvSpPr>
          <p:nvPr>
            <p:ph type="subTitle" idx="1"/>
          </p:nvPr>
        </p:nvSpPr>
        <p:spPr>
          <a:xfrm>
            <a:off x="467544" y="1268757"/>
            <a:ext cx="8219256" cy="1295002"/>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Create a Database</a:t>
            </a:r>
          </a:p>
          <a:p>
            <a:pPr marL="465138" indent="-465138" algn="l">
              <a:buClr>
                <a:srgbClr val="0070C0"/>
              </a:buClr>
              <a:buFont typeface="Wingdings" pitchFamily="2" charset="2"/>
              <a:buChar char="u"/>
            </a:pPr>
            <a:r>
              <a:rPr lang="en-US" sz="1800" b="1" dirty="0">
                <a:solidFill>
                  <a:schemeClr val="tx1"/>
                </a:solidFill>
              </a:rPr>
              <a:t>On the top, there menu buttons Database and SQL.</a:t>
            </a:r>
          </a:p>
          <a:p>
            <a:pPr marL="465138" indent="-465138" algn="l">
              <a:buClr>
                <a:srgbClr val="0070C0"/>
              </a:buClr>
              <a:buFont typeface="Wingdings" pitchFamily="2" charset="2"/>
              <a:buChar char="u"/>
            </a:pPr>
            <a:r>
              <a:rPr lang="en-US" sz="1800" b="1" dirty="0">
                <a:solidFill>
                  <a:schemeClr val="tx1"/>
                </a:solidFill>
              </a:rPr>
              <a:t>We also have Export and Import. We will use them later. </a:t>
            </a:r>
          </a:p>
          <a:p>
            <a:pPr marL="465138" indent="-465138" algn="l">
              <a:buClr>
                <a:srgbClr val="0070C0"/>
              </a:buClr>
              <a:buFont typeface="Wingdings" pitchFamily="2" charset="2"/>
              <a:buChar char="u"/>
            </a:pPr>
            <a:r>
              <a:rPr lang="en-US" sz="1800" b="1" dirty="0">
                <a:solidFill>
                  <a:schemeClr val="tx1"/>
                </a:solidFill>
              </a:rPr>
              <a:t>For now, we will use Database and SQL buttons.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https://www.youtube.com/watch?v=u10xZgNpfCQ&amp;list=PL0eyrZgxdwhwBToawjm9faF1ixePexft-&amp;index=29</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12</a:t>
            </a:fld>
            <a:endParaRPr lang="zh-TW" altLang="en-US"/>
          </a:p>
        </p:txBody>
      </p:sp>
      <p:sp>
        <p:nvSpPr>
          <p:cNvPr id="16" name="Rectangle 15">
            <a:extLst>
              <a:ext uri="{FF2B5EF4-FFF2-40B4-BE49-F238E27FC236}">
                <a16:creationId xmlns:a16="http://schemas.microsoft.com/office/drawing/2014/main" id="{8C378C07-C6AD-4209-81C6-A069D3DD78F0}"/>
              </a:ext>
            </a:extLst>
          </p:cNvPr>
          <p:cNvSpPr/>
          <p:nvPr/>
        </p:nvSpPr>
        <p:spPr>
          <a:xfrm>
            <a:off x="2973698" y="3278720"/>
            <a:ext cx="2880320" cy="2067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4048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2B041CA-1841-4198-84D9-1611386FF2E1}"/>
              </a:ext>
            </a:extLst>
          </p:cNvPr>
          <p:cNvPicPr>
            <a:picLocks noChangeAspect="1"/>
          </p:cNvPicPr>
          <p:nvPr/>
        </p:nvPicPr>
        <p:blipFill>
          <a:blip r:embed="rId2"/>
          <a:stretch>
            <a:fillRect/>
          </a:stretch>
        </p:blipFill>
        <p:spPr>
          <a:xfrm>
            <a:off x="1875830" y="2630915"/>
            <a:ext cx="5076056" cy="3612436"/>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29.1 Create a Database</a:t>
            </a:r>
            <a:endParaRPr lang="zh-TW" altLang="en-US" b="1" dirty="0">
              <a:solidFill>
                <a:srgbClr val="FFFF00"/>
              </a:solidFill>
            </a:endParaRPr>
          </a:p>
        </p:txBody>
      </p:sp>
      <p:sp>
        <p:nvSpPr>
          <p:cNvPr id="3" name="副標題 2"/>
          <p:cNvSpPr>
            <a:spLocks noGrp="1"/>
          </p:cNvSpPr>
          <p:nvPr>
            <p:ph type="subTitle" idx="1"/>
          </p:nvPr>
        </p:nvSpPr>
        <p:spPr>
          <a:xfrm>
            <a:off x="467544" y="1268757"/>
            <a:ext cx="8219256" cy="1295002"/>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Create a Database</a:t>
            </a:r>
          </a:p>
          <a:p>
            <a:pPr marL="465138" indent="-465138" algn="l">
              <a:buClr>
                <a:srgbClr val="0070C0"/>
              </a:buClr>
              <a:buFont typeface="Wingdings" pitchFamily="2" charset="2"/>
              <a:buChar char="u"/>
            </a:pPr>
            <a:r>
              <a:rPr lang="en-US" sz="1800" b="1" dirty="0">
                <a:solidFill>
                  <a:schemeClr val="tx1"/>
                </a:solidFill>
              </a:rPr>
              <a:t>In the left, we have a list of all the databases. </a:t>
            </a:r>
          </a:p>
          <a:p>
            <a:pPr marL="465138" indent="-465138" algn="l">
              <a:buClr>
                <a:srgbClr val="0070C0"/>
              </a:buClr>
              <a:buFont typeface="Wingdings" pitchFamily="2" charset="2"/>
              <a:buChar char="u"/>
            </a:pPr>
            <a:r>
              <a:rPr lang="en-US" sz="1800" b="1" dirty="0">
                <a:solidFill>
                  <a:schemeClr val="tx1"/>
                </a:solidFill>
              </a:rPr>
              <a:t>You already do have created inside </a:t>
            </a:r>
            <a:r>
              <a:rPr lang="en-US" sz="1800" b="1" dirty="0" err="1">
                <a:solidFill>
                  <a:schemeClr val="tx1"/>
                </a:solidFill>
              </a:rPr>
              <a:t>PHPMyAdmin</a:t>
            </a:r>
            <a:r>
              <a:rPr lang="en-US" sz="1800" b="1" dirty="0">
                <a:solidFill>
                  <a:schemeClr val="tx1"/>
                </a:solidFill>
              </a:rPr>
              <a:t>.</a:t>
            </a:r>
          </a:p>
          <a:p>
            <a:pPr marL="465138" indent="-465138" algn="l">
              <a:buClr>
                <a:srgbClr val="0070C0"/>
              </a:buClr>
              <a:buFont typeface="Wingdings" pitchFamily="2" charset="2"/>
              <a:buChar char="u"/>
            </a:pPr>
            <a:r>
              <a:rPr lang="en-US" sz="1800" b="1" dirty="0">
                <a:solidFill>
                  <a:schemeClr val="tx1"/>
                </a:solidFill>
              </a:rPr>
              <a:t>There will be some here as a default. You can ignore them.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https://www.youtube.com/watch?v=u10xZgNpfCQ&amp;list=PL0eyrZgxdwhwBToawjm9faF1ixePexft-&amp;index=29</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13</a:t>
            </a:fld>
            <a:endParaRPr lang="zh-TW" altLang="en-US"/>
          </a:p>
        </p:txBody>
      </p:sp>
      <p:sp>
        <p:nvSpPr>
          <p:cNvPr id="16" name="Rectangle 15">
            <a:extLst>
              <a:ext uri="{FF2B5EF4-FFF2-40B4-BE49-F238E27FC236}">
                <a16:creationId xmlns:a16="http://schemas.microsoft.com/office/drawing/2014/main" id="{8C378C07-C6AD-4209-81C6-A069D3DD78F0}"/>
              </a:ext>
            </a:extLst>
          </p:cNvPr>
          <p:cNvSpPr/>
          <p:nvPr/>
        </p:nvSpPr>
        <p:spPr>
          <a:xfrm>
            <a:off x="1875830" y="3634624"/>
            <a:ext cx="967978" cy="87449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8067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B3E087E-83E8-446D-9DD3-B90D0C8D89E3}"/>
              </a:ext>
            </a:extLst>
          </p:cNvPr>
          <p:cNvPicPr>
            <a:picLocks noChangeAspect="1"/>
          </p:cNvPicPr>
          <p:nvPr/>
        </p:nvPicPr>
        <p:blipFill>
          <a:blip r:embed="rId2"/>
          <a:stretch>
            <a:fillRect/>
          </a:stretch>
        </p:blipFill>
        <p:spPr>
          <a:xfrm>
            <a:off x="467544" y="2659068"/>
            <a:ext cx="3960440" cy="3302857"/>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29.3 Create a Database</a:t>
            </a:r>
            <a:endParaRPr lang="zh-TW" altLang="en-US" b="1" dirty="0">
              <a:solidFill>
                <a:srgbClr val="FFFF00"/>
              </a:solidFill>
            </a:endParaRPr>
          </a:p>
        </p:txBody>
      </p:sp>
      <p:sp>
        <p:nvSpPr>
          <p:cNvPr id="3" name="副標題 2"/>
          <p:cNvSpPr>
            <a:spLocks noGrp="1"/>
          </p:cNvSpPr>
          <p:nvPr>
            <p:ph type="subTitle" idx="1"/>
          </p:nvPr>
        </p:nvSpPr>
        <p:spPr>
          <a:xfrm>
            <a:off x="467544" y="1268756"/>
            <a:ext cx="8219256" cy="1296148"/>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Create a Database</a:t>
            </a:r>
          </a:p>
          <a:p>
            <a:pPr marL="465138" indent="-465138" algn="l">
              <a:buClr>
                <a:srgbClr val="0070C0"/>
              </a:buClr>
              <a:buFont typeface="Wingdings" pitchFamily="2" charset="2"/>
              <a:buChar char="u"/>
            </a:pPr>
            <a:r>
              <a:rPr lang="en-US" sz="1800" b="1" dirty="0">
                <a:solidFill>
                  <a:schemeClr val="tx1"/>
                </a:solidFill>
              </a:rPr>
              <a:t>Foe database, do not use uppercase and slash. Just lowercase and underscore.</a:t>
            </a:r>
          </a:p>
          <a:p>
            <a:pPr marL="465138" indent="-465138" algn="l">
              <a:buClr>
                <a:srgbClr val="0070C0"/>
              </a:buClr>
              <a:buFont typeface="Wingdings" pitchFamily="2" charset="2"/>
              <a:buChar char="u"/>
            </a:pPr>
            <a:r>
              <a:rPr lang="en-US" sz="1800" b="1" dirty="0">
                <a:solidFill>
                  <a:schemeClr val="tx1"/>
                </a:solidFill>
              </a:rPr>
              <a:t>Type in “</a:t>
            </a:r>
            <a:r>
              <a:rPr lang="en-US" sz="1800" b="1" dirty="0" err="1">
                <a:solidFill>
                  <a:schemeClr val="tx1"/>
                </a:solidFill>
              </a:rPr>
              <a:t>phplessons</a:t>
            </a:r>
            <a:r>
              <a:rPr lang="en-US" sz="1800" b="1" dirty="0">
                <a:solidFill>
                  <a:schemeClr val="tx1"/>
                </a:solidFill>
              </a:rPr>
              <a:t>” in the “Database name”, select “collation”.</a:t>
            </a:r>
          </a:p>
          <a:p>
            <a:pPr marL="465138" indent="-465138" algn="l">
              <a:buClr>
                <a:srgbClr val="0070C0"/>
              </a:buClr>
              <a:buFont typeface="Wingdings" pitchFamily="2" charset="2"/>
              <a:buChar char="u"/>
            </a:pPr>
            <a:r>
              <a:rPr lang="en-US" sz="1800" b="1" dirty="0">
                <a:solidFill>
                  <a:schemeClr val="tx1"/>
                </a:solidFill>
              </a:rPr>
              <a:t>Click “Create” button.</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https://www.youtube.com/watch?v=u10xZgNpfCQ&amp;list=PL0eyrZgxdwhwBToawjm9faF1ixePexft-&amp;index=29</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14</a:t>
            </a:fld>
            <a:endParaRPr lang="zh-TW" altLang="en-US"/>
          </a:p>
        </p:txBody>
      </p:sp>
      <p:sp>
        <p:nvSpPr>
          <p:cNvPr id="16" name="Rectangle 15">
            <a:extLst>
              <a:ext uri="{FF2B5EF4-FFF2-40B4-BE49-F238E27FC236}">
                <a16:creationId xmlns:a16="http://schemas.microsoft.com/office/drawing/2014/main" id="{8C378C07-C6AD-4209-81C6-A069D3DD78F0}"/>
              </a:ext>
            </a:extLst>
          </p:cNvPr>
          <p:cNvSpPr/>
          <p:nvPr/>
        </p:nvSpPr>
        <p:spPr>
          <a:xfrm>
            <a:off x="3923928" y="3998950"/>
            <a:ext cx="504055" cy="2941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1002DAB-0DE5-4FCE-9B90-D1C52876C4D0}"/>
              </a:ext>
            </a:extLst>
          </p:cNvPr>
          <p:cNvPicPr>
            <a:picLocks noChangeAspect="1"/>
          </p:cNvPicPr>
          <p:nvPr/>
        </p:nvPicPr>
        <p:blipFill>
          <a:blip r:embed="rId4"/>
          <a:stretch>
            <a:fillRect/>
          </a:stretch>
        </p:blipFill>
        <p:spPr>
          <a:xfrm>
            <a:off x="4598775" y="3656661"/>
            <a:ext cx="4300500" cy="2076595"/>
          </a:xfrm>
          <a:prstGeom prst="rect">
            <a:avLst/>
          </a:prstGeom>
          <a:ln>
            <a:solidFill>
              <a:srgbClr val="C00000"/>
            </a:solidFill>
          </a:ln>
        </p:spPr>
      </p:pic>
      <p:cxnSp>
        <p:nvCxnSpPr>
          <p:cNvPr id="14" name="Straight Arrow Connector 13">
            <a:extLst>
              <a:ext uri="{FF2B5EF4-FFF2-40B4-BE49-F238E27FC236}">
                <a16:creationId xmlns:a16="http://schemas.microsoft.com/office/drawing/2014/main" id="{2A03DF4A-599B-4D8E-90FF-22360ABB9CFE}"/>
              </a:ext>
            </a:extLst>
          </p:cNvPr>
          <p:cNvCxnSpPr>
            <a:cxnSpLocks/>
            <a:stCxn id="16" idx="2"/>
            <a:endCxn id="12" idx="1"/>
          </p:cNvCxnSpPr>
          <p:nvPr/>
        </p:nvCxnSpPr>
        <p:spPr>
          <a:xfrm>
            <a:off x="4175956" y="4293096"/>
            <a:ext cx="422819" cy="40186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64810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B3E087E-83E8-446D-9DD3-B90D0C8D89E3}"/>
              </a:ext>
            </a:extLst>
          </p:cNvPr>
          <p:cNvPicPr>
            <a:picLocks noChangeAspect="1"/>
          </p:cNvPicPr>
          <p:nvPr/>
        </p:nvPicPr>
        <p:blipFill>
          <a:blip r:embed="rId2"/>
          <a:stretch>
            <a:fillRect/>
          </a:stretch>
        </p:blipFill>
        <p:spPr>
          <a:xfrm>
            <a:off x="467544" y="2659068"/>
            <a:ext cx="3960440" cy="3302857"/>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29.3 Create a Database</a:t>
            </a:r>
            <a:endParaRPr lang="zh-TW" altLang="en-US" b="1" dirty="0">
              <a:solidFill>
                <a:srgbClr val="FFFF00"/>
              </a:solidFill>
            </a:endParaRPr>
          </a:p>
        </p:txBody>
      </p:sp>
      <p:sp>
        <p:nvSpPr>
          <p:cNvPr id="3" name="副標題 2"/>
          <p:cNvSpPr>
            <a:spLocks noGrp="1"/>
          </p:cNvSpPr>
          <p:nvPr>
            <p:ph type="subTitle" idx="1"/>
          </p:nvPr>
        </p:nvSpPr>
        <p:spPr>
          <a:xfrm>
            <a:off x="467544" y="1268756"/>
            <a:ext cx="8219256" cy="1296148"/>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Create a Database</a:t>
            </a:r>
          </a:p>
          <a:p>
            <a:pPr marL="465138" indent="-465138" algn="l">
              <a:buClr>
                <a:srgbClr val="0070C0"/>
              </a:buClr>
              <a:buFont typeface="Wingdings" pitchFamily="2" charset="2"/>
              <a:buChar char="u"/>
            </a:pPr>
            <a:r>
              <a:rPr lang="en-US" sz="1800" b="1" dirty="0">
                <a:solidFill>
                  <a:schemeClr val="tx1"/>
                </a:solidFill>
              </a:rPr>
              <a:t>Foe database, do not use uppercase and slash. Just lowercase and underscore.</a:t>
            </a:r>
          </a:p>
          <a:p>
            <a:pPr marL="465138" indent="-465138" algn="l">
              <a:buClr>
                <a:srgbClr val="0070C0"/>
              </a:buClr>
              <a:buFont typeface="Wingdings" pitchFamily="2" charset="2"/>
              <a:buChar char="u"/>
            </a:pPr>
            <a:r>
              <a:rPr lang="en-US" sz="1800" b="1" dirty="0">
                <a:solidFill>
                  <a:schemeClr val="tx1"/>
                </a:solidFill>
              </a:rPr>
              <a:t>Type in “</a:t>
            </a:r>
            <a:r>
              <a:rPr lang="en-US" sz="1800" b="1" dirty="0" err="1">
                <a:solidFill>
                  <a:schemeClr val="tx1"/>
                </a:solidFill>
              </a:rPr>
              <a:t>phplessons</a:t>
            </a:r>
            <a:r>
              <a:rPr lang="en-US" sz="1800" b="1" dirty="0">
                <a:solidFill>
                  <a:schemeClr val="tx1"/>
                </a:solidFill>
              </a:rPr>
              <a:t>” in the “Database name”, select “collation”.</a:t>
            </a:r>
          </a:p>
          <a:p>
            <a:pPr marL="465138" indent="-465138" algn="l">
              <a:buClr>
                <a:srgbClr val="0070C0"/>
              </a:buClr>
              <a:buFont typeface="Wingdings" pitchFamily="2" charset="2"/>
              <a:buChar char="u"/>
            </a:pPr>
            <a:r>
              <a:rPr lang="en-US" sz="1800" b="1" dirty="0">
                <a:solidFill>
                  <a:schemeClr val="tx1"/>
                </a:solidFill>
              </a:rPr>
              <a:t>Click “Create” button.</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https://www.youtube.com/watch?v=u10xZgNpfCQ&amp;list=PL0eyrZgxdwhwBToawjm9faF1ixePexft-&amp;index=29</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15</a:t>
            </a:fld>
            <a:endParaRPr lang="zh-TW" altLang="en-US"/>
          </a:p>
        </p:txBody>
      </p:sp>
      <p:sp>
        <p:nvSpPr>
          <p:cNvPr id="16" name="Rectangle 15">
            <a:extLst>
              <a:ext uri="{FF2B5EF4-FFF2-40B4-BE49-F238E27FC236}">
                <a16:creationId xmlns:a16="http://schemas.microsoft.com/office/drawing/2014/main" id="{8C378C07-C6AD-4209-81C6-A069D3DD78F0}"/>
              </a:ext>
            </a:extLst>
          </p:cNvPr>
          <p:cNvSpPr/>
          <p:nvPr/>
        </p:nvSpPr>
        <p:spPr>
          <a:xfrm>
            <a:off x="3923928" y="3998950"/>
            <a:ext cx="504055" cy="2941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1002DAB-0DE5-4FCE-9B90-D1C52876C4D0}"/>
              </a:ext>
            </a:extLst>
          </p:cNvPr>
          <p:cNvPicPr>
            <a:picLocks noChangeAspect="1"/>
          </p:cNvPicPr>
          <p:nvPr/>
        </p:nvPicPr>
        <p:blipFill>
          <a:blip r:embed="rId4"/>
          <a:stretch>
            <a:fillRect/>
          </a:stretch>
        </p:blipFill>
        <p:spPr>
          <a:xfrm>
            <a:off x="4598775" y="3656661"/>
            <a:ext cx="4300500" cy="2076595"/>
          </a:xfrm>
          <a:prstGeom prst="rect">
            <a:avLst/>
          </a:prstGeom>
          <a:ln>
            <a:solidFill>
              <a:srgbClr val="C00000"/>
            </a:solidFill>
          </a:ln>
        </p:spPr>
      </p:pic>
      <p:cxnSp>
        <p:nvCxnSpPr>
          <p:cNvPr id="14" name="Straight Arrow Connector 13">
            <a:extLst>
              <a:ext uri="{FF2B5EF4-FFF2-40B4-BE49-F238E27FC236}">
                <a16:creationId xmlns:a16="http://schemas.microsoft.com/office/drawing/2014/main" id="{2A03DF4A-599B-4D8E-90FF-22360ABB9CFE}"/>
              </a:ext>
            </a:extLst>
          </p:cNvPr>
          <p:cNvCxnSpPr>
            <a:cxnSpLocks/>
            <a:stCxn id="16" idx="2"/>
            <a:endCxn id="12" idx="1"/>
          </p:cNvCxnSpPr>
          <p:nvPr/>
        </p:nvCxnSpPr>
        <p:spPr>
          <a:xfrm>
            <a:off x="4175956" y="4293096"/>
            <a:ext cx="422819" cy="40186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06093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A54852-2D25-4D31-B907-6269FB1E603D}"/>
              </a:ext>
            </a:extLst>
          </p:cNvPr>
          <p:cNvPicPr>
            <a:picLocks noChangeAspect="1"/>
          </p:cNvPicPr>
          <p:nvPr/>
        </p:nvPicPr>
        <p:blipFill>
          <a:blip r:embed="rId2"/>
          <a:stretch>
            <a:fillRect/>
          </a:stretch>
        </p:blipFill>
        <p:spPr>
          <a:xfrm>
            <a:off x="1455955" y="2955973"/>
            <a:ext cx="6232089" cy="3009307"/>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29.3 Create a Database</a:t>
            </a:r>
            <a:endParaRPr lang="zh-TW" altLang="en-US" b="1" dirty="0">
              <a:solidFill>
                <a:srgbClr val="FFFF00"/>
              </a:solidFill>
            </a:endParaRPr>
          </a:p>
        </p:txBody>
      </p:sp>
      <p:sp>
        <p:nvSpPr>
          <p:cNvPr id="3" name="副標題 2"/>
          <p:cNvSpPr>
            <a:spLocks noGrp="1"/>
          </p:cNvSpPr>
          <p:nvPr>
            <p:ph type="subTitle" idx="1"/>
          </p:nvPr>
        </p:nvSpPr>
        <p:spPr>
          <a:xfrm>
            <a:off x="467544" y="1268755"/>
            <a:ext cx="8219256" cy="1296149"/>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Create a Database</a:t>
            </a:r>
          </a:p>
          <a:p>
            <a:pPr marL="465138" indent="-465138" algn="l">
              <a:buClr>
                <a:srgbClr val="0070C0"/>
              </a:buClr>
              <a:buFont typeface="Wingdings" pitchFamily="2" charset="2"/>
              <a:buChar char="u"/>
            </a:pPr>
            <a:r>
              <a:rPr lang="en-US" sz="1800" b="1" dirty="0">
                <a:solidFill>
                  <a:schemeClr val="tx1"/>
                </a:solidFill>
              </a:rPr>
              <a:t>In the database, you can see “No tables found in database.”</a:t>
            </a:r>
          </a:p>
          <a:p>
            <a:pPr marL="465138" indent="-465138" algn="l">
              <a:buClr>
                <a:srgbClr val="0070C0"/>
              </a:buClr>
              <a:buFont typeface="Wingdings" pitchFamily="2" charset="2"/>
              <a:buChar char="u"/>
            </a:pPr>
            <a:r>
              <a:rPr lang="en-US" sz="1800" b="1" dirty="0">
                <a:solidFill>
                  <a:schemeClr val="tx1"/>
                </a:solidFill>
              </a:rPr>
              <a:t>You can see our new Database is actually to our list on the left hand side called “</a:t>
            </a:r>
            <a:r>
              <a:rPr lang="en-US" sz="1800" b="1" dirty="0" err="1">
                <a:solidFill>
                  <a:schemeClr val="tx1"/>
                </a:solidFill>
              </a:rPr>
              <a:t>phplessons</a:t>
            </a:r>
            <a:r>
              <a:rPr lang="en-US" sz="1800" b="1" dirty="0">
                <a:solidFill>
                  <a:schemeClr val="tx1"/>
                </a:solidFill>
              </a:rPr>
              <a: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https://www.youtube.com/watch?v=u10xZgNpfCQ&amp;list=PL0eyrZgxdwhwBToawjm9faF1ixePexft-&amp;index=29</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16</a:t>
            </a:fld>
            <a:endParaRPr lang="zh-TW" altLang="en-US"/>
          </a:p>
        </p:txBody>
      </p:sp>
      <p:sp>
        <p:nvSpPr>
          <p:cNvPr id="16" name="Rectangle 15">
            <a:extLst>
              <a:ext uri="{FF2B5EF4-FFF2-40B4-BE49-F238E27FC236}">
                <a16:creationId xmlns:a16="http://schemas.microsoft.com/office/drawing/2014/main" id="{8C378C07-C6AD-4209-81C6-A069D3DD78F0}"/>
              </a:ext>
            </a:extLst>
          </p:cNvPr>
          <p:cNvSpPr/>
          <p:nvPr/>
        </p:nvSpPr>
        <p:spPr>
          <a:xfrm>
            <a:off x="3179916" y="4273105"/>
            <a:ext cx="1800200" cy="2818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1F44BAB-5CFC-4A8D-A677-A4CFD4A45C80}"/>
              </a:ext>
            </a:extLst>
          </p:cNvPr>
          <p:cNvSpPr/>
          <p:nvPr/>
        </p:nvSpPr>
        <p:spPr>
          <a:xfrm>
            <a:off x="1480115" y="5245441"/>
            <a:ext cx="1339761" cy="35471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4965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A54852-2D25-4D31-B907-6269FB1E603D}"/>
              </a:ext>
            </a:extLst>
          </p:cNvPr>
          <p:cNvPicPr>
            <a:picLocks noChangeAspect="1"/>
          </p:cNvPicPr>
          <p:nvPr/>
        </p:nvPicPr>
        <p:blipFill>
          <a:blip r:embed="rId2"/>
          <a:stretch>
            <a:fillRect/>
          </a:stretch>
        </p:blipFill>
        <p:spPr>
          <a:xfrm>
            <a:off x="1407879" y="3480020"/>
            <a:ext cx="6232089" cy="3009307"/>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29.3 Create a Database</a:t>
            </a:r>
            <a:endParaRPr lang="zh-TW" altLang="en-US" b="1" dirty="0">
              <a:solidFill>
                <a:srgbClr val="FFFF00"/>
              </a:solidFill>
            </a:endParaRPr>
          </a:p>
        </p:txBody>
      </p:sp>
      <p:sp>
        <p:nvSpPr>
          <p:cNvPr id="3" name="副標題 2"/>
          <p:cNvSpPr>
            <a:spLocks noGrp="1"/>
          </p:cNvSpPr>
          <p:nvPr>
            <p:ph type="subTitle" idx="1"/>
          </p:nvPr>
        </p:nvSpPr>
        <p:spPr>
          <a:xfrm>
            <a:off x="467544" y="1268755"/>
            <a:ext cx="8219256" cy="1979117"/>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Create a Database</a:t>
            </a:r>
          </a:p>
          <a:p>
            <a:pPr marL="465138" indent="-465138" algn="l">
              <a:buClr>
                <a:srgbClr val="0070C0"/>
              </a:buClr>
              <a:buFont typeface="Wingdings" pitchFamily="2" charset="2"/>
              <a:buChar char="u"/>
            </a:pPr>
            <a:r>
              <a:rPr lang="en-US" sz="1800" b="1" dirty="0">
                <a:solidFill>
                  <a:schemeClr val="tx1"/>
                </a:solidFill>
              </a:rPr>
              <a:t>We have no tables. We need to create tables. </a:t>
            </a:r>
          </a:p>
          <a:p>
            <a:pPr marL="465138" indent="-465138" algn="l">
              <a:buClr>
                <a:srgbClr val="0070C0"/>
              </a:buClr>
              <a:buFont typeface="Wingdings" pitchFamily="2" charset="2"/>
              <a:buChar char="u"/>
            </a:pPr>
            <a:r>
              <a:rPr lang="en-US" sz="1800" b="1" dirty="0">
                <a:solidFill>
                  <a:schemeClr val="tx1"/>
                </a:solidFill>
              </a:rPr>
              <a:t>Each table will store some information.</a:t>
            </a:r>
          </a:p>
          <a:p>
            <a:pPr marL="465138" indent="-465138" algn="l">
              <a:buClr>
                <a:srgbClr val="0070C0"/>
              </a:buClr>
              <a:buFont typeface="Wingdings" pitchFamily="2" charset="2"/>
              <a:buChar char="u"/>
            </a:pPr>
            <a:r>
              <a:rPr lang="en-US" sz="1800" b="1" dirty="0">
                <a:solidFill>
                  <a:schemeClr val="tx1"/>
                </a:solidFill>
              </a:rPr>
              <a:t>We may have one table that stores information regarding the user: The first name, last name, username, password, email, and etc.</a:t>
            </a:r>
          </a:p>
          <a:p>
            <a:pPr marL="465138" indent="-465138" algn="l">
              <a:buClr>
                <a:srgbClr val="0070C0"/>
              </a:buClr>
              <a:buFont typeface="Wingdings" pitchFamily="2" charset="2"/>
              <a:buChar char="u"/>
            </a:pPr>
            <a:r>
              <a:rPr lang="en-US" sz="1800" b="1" dirty="0">
                <a:solidFill>
                  <a:schemeClr val="tx1"/>
                </a:solidFill>
              </a:rPr>
              <a:t>We may also have a table that stores information regarding posts.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https://www.youtube.com/watch?v=u10xZgNpfCQ&amp;list=PL0eyrZgxdwhwBToawjm9faF1ixePexft-&amp;index=29</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17</a:t>
            </a:fld>
            <a:endParaRPr lang="zh-TW" altLang="en-US"/>
          </a:p>
        </p:txBody>
      </p:sp>
      <p:sp>
        <p:nvSpPr>
          <p:cNvPr id="16" name="Rectangle 15">
            <a:extLst>
              <a:ext uri="{FF2B5EF4-FFF2-40B4-BE49-F238E27FC236}">
                <a16:creationId xmlns:a16="http://schemas.microsoft.com/office/drawing/2014/main" id="{8C378C07-C6AD-4209-81C6-A069D3DD78F0}"/>
              </a:ext>
            </a:extLst>
          </p:cNvPr>
          <p:cNvSpPr/>
          <p:nvPr/>
        </p:nvSpPr>
        <p:spPr>
          <a:xfrm>
            <a:off x="3131840" y="4797152"/>
            <a:ext cx="1800200" cy="2818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1F44BAB-5CFC-4A8D-A677-A4CFD4A45C80}"/>
              </a:ext>
            </a:extLst>
          </p:cNvPr>
          <p:cNvSpPr/>
          <p:nvPr/>
        </p:nvSpPr>
        <p:spPr>
          <a:xfrm>
            <a:off x="1432039" y="5769488"/>
            <a:ext cx="1339761" cy="35471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2733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A54852-2D25-4D31-B907-6269FB1E603D}"/>
              </a:ext>
            </a:extLst>
          </p:cNvPr>
          <p:cNvPicPr>
            <a:picLocks noChangeAspect="1"/>
          </p:cNvPicPr>
          <p:nvPr/>
        </p:nvPicPr>
        <p:blipFill>
          <a:blip r:embed="rId2"/>
          <a:stretch>
            <a:fillRect/>
          </a:stretch>
        </p:blipFill>
        <p:spPr>
          <a:xfrm>
            <a:off x="1524000" y="3610129"/>
            <a:ext cx="6232089" cy="3009307"/>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a:solidFill>
                  <a:srgbClr val="FFFF00"/>
                </a:solidFill>
              </a:rPr>
              <a:t>29.3 Create a Database</a:t>
            </a:r>
            <a:endParaRPr lang="zh-TW" altLang="en-US" b="1" dirty="0">
              <a:solidFill>
                <a:srgbClr val="FFFF00"/>
              </a:solidFill>
            </a:endParaRPr>
          </a:p>
        </p:txBody>
      </p:sp>
      <p:sp>
        <p:nvSpPr>
          <p:cNvPr id="3" name="副標題 2"/>
          <p:cNvSpPr>
            <a:spLocks noGrp="1"/>
          </p:cNvSpPr>
          <p:nvPr>
            <p:ph type="subTitle" idx="1"/>
          </p:nvPr>
        </p:nvSpPr>
        <p:spPr>
          <a:xfrm>
            <a:off x="467544" y="1268755"/>
            <a:ext cx="8219256" cy="2239335"/>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Create a Database</a:t>
            </a:r>
          </a:p>
          <a:p>
            <a:pPr marL="465138" indent="-465138" algn="l">
              <a:buClr>
                <a:srgbClr val="0070C0"/>
              </a:buClr>
              <a:buFont typeface="Wingdings" pitchFamily="2" charset="2"/>
              <a:buChar char="u"/>
            </a:pPr>
            <a:r>
              <a:rPr lang="en-US" sz="1800" b="1" dirty="0">
                <a:solidFill>
                  <a:schemeClr val="tx1"/>
                </a:solidFill>
              </a:rPr>
              <a:t>Let’s say, we have a forum inside a web site.</a:t>
            </a:r>
          </a:p>
          <a:p>
            <a:pPr marL="465138" indent="-465138" algn="l">
              <a:buClr>
                <a:srgbClr val="0070C0"/>
              </a:buClr>
              <a:buFont typeface="Wingdings" pitchFamily="2" charset="2"/>
              <a:buChar char="u"/>
            </a:pPr>
            <a:r>
              <a:rPr lang="en-US" sz="1800" b="1" dirty="0">
                <a:solidFill>
                  <a:schemeClr val="tx1"/>
                </a:solidFill>
              </a:rPr>
              <a:t>Now, in order for the use of text to go into the forum and write a message.</a:t>
            </a:r>
          </a:p>
          <a:p>
            <a:pPr marL="465138" indent="-465138" algn="l">
              <a:buClr>
                <a:srgbClr val="0070C0"/>
              </a:buClr>
              <a:buFont typeface="Wingdings" pitchFamily="2" charset="2"/>
              <a:buChar char="u"/>
            </a:pPr>
            <a:r>
              <a:rPr lang="en-US" sz="1800" b="1" dirty="0">
                <a:solidFill>
                  <a:schemeClr val="tx1"/>
                </a:solidFill>
              </a:rPr>
              <a:t>They may need to write in the subject of the message, date,  the actual message, and who wrote it, and etc. </a:t>
            </a:r>
          </a:p>
          <a:p>
            <a:pPr marL="465138" indent="-465138" algn="l">
              <a:buClr>
                <a:srgbClr val="0070C0"/>
              </a:buClr>
              <a:buFont typeface="Wingdings" pitchFamily="2" charset="2"/>
              <a:buChar char="u"/>
            </a:pPr>
            <a:r>
              <a:rPr lang="en-US" sz="1800" b="1" dirty="0">
                <a:solidFill>
                  <a:schemeClr val="tx1"/>
                </a:solidFill>
              </a:rPr>
              <a:t>That sort of information you need to save and typically goes into a table called foreign posts or something.</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https://www.youtube.com/watch?v=u10xZgNpfCQ&amp;list=PL0eyrZgxdwhwBToawjm9faF1ixePexft-&amp;index=29</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18</a:t>
            </a:fld>
            <a:endParaRPr lang="zh-TW" altLang="en-US"/>
          </a:p>
        </p:txBody>
      </p:sp>
    </p:spTree>
    <p:extLst>
      <p:ext uri="{BB962C8B-B14F-4D97-AF65-F5344CB8AC3E}">
        <p14:creationId xmlns:p14="http://schemas.microsoft.com/office/powerpoint/2010/main" val="2984944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2020/8/13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29 Create Database</a:t>
            </a:r>
            <a:endParaRPr lang="zh-TW" altLang="en-US" sz="3600" b="1" dirty="0">
              <a:solidFill>
                <a:srgbClr val="FFFF00"/>
              </a:solidFill>
            </a:endParaRPr>
          </a:p>
        </p:txBody>
      </p:sp>
      <p:sp>
        <p:nvSpPr>
          <p:cNvPr id="3" name="副標題 2"/>
          <p:cNvSpPr>
            <a:spLocks noGrp="1"/>
          </p:cNvSpPr>
          <p:nvPr>
            <p:ph type="subTitle" idx="1"/>
          </p:nvPr>
        </p:nvSpPr>
        <p:spPr>
          <a:xfrm>
            <a:off x="467544" y="1268759"/>
            <a:ext cx="8219256" cy="4536505"/>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Create Database</a:t>
            </a:r>
          </a:p>
          <a:p>
            <a:pPr marL="465138" indent="-465138" algn="l">
              <a:buClr>
                <a:srgbClr val="0070C0"/>
              </a:buClr>
              <a:buFont typeface="Wingdings" pitchFamily="2" charset="2"/>
              <a:buChar char="u"/>
            </a:pPr>
            <a:r>
              <a:rPr lang="en-US" sz="1800" b="1" dirty="0">
                <a:solidFill>
                  <a:schemeClr val="tx1"/>
                </a:solidFill>
              </a:rPr>
              <a:t>We discuss what is database.</a:t>
            </a:r>
          </a:p>
          <a:p>
            <a:pPr marL="465138" indent="-465138" algn="l">
              <a:buClr>
                <a:srgbClr val="0070C0"/>
              </a:buClr>
              <a:buFont typeface="Wingdings" pitchFamily="2" charset="2"/>
              <a:buChar char="u"/>
            </a:pPr>
            <a:r>
              <a:rPr lang="en-US" sz="1800" b="1" dirty="0">
                <a:solidFill>
                  <a:schemeClr val="tx1"/>
                </a:solidFill>
              </a:rPr>
              <a:t>We will use database inside the web site.</a:t>
            </a:r>
          </a:p>
          <a:p>
            <a:pPr marL="465138" indent="-465138" algn="l">
              <a:buClr>
                <a:srgbClr val="0070C0"/>
              </a:buClr>
              <a:buFont typeface="Wingdings" pitchFamily="2" charset="2"/>
              <a:buChar char="u"/>
            </a:pPr>
            <a:r>
              <a:rPr lang="en-US" sz="1800" b="1" dirty="0">
                <a:solidFill>
                  <a:schemeClr val="tx1"/>
                </a:solidFill>
              </a:rPr>
              <a:t>Inside the web site, we need to save information.</a:t>
            </a:r>
          </a:p>
          <a:p>
            <a:pPr marL="465138" indent="-465138" algn="l">
              <a:buClr>
                <a:srgbClr val="0070C0"/>
              </a:buClr>
              <a:buFont typeface="Wingdings" pitchFamily="2" charset="2"/>
              <a:buChar char="u"/>
            </a:pPr>
            <a:r>
              <a:rPr lang="en-US" sz="1800" b="1" dirty="0">
                <a:solidFill>
                  <a:schemeClr val="tx1"/>
                </a:solidFill>
              </a:rPr>
              <a:t>We need to signup a system where people can go and create a user account.</a:t>
            </a:r>
          </a:p>
          <a:p>
            <a:pPr marL="465138" indent="-465138" algn="l">
              <a:buClr>
                <a:srgbClr val="0070C0"/>
              </a:buClr>
              <a:buFont typeface="Wingdings" pitchFamily="2" charset="2"/>
              <a:buChar char="u"/>
            </a:pPr>
            <a:r>
              <a:rPr lang="en-US" sz="1800" b="1" dirty="0">
                <a:solidFill>
                  <a:schemeClr val="tx1"/>
                </a:solidFill>
              </a:rPr>
              <a:t>Now, in order to create a user account, they need to go in and type in the first name, last name, user name, password, and etc. </a:t>
            </a:r>
          </a:p>
          <a:p>
            <a:pPr marL="465138" indent="-465138" algn="l">
              <a:buClr>
                <a:srgbClr val="0070C0"/>
              </a:buClr>
              <a:buFont typeface="Wingdings" pitchFamily="2" charset="2"/>
              <a:buChar char="u"/>
            </a:pPr>
            <a:r>
              <a:rPr lang="en-US" sz="1800" b="1" dirty="0">
                <a:solidFill>
                  <a:schemeClr val="tx1"/>
                </a:solidFill>
              </a:rPr>
              <a:t>After done that, they click signup and we need to save the information of that person who just signed up.</a:t>
            </a:r>
          </a:p>
          <a:p>
            <a:pPr marL="465138" indent="-465138" algn="l">
              <a:buClr>
                <a:srgbClr val="0070C0"/>
              </a:buClr>
              <a:buFont typeface="Wingdings" pitchFamily="2" charset="2"/>
              <a:buChar char="u"/>
            </a:pPr>
            <a:r>
              <a:rPr lang="en-US" sz="1800" b="1" dirty="0">
                <a:solidFill>
                  <a:schemeClr val="tx1"/>
                </a:solidFill>
              </a:rPr>
              <a:t>Now, in order to do that, we need to have a database.</a:t>
            </a:r>
          </a:p>
          <a:p>
            <a:pPr marL="465138" indent="-465138" algn="l">
              <a:buClr>
                <a:srgbClr val="0070C0"/>
              </a:buClr>
              <a:buFont typeface="Wingdings" pitchFamily="2" charset="2"/>
              <a:buChar char="u"/>
            </a:pPr>
            <a:r>
              <a:rPr lang="en-US" sz="1800" b="1" dirty="0">
                <a:solidFill>
                  <a:schemeClr val="tx1"/>
                </a:solidFill>
              </a:rPr>
              <a:t>In side the database, we save all the information regarding what the user just did.</a:t>
            </a:r>
          </a:p>
          <a:p>
            <a:pPr marL="465138" indent="-465138" algn="l">
              <a:buClr>
                <a:srgbClr val="0070C0"/>
              </a:buClr>
              <a:buFont typeface="Wingdings" pitchFamily="2" charset="2"/>
              <a:buChar char="u"/>
            </a:pPr>
            <a:r>
              <a:rPr lang="en-US" sz="1800" b="1" dirty="0">
                <a:solidFill>
                  <a:schemeClr val="tx1"/>
                </a:solidFill>
              </a:rPr>
              <a:t>So, when they do the actually log in, we can go into the database, fetch the information and use it inside our web site to check if the login has been correct.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https://www.youtube.com/watch?v=u10xZgNpfCQ&amp;list=PL0eyrZgxdwhwBToawjm9faF1ixePexft-&amp;index=29</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88686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29.1 Start XAMPP</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8" name="Picture 2" descr="PHP: Download Logos">
            <a:extLst>
              <a:ext uri="{FF2B5EF4-FFF2-40B4-BE49-F238E27FC236}">
                <a16:creationId xmlns:a16="http://schemas.microsoft.com/office/drawing/2014/main" id="{F0DA9753-1DD9-41DA-A3CB-42EA9F49E5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7964" y="3760752"/>
            <a:ext cx="1224136" cy="660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524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29.1 Start XAMPP</a:t>
            </a:r>
            <a:endParaRPr lang="zh-TW" altLang="en-US" sz="3600" b="1" dirty="0">
              <a:solidFill>
                <a:srgbClr val="FFFF00"/>
              </a:solidFill>
            </a:endParaRPr>
          </a:p>
        </p:txBody>
      </p:sp>
      <p:sp>
        <p:nvSpPr>
          <p:cNvPr id="3" name="副標題 2"/>
          <p:cNvSpPr>
            <a:spLocks noGrp="1"/>
          </p:cNvSpPr>
          <p:nvPr>
            <p:ph type="subTitle" idx="1"/>
          </p:nvPr>
        </p:nvSpPr>
        <p:spPr>
          <a:xfrm>
            <a:off x="467544" y="1268759"/>
            <a:ext cx="8219256" cy="1440161"/>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Start XAMPP</a:t>
            </a:r>
          </a:p>
          <a:p>
            <a:pPr marL="465138" indent="-465138" algn="l">
              <a:buClr>
                <a:srgbClr val="0070C0"/>
              </a:buClr>
              <a:buFont typeface="Wingdings" pitchFamily="2" charset="2"/>
              <a:buChar char="u"/>
            </a:pPr>
            <a:r>
              <a:rPr lang="en-US" sz="1800" b="1" dirty="0">
                <a:solidFill>
                  <a:schemeClr val="tx1"/>
                </a:solidFill>
              </a:rPr>
              <a:t>We are going to create a database. </a:t>
            </a:r>
          </a:p>
          <a:p>
            <a:pPr marL="465138" indent="-465138" algn="l">
              <a:buClr>
                <a:srgbClr val="0070C0"/>
              </a:buClr>
              <a:buFont typeface="Wingdings" pitchFamily="2" charset="2"/>
              <a:buChar char="u"/>
            </a:pPr>
            <a:r>
              <a:rPr lang="en-US" sz="1800" b="1" dirty="0">
                <a:solidFill>
                  <a:schemeClr val="tx1"/>
                </a:solidFill>
              </a:rPr>
              <a:t>It is go through something call </a:t>
            </a:r>
            <a:r>
              <a:rPr lang="en-US" sz="1800" b="1" dirty="0" err="1">
                <a:solidFill>
                  <a:schemeClr val="tx1"/>
                </a:solidFill>
              </a:rPr>
              <a:t>PHPmyadmin</a:t>
            </a:r>
            <a:r>
              <a:rPr lang="en-US" sz="1800" b="1" dirty="0">
                <a:solidFill>
                  <a:schemeClr val="tx1"/>
                </a:solidFill>
              </a:rPr>
              <a:t>.</a:t>
            </a:r>
          </a:p>
          <a:p>
            <a:pPr marL="465138" indent="-465138" algn="l">
              <a:buClr>
                <a:srgbClr val="0070C0"/>
              </a:buClr>
              <a:buFont typeface="Wingdings" pitchFamily="2" charset="2"/>
              <a:buChar char="u"/>
            </a:pPr>
            <a:r>
              <a:rPr lang="en-US" sz="1800" b="1" dirty="0">
                <a:solidFill>
                  <a:schemeClr val="tx1"/>
                </a:solidFill>
              </a:rPr>
              <a:t>We already have </a:t>
            </a:r>
            <a:r>
              <a:rPr lang="en-US" sz="1800" b="1" dirty="0" err="1">
                <a:solidFill>
                  <a:schemeClr val="tx1"/>
                </a:solidFill>
              </a:rPr>
              <a:t>xampp</a:t>
            </a:r>
            <a:r>
              <a:rPr lang="en-US" sz="1800" b="1" dirty="0">
                <a:solidFill>
                  <a:schemeClr val="tx1"/>
                </a:solidFill>
              </a:rPr>
              <a:t> installed and we should have </a:t>
            </a:r>
            <a:r>
              <a:rPr lang="en-US" sz="1800" b="1" dirty="0" err="1">
                <a:solidFill>
                  <a:schemeClr val="tx1"/>
                </a:solidFill>
              </a:rPr>
              <a:t>PHPmyadmin</a:t>
            </a:r>
            <a:endParaRPr lang="en-US" sz="1800" b="1"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https://www.youtube.com/watch?v=u10xZgNpfCQ&amp;list=PL0eyrZgxdwhwBToawjm9faF1ixePexft-&amp;index=29</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162F9BCB-14A0-4532-BC9B-5E2CC55D1146}"/>
              </a:ext>
            </a:extLst>
          </p:cNvPr>
          <p:cNvPicPr>
            <a:picLocks noChangeAspect="1"/>
          </p:cNvPicPr>
          <p:nvPr/>
        </p:nvPicPr>
        <p:blipFill>
          <a:blip r:embed="rId3"/>
          <a:stretch>
            <a:fillRect/>
          </a:stretch>
        </p:blipFill>
        <p:spPr>
          <a:xfrm>
            <a:off x="1922679" y="3028910"/>
            <a:ext cx="5281198" cy="3459821"/>
          </a:xfrm>
          <a:prstGeom prst="rect">
            <a:avLst/>
          </a:prstGeom>
          <a:ln>
            <a:solidFill>
              <a:srgbClr val="C00000"/>
            </a:solidFill>
          </a:ln>
        </p:spPr>
      </p:pic>
    </p:spTree>
    <p:extLst>
      <p:ext uri="{BB962C8B-B14F-4D97-AF65-F5344CB8AC3E}">
        <p14:creationId xmlns:p14="http://schemas.microsoft.com/office/powerpoint/2010/main" val="1052814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29.1 Start XAMPP</a:t>
            </a:r>
            <a:endParaRPr lang="zh-TW" altLang="en-US" sz="3600" b="1" dirty="0">
              <a:solidFill>
                <a:srgbClr val="FFFF00"/>
              </a:solidFill>
            </a:endParaRPr>
          </a:p>
        </p:txBody>
      </p:sp>
      <p:sp>
        <p:nvSpPr>
          <p:cNvPr id="3" name="副標題 2"/>
          <p:cNvSpPr>
            <a:spLocks noGrp="1"/>
          </p:cNvSpPr>
          <p:nvPr>
            <p:ph type="subTitle" idx="1"/>
          </p:nvPr>
        </p:nvSpPr>
        <p:spPr>
          <a:xfrm>
            <a:off x="467544" y="1268759"/>
            <a:ext cx="8219256" cy="1440161"/>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Start XAMPP</a:t>
            </a:r>
          </a:p>
          <a:p>
            <a:pPr marL="465138" indent="-465138" algn="l">
              <a:buClr>
                <a:srgbClr val="0070C0"/>
              </a:buClr>
              <a:buFont typeface="Wingdings" pitchFamily="2" charset="2"/>
              <a:buChar char="u"/>
            </a:pPr>
            <a:r>
              <a:rPr lang="en-US" sz="1800" b="1" dirty="0">
                <a:solidFill>
                  <a:schemeClr val="tx1"/>
                </a:solidFill>
              </a:rPr>
              <a:t>If you cannot start Apache server, run admin for command prompt and </a:t>
            </a:r>
          </a:p>
          <a:p>
            <a:pPr marL="465138" indent="-465138" algn="l">
              <a:buClr>
                <a:srgbClr val="0070C0"/>
              </a:buClr>
              <a:buFont typeface="Wingdings" pitchFamily="2" charset="2"/>
              <a:buChar char="u"/>
            </a:pPr>
            <a:r>
              <a:rPr lang="en-US" sz="1800" b="1" dirty="0">
                <a:solidFill>
                  <a:schemeClr val="tx1"/>
                </a:solidFill>
              </a:rPr>
              <a:t>&gt; net stop http</a:t>
            </a:r>
          </a:p>
          <a:p>
            <a:pPr marL="465138" indent="-465138" algn="l">
              <a:buClr>
                <a:srgbClr val="0070C0"/>
              </a:buClr>
              <a:buFont typeface="Wingdings" pitchFamily="2" charset="2"/>
              <a:buChar char="u"/>
            </a:pPr>
            <a:r>
              <a:rPr lang="en-US" sz="1800" b="1" dirty="0">
                <a:solidFill>
                  <a:schemeClr val="tx1"/>
                </a:solidFill>
              </a:rPr>
              <a:t>To stop the http o port 80.</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https://www.youtube.com/watch?v=u10xZgNpfCQ&amp;list=PL0eyrZgxdwhwBToawjm9faF1ixePexft-&amp;index=29</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162F9BCB-14A0-4532-BC9B-5E2CC55D1146}"/>
              </a:ext>
            </a:extLst>
          </p:cNvPr>
          <p:cNvPicPr>
            <a:picLocks noChangeAspect="1"/>
          </p:cNvPicPr>
          <p:nvPr/>
        </p:nvPicPr>
        <p:blipFill>
          <a:blip r:embed="rId3"/>
          <a:stretch>
            <a:fillRect/>
          </a:stretch>
        </p:blipFill>
        <p:spPr>
          <a:xfrm>
            <a:off x="1922679" y="3028910"/>
            <a:ext cx="5281198" cy="3459821"/>
          </a:xfrm>
          <a:prstGeom prst="rect">
            <a:avLst/>
          </a:prstGeom>
          <a:ln>
            <a:solidFill>
              <a:srgbClr val="C00000"/>
            </a:solidFill>
          </a:ln>
        </p:spPr>
      </p:pic>
    </p:spTree>
    <p:extLst>
      <p:ext uri="{BB962C8B-B14F-4D97-AF65-F5344CB8AC3E}">
        <p14:creationId xmlns:p14="http://schemas.microsoft.com/office/powerpoint/2010/main" val="3026151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29.1 Start XAMPP</a:t>
            </a:r>
            <a:endParaRPr lang="zh-TW" altLang="en-US" sz="3600" b="1" dirty="0">
              <a:solidFill>
                <a:srgbClr val="FFFF00"/>
              </a:solidFill>
            </a:endParaRPr>
          </a:p>
        </p:txBody>
      </p:sp>
      <p:sp>
        <p:nvSpPr>
          <p:cNvPr id="3" name="副標題 2"/>
          <p:cNvSpPr>
            <a:spLocks noGrp="1"/>
          </p:cNvSpPr>
          <p:nvPr>
            <p:ph type="subTitle" idx="1"/>
          </p:nvPr>
        </p:nvSpPr>
        <p:spPr>
          <a:xfrm>
            <a:off x="467544" y="1268759"/>
            <a:ext cx="8219256" cy="1656185"/>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Start XAMPP</a:t>
            </a:r>
          </a:p>
          <a:p>
            <a:pPr marL="465138" indent="-465138" algn="l">
              <a:buClr>
                <a:srgbClr val="0070C0"/>
              </a:buClr>
              <a:buFont typeface="Wingdings" pitchFamily="2" charset="2"/>
              <a:buChar char="u"/>
            </a:pPr>
            <a:r>
              <a:rPr lang="en-US" sz="1800" b="1" dirty="0">
                <a:solidFill>
                  <a:schemeClr val="tx1"/>
                </a:solidFill>
              </a:rPr>
              <a:t>To stop the MySQL, click “config &gt; my.ini” find the port number 3306.</a:t>
            </a:r>
          </a:p>
          <a:p>
            <a:pPr marL="465138" indent="-465138" algn="l">
              <a:buClr>
                <a:srgbClr val="0070C0"/>
              </a:buClr>
              <a:buFont typeface="Wingdings" pitchFamily="2" charset="2"/>
              <a:buChar char="u"/>
            </a:pPr>
            <a:r>
              <a:rPr lang="en-US" sz="1800" b="1" dirty="0">
                <a:solidFill>
                  <a:schemeClr val="tx1"/>
                </a:solidFill>
              </a:rPr>
              <a:t>&gt; netstat -</a:t>
            </a:r>
            <a:r>
              <a:rPr lang="en-US" sz="1800" b="1" dirty="0" err="1">
                <a:solidFill>
                  <a:schemeClr val="tx1"/>
                </a:solidFill>
              </a:rPr>
              <a:t>ano</a:t>
            </a:r>
            <a:r>
              <a:rPr lang="en-US" sz="1800" b="1" dirty="0">
                <a:solidFill>
                  <a:schemeClr val="tx1"/>
                </a:solidFill>
              </a:rPr>
              <a:t> | grep  3306</a:t>
            </a:r>
          </a:p>
          <a:p>
            <a:pPr marL="465138" indent="-465138" algn="l">
              <a:buClr>
                <a:srgbClr val="0070C0"/>
              </a:buClr>
              <a:buFont typeface="Wingdings" pitchFamily="2" charset="2"/>
              <a:buChar char="u"/>
            </a:pPr>
            <a:r>
              <a:rPr lang="en-US" sz="1800" b="1" dirty="0" err="1">
                <a:solidFill>
                  <a:schemeClr val="tx1"/>
                </a:solidFill>
              </a:rPr>
              <a:t>Control+Alt+Del</a:t>
            </a:r>
            <a:r>
              <a:rPr lang="en-US" sz="1800" b="1" dirty="0">
                <a:solidFill>
                  <a:schemeClr val="tx1"/>
                </a:solidFill>
              </a:rPr>
              <a:t> and find “</a:t>
            </a:r>
            <a:r>
              <a:rPr lang="en-US" sz="1800" b="1" dirty="0" err="1">
                <a:solidFill>
                  <a:schemeClr val="tx1"/>
                </a:solidFill>
              </a:rPr>
              <a:t>mysql</a:t>
            </a:r>
            <a:r>
              <a:rPr lang="en-US" sz="1800" b="1" dirty="0">
                <a:solidFill>
                  <a:schemeClr val="tx1"/>
                </a:solidFill>
              </a:rPr>
              <a:t>”, and click “End Task” to stop the running process.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https://www.youtube.com/watch?v=u10xZgNpfCQ&amp;list=PL0eyrZgxdwhwBToawjm9faF1ixePexft-&amp;index=29</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162F9BCB-14A0-4532-BC9B-5E2CC55D1146}"/>
              </a:ext>
            </a:extLst>
          </p:cNvPr>
          <p:cNvPicPr>
            <a:picLocks noChangeAspect="1"/>
          </p:cNvPicPr>
          <p:nvPr/>
        </p:nvPicPr>
        <p:blipFill>
          <a:blip r:embed="rId3"/>
          <a:stretch>
            <a:fillRect/>
          </a:stretch>
        </p:blipFill>
        <p:spPr>
          <a:xfrm>
            <a:off x="1922679" y="3028910"/>
            <a:ext cx="5281198" cy="3459821"/>
          </a:xfrm>
          <a:prstGeom prst="rect">
            <a:avLst/>
          </a:prstGeom>
          <a:ln>
            <a:solidFill>
              <a:srgbClr val="C00000"/>
            </a:solidFill>
          </a:ln>
        </p:spPr>
      </p:pic>
    </p:spTree>
    <p:extLst>
      <p:ext uri="{BB962C8B-B14F-4D97-AF65-F5344CB8AC3E}">
        <p14:creationId xmlns:p14="http://schemas.microsoft.com/office/powerpoint/2010/main" val="1236645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29.1 Start XAMPP</a:t>
            </a:r>
            <a:endParaRPr lang="zh-TW" altLang="en-US" sz="3600" b="1" dirty="0">
              <a:solidFill>
                <a:srgbClr val="FFFF00"/>
              </a:solidFill>
            </a:endParaRPr>
          </a:p>
        </p:txBody>
      </p:sp>
      <p:sp>
        <p:nvSpPr>
          <p:cNvPr id="3" name="副標題 2"/>
          <p:cNvSpPr>
            <a:spLocks noGrp="1"/>
          </p:cNvSpPr>
          <p:nvPr>
            <p:ph type="subTitle" idx="1"/>
          </p:nvPr>
        </p:nvSpPr>
        <p:spPr>
          <a:xfrm>
            <a:off x="467544" y="1268759"/>
            <a:ext cx="8219256" cy="1152129"/>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Start XAMPP</a:t>
            </a:r>
          </a:p>
          <a:p>
            <a:pPr marL="465138" indent="-465138" algn="l">
              <a:buClr>
                <a:srgbClr val="0070C0"/>
              </a:buClr>
              <a:buFont typeface="Wingdings" pitchFamily="2" charset="2"/>
              <a:buChar char="u"/>
            </a:pPr>
            <a:r>
              <a:rPr lang="en-US" sz="1800" b="1" dirty="0">
                <a:solidFill>
                  <a:schemeClr val="tx1"/>
                </a:solidFill>
              </a:rPr>
              <a:t>Click “Start” for both Apache and MySQL.</a:t>
            </a:r>
          </a:p>
          <a:p>
            <a:pPr marL="465138" indent="-465138" algn="l">
              <a:buClr>
                <a:srgbClr val="0070C0"/>
              </a:buClr>
              <a:buFont typeface="Wingdings" pitchFamily="2" charset="2"/>
              <a:buChar char="u"/>
            </a:pPr>
            <a:r>
              <a:rPr lang="en-US" sz="1800" b="1" dirty="0">
                <a:solidFill>
                  <a:schemeClr val="tx1"/>
                </a:solidFill>
              </a:rPr>
              <a:t>Both should be turn into green colors and running as below.</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https://www.youtube.com/watch?v=u10xZgNpfCQ&amp;list=PL0eyrZgxdwhwBToawjm9faF1ixePexft-&amp;index=29</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162F9BCB-14A0-4532-BC9B-5E2CC55D1146}"/>
              </a:ext>
            </a:extLst>
          </p:cNvPr>
          <p:cNvPicPr>
            <a:picLocks noChangeAspect="1"/>
          </p:cNvPicPr>
          <p:nvPr/>
        </p:nvPicPr>
        <p:blipFill>
          <a:blip r:embed="rId3"/>
          <a:stretch>
            <a:fillRect/>
          </a:stretch>
        </p:blipFill>
        <p:spPr>
          <a:xfrm>
            <a:off x="1835696" y="2658708"/>
            <a:ext cx="5281198" cy="3459821"/>
          </a:xfrm>
          <a:prstGeom prst="rect">
            <a:avLst/>
          </a:prstGeom>
          <a:ln>
            <a:solidFill>
              <a:srgbClr val="C00000"/>
            </a:solidFill>
          </a:ln>
        </p:spPr>
      </p:pic>
    </p:spTree>
    <p:extLst>
      <p:ext uri="{BB962C8B-B14F-4D97-AF65-F5344CB8AC3E}">
        <p14:creationId xmlns:p14="http://schemas.microsoft.com/office/powerpoint/2010/main" val="3839731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29.1 Create a Database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8" name="Picture 2" descr="PHP: Download Logos">
            <a:extLst>
              <a:ext uri="{FF2B5EF4-FFF2-40B4-BE49-F238E27FC236}">
                <a16:creationId xmlns:a16="http://schemas.microsoft.com/office/drawing/2014/main" id="{F0DA9753-1DD9-41DA-A3CB-42EA9F49E5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7964" y="3760752"/>
            <a:ext cx="1224136" cy="660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408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29.2 phpMyAdmin</a:t>
            </a:r>
            <a:endParaRPr lang="zh-TW" altLang="en-US" sz="3600" b="1" dirty="0">
              <a:solidFill>
                <a:srgbClr val="FFFF00"/>
              </a:solidFill>
            </a:endParaRPr>
          </a:p>
        </p:txBody>
      </p:sp>
      <p:sp>
        <p:nvSpPr>
          <p:cNvPr id="3" name="副標題 2"/>
          <p:cNvSpPr>
            <a:spLocks noGrp="1"/>
          </p:cNvSpPr>
          <p:nvPr>
            <p:ph type="subTitle" idx="1"/>
          </p:nvPr>
        </p:nvSpPr>
        <p:spPr>
          <a:xfrm>
            <a:off x="467544" y="1268759"/>
            <a:ext cx="8219256" cy="1657716"/>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phpMyAdmin</a:t>
            </a:r>
          </a:p>
          <a:p>
            <a:pPr marL="465138" indent="-465138" algn="l">
              <a:buClr>
                <a:srgbClr val="0070C0"/>
              </a:buClr>
              <a:buFont typeface="Wingdings" pitchFamily="2" charset="2"/>
              <a:buChar char="u"/>
            </a:pPr>
            <a:r>
              <a:rPr lang="en-US" sz="1800" b="1" dirty="0">
                <a:solidFill>
                  <a:schemeClr val="tx1"/>
                </a:solidFill>
              </a:rPr>
              <a:t>With XAMPP, Apache, and MySQL running.</a:t>
            </a:r>
          </a:p>
          <a:p>
            <a:pPr marL="465138" indent="-465138" algn="l">
              <a:buClr>
                <a:srgbClr val="0070C0"/>
              </a:buClr>
              <a:buFont typeface="Wingdings" pitchFamily="2" charset="2"/>
              <a:buChar char="u"/>
            </a:pPr>
            <a:r>
              <a:rPr lang="en-US" sz="1800" b="1" dirty="0">
                <a:solidFill>
                  <a:schemeClr val="tx1"/>
                </a:solidFill>
              </a:rPr>
              <a:t>Open Chrome.</a:t>
            </a:r>
          </a:p>
          <a:p>
            <a:pPr marL="465138" indent="-465138" algn="l">
              <a:buClr>
                <a:srgbClr val="0070C0"/>
              </a:buClr>
              <a:buFont typeface="Wingdings" pitchFamily="2" charset="2"/>
              <a:buChar char="u"/>
            </a:pPr>
            <a:r>
              <a:rPr lang="en-US" sz="1800" b="1" dirty="0">
                <a:solidFill>
                  <a:schemeClr val="tx1"/>
                </a:solidFill>
              </a:rPr>
              <a:t>&gt; localhost/</a:t>
            </a:r>
            <a:r>
              <a:rPr lang="en-US" sz="1800" b="1" dirty="0" err="1">
                <a:solidFill>
                  <a:schemeClr val="tx1"/>
                </a:solidFill>
              </a:rPr>
              <a:t>phpmyadmin</a:t>
            </a:r>
            <a:endParaRPr lang="en-US" sz="1800" b="1" dirty="0">
              <a:solidFill>
                <a:schemeClr val="tx1"/>
              </a:solidFill>
            </a:endParaRPr>
          </a:p>
          <a:p>
            <a:pPr marL="465138" indent="-465138" algn="l">
              <a:buClr>
                <a:srgbClr val="0070C0"/>
              </a:buClr>
              <a:buFont typeface="Wingdings" pitchFamily="2" charset="2"/>
              <a:buChar char="u"/>
            </a:pPr>
            <a:r>
              <a:rPr lang="en-US" sz="1800" b="1" dirty="0">
                <a:solidFill>
                  <a:schemeClr val="tx1"/>
                </a:solidFill>
              </a:rPr>
              <a:t>Then, we will get the following web site as below:</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https://www.youtube.com/watch?v=u10xZgNpfCQ&amp;list=PL0eyrZgxdwhwBToawjm9faF1ixePexft-&amp;index=29</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9</a:t>
            </a:fld>
            <a:endParaRPr lang="zh-TW" altLang="en-US"/>
          </a:p>
        </p:txBody>
      </p:sp>
      <p:pic>
        <p:nvPicPr>
          <p:cNvPr id="8" name="Picture 7">
            <a:extLst>
              <a:ext uri="{FF2B5EF4-FFF2-40B4-BE49-F238E27FC236}">
                <a16:creationId xmlns:a16="http://schemas.microsoft.com/office/drawing/2014/main" id="{FAD0E1BD-FBC2-4681-9E70-4FDF15645077}"/>
              </a:ext>
            </a:extLst>
          </p:cNvPr>
          <p:cNvPicPr>
            <a:picLocks noChangeAspect="1"/>
          </p:cNvPicPr>
          <p:nvPr/>
        </p:nvPicPr>
        <p:blipFill>
          <a:blip r:embed="rId3"/>
          <a:stretch>
            <a:fillRect/>
          </a:stretch>
        </p:blipFill>
        <p:spPr>
          <a:xfrm>
            <a:off x="2267744" y="3058848"/>
            <a:ext cx="5076056" cy="3612436"/>
          </a:xfrm>
          <a:prstGeom prst="rect">
            <a:avLst/>
          </a:prstGeom>
          <a:ln>
            <a:solidFill>
              <a:srgbClr val="C00000"/>
            </a:solidFill>
          </a:ln>
        </p:spPr>
      </p:pic>
    </p:spTree>
    <p:extLst>
      <p:ext uri="{BB962C8B-B14F-4D97-AF65-F5344CB8AC3E}">
        <p14:creationId xmlns:p14="http://schemas.microsoft.com/office/powerpoint/2010/main" val="234262745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2570</TotalTime>
  <Words>1083</Words>
  <Application>Microsoft Office PowerPoint</Application>
  <PresentationFormat>On-screen Show (4:3)</PresentationFormat>
  <Paragraphs>135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Office 佈景主題</vt:lpstr>
      <vt:lpstr>29 Create Database</vt:lpstr>
      <vt:lpstr>29 Create Database</vt:lpstr>
      <vt:lpstr>29.1 Start XAMPP</vt:lpstr>
      <vt:lpstr>29.1 Start XAMPP</vt:lpstr>
      <vt:lpstr>29.1 Start XAMPP</vt:lpstr>
      <vt:lpstr>29.1 Start XAMPP</vt:lpstr>
      <vt:lpstr>29.1 Start XAMPP</vt:lpstr>
      <vt:lpstr>29.1 Create a Database</vt:lpstr>
      <vt:lpstr>29.2 phpMyAdmin</vt:lpstr>
      <vt:lpstr>29.2 phpMyAdmin</vt:lpstr>
      <vt:lpstr>29.3 Create a Database</vt:lpstr>
      <vt:lpstr>29.3 Create a Database</vt:lpstr>
      <vt:lpstr>29.1 Create a Database</vt:lpstr>
      <vt:lpstr>29.3 Create a Database</vt:lpstr>
      <vt:lpstr>29.3 Create a Database</vt:lpstr>
      <vt:lpstr>29.3 Create a Database</vt:lpstr>
      <vt:lpstr>29.3 Create a Database</vt:lpstr>
      <vt:lpstr>29.3 Create a Database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729</cp:revision>
  <dcterms:created xsi:type="dcterms:W3CDTF">2018-09-28T16:40:41Z</dcterms:created>
  <dcterms:modified xsi:type="dcterms:W3CDTF">2020-08-14T00:34:24Z</dcterms:modified>
</cp:coreProperties>
</file>