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52" r:id="rId3"/>
    <p:sldId id="468" r:id="rId4"/>
    <p:sldId id="477" r:id="rId5"/>
    <p:sldId id="478" r:id="rId6"/>
    <p:sldId id="479" r:id="rId7"/>
    <p:sldId id="480" r:id="rId8"/>
    <p:sldId id="481" r:id="rId9"/>
    <p:sldId id="482" r:id="rId10"/>
    <p:sldId id="483" r:id="rId11"/>
    <p:sldId id="484" r:id="rId12"/>
    <p:sldId id="497" r:id="rId13"/>
    <p:sldId id="498" r:id="rId14"/>
    <p:sldId id="499" r:id="rId15"/>
    <p:sldId id="500" r:id="rId16"/>
    <p:sldId id="501" r:id="rId17"/>
    <p:sldId id="485" r:id="rId18"/>
    <p:sldId id="486" r:id="rId19"/>
    <p:sldId id="487" r:id="rId20"/>
    <p:sldId id="489" r:id="rId21"/>
    <p:sldId id="490" r:id="rId22"/>
    <p:sldId id="492" r:id="rId23"/>
    <p:sldId id="491" r:id="rId24"/>
    <p:sldId id="493" r:id="rId25"/>
    <p:sldId id="494" r:id="rId26"/>
    <p:sldId id="495" r:id="rId27"/>
    <p:sldId id="496"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9" d="100"/>
          <a:sy n="79" d="100"/>
        </p:scale>
        <p:origin x="6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SexXMdruFM&amp;list=PLZbbT5o_s2xrfNyHZsM6ufI0iZENK9xgG&amp;index=29" TargetMode="External"/><Relationship Id="rId2" Type="http://schemas.openxmlformats.org/officeDocument/2006/relationships/hyperlink" Target="https://deeplizard.com/learn/video/mUueSPmcOBc"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pSexXMdruFM&amp;list=PLZbbT5o_s2xrfNyHZsM6ufI0iZENK9xgG&amp;index=29" TargetMode="External"/><Relationship Id="rId2" Type="http://schemas.openxmlformats.org/officeDocument/2006/relationships/hyperlink" Target="https://tensorflow.org/tensorboar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pSexXMdruFM&amp;list=PLZbbT5o_s2xrfNyHZsM6ufI0iZENK9xgG&amp;index=2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29 TensorBoard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Network Graph And Training Set Images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code creates a </a:t>
            </a:r>
            <a:r>
              <a:rPr lang="en-US" altLang="en-US" sz="1800" dirty="0" err="1">
                <a:solidFill>
                  <a:srgbClr val="E83E8C"/>
                </a:solidFill>
                <a:latin typeface="SFMono-Regular"/>
              </a:rPr>
              <a:t>SummaryWriter</a:t>
            </a:r>
            <a:r>
              <a:rPr lang="en-US" altLang="en-US" sz="1800" dirty="0">
                <a:solidFill>
                  <a:srgbClr val="333333"/>
                </a:solidFill>
                <a:latin typeface="-apple-system"/>
              </a:rPr>
              <a:t> instance called </a:t>
            </a:r>
            <a:r>
              <a:rPr lang="en-US" altLang="en-US" sz="1800" dirty="0">
                <a:solidFill>
                  <a:srgbClr val="E83E8C"/>
                </a:solidFill>
                <a:latin typeface="SFMono-Regular"/>
              </a:rPr>
              <a:t>tb</a:t>
            </a:r>
            <a:r>
              <a:rPr lang="en-US" altLang="en-US" sz="1800" dirty="0">
                <a:solidFill>
                  <a:srgbClr val="333333"/>
                </a:solidFill>
                <a:latin typeface="-apple-system"/>
              </a:rPr>
              <a:t> for TensorBoard.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creates an instance of our </a:t>
            </a:r>
            <a:r>
              <a:rPr lang="en-US" altLang="en-US" sz="1800" dirty="0" err="1">
                <a:solidFill>
                  <a:srgbClr val="333333"/>
                </a:solidFill>
                <a:latin typeface="-apple-system"/>
              </a:rPr>
              <a:t>PyTorch</a:t>
            </a:r>
            <a:r>
              <a:rPr lang="en-US" altLang="en-US" sz="1800" dirty="0">
                <a:solidFill>
                  <a:srgbClr val="333333"/>
                </a:solidFill>
                <a:latin typeface="-apple-system"/>
              </a:rPr>
              <a:t> network and unpacks a batch of images and labels from our </a:t>
            </a:r>
            <a:r>
              <a:rPr lang="en-US" altLang="en-US" sz="1800" dirty="0" err="1">
                <a:solidFill>
                  <a:srgbClr val="E83E8C"/>
                </a:solidFill>
                <a:latin typeface="-apple-system"/>
                <a:hlinkClick r:id="rId2"/>
              </a:rPr>
              <a:t>PyTorch</a:t>
            </a:r>
            <a:r>
              <a:rPr lang="en-US" altLang="en-US" sz="1800" dirty="0">
                <a:solidFill>
                  <a:srgbClr val="E83E8C"/>
                </a:solidFill>
                <a:latin typeface="-apple-system"/>
                <a:hlinkClick r:id="rId2"/>
              </a:rPr>
              <a:t> data loader object</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the images and the network are added to the file that TensorBoard will consume.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Effectively, we can say that the network graph and the batch of images have both been added to TensorBoard.</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44825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7516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TensorBoard</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To launch TensorBoard, we need to run the </a:t>
            </a:r>
            <a:r>
              <a:rPr lang="en-US" altLang="en-US" sz="1800" dirty="0" err="1">
                <a:solidFill>
                  <a:schemeClr val="tx1"/>
                </a:solidFill>
                <a:latin typeface="-apple-system"/>
              </a:rPr>
              <a:t>tensorboard</a:t>
            </a:r>
            <a:r>
              <a:rPr lang="en-US" altLang="en-US" sz="1800" dirty="0">
                <a:solidFill>
                  <a:schemeClr val="tx1"/>
                </a:solidFill>
                <a:latin typeface="-apple-system"/>
              </a:rPr>
              <a:t> command at our terminal. This will launch a local server that will serve the TensorBoard UI and the </a:t>
            </a:r>
            <a:r>
              <a:rPr lang="en-US" altLang="en-US" sz="1800" dirty="0" err="1">
                <a:solidFill>
                  <a:schemeClr val="tx1"/>
                </a:solidFill>
                <a:latin typeface="-apple-system"/>
              </a:rPr>
              <a:t>the</a:t>
            </a:r>
            <a:r>
              <a:rPr lang="en-US" altLang="en-US" sz="1800" dirty="0">
                <a:solidFill>
                  <a:schemeClr val="tx1"/>
                </a:solidFill>
                <a:latin typeface="-apple-system"/>
              </a:rPr>
              <a:t> data our </a:t>
            </a:r>
            <a:r>
              <a:rPr lang="en-US" altLang="en-US" sz="1800" dirty="0" err="1">
                <a:solidFill>
                  <a:schemeClr val="tx1"/>
                </a:solidFill>
                <a:latin typeface="SFMono-Regular"/>
              </a:rPr>
              <a:t>SummaryWriter</a:t>
            </a:r>
            <a:r>
              <a:rPr lang="en-US" altLang="en-US" sz="1800" dirty="0">
                <a:solidFill>
                  <a:schemeClr val="tx1"/>
                </a:solidFill>
                <a:latin typeface="-apple-system"/>
              </a:rPr>
              <a:t> wrote to disk.</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By default, the </a:t>
            </a:r>
            <a:r>
              <a:rPr lang="en-US" altLang="en-US" sz="1800" dirty="0" err="1">
                <a:solidFill>
                  <a:schemeClr val="tx1"/>
                </a:solidFill>
                <a:latin typeface="-apple-system"/>
              </a:rPr>
              <a:t>PyTorch</a:t>
            </a:r>
            <a:r>
              <a:rPr lang="en-US" altLang="en-US" sz="1800" dirty="0">
                <a:solidFill>
                  <a:schemeClr val="tx1"/>
                </a:solidFill>
                <a:latin typeface="-apple-system"/>
              </a:rPr>
              <a:t> </a:t>
            </a:r>
            <a:r>
              <a:rPr lang="en-US" altLang="en-US" sz="1800" dirty="0" err="1">
                <a:solidFill>
                  <a:schemeClr val="tx1"/>
                </a:solidFill>
                <a:latin typeface="-apple-system"/>
              </a:rPr>
              <a:t>SummaryWriter</a:t>
            </a:r>
            <a:r>
              <a:rPr lang="en-US" altLang="en-US" sz="1800" dirty="0">
                <a:solidFill>
                  <a:schemeClr val="tx1"/>
                </a:solidFill>
                <a:latin typeface="-apple-system"/>
              </a:rPr>
              <a:t> object writes the data to disk in a directory called </a:t>
            </a:r>
            <a:r>
              <a:rPr lang="en-US" altLang="en-US" sz="1800" dirty="0">
                <a:solidFill>
                  <a:schemeClr val="tx1"/>
                </a:solidFill>
                <a:latin typeface="SFMono-Regular"/>
              </a:rPr>
              <a:t>./runs</a:t>
            </a:r>
            <a:r>
              <a:rPr lang="en-US" altLang="en-US" sz="1800" dirty="0">
                <a:solidFill>
                  <a:schemeClr val="tx1"/>
                </a:solidFill>
                <a:latin typeface="-apple-system"/>
              </a:rPr>
              <a:t> that is created in the current working directory.</a:t>
            </a:r>
          </a:p>
          <a:p>
            <a:pPr marL="342900" indent="-342900" algn="l">
              <a:buClr>
                <a:srgbClr val="0070C0"/>
              </a:buClr>
              <a:buSzPct val="80000"/>
              <a:buFont typeface="Wingdings" pitchFamily="2" charset="2"/>
              <a:buChar char="u"/>
            </a:pPr>
            <a:r>
              <a:rPr lang="en-US" sz="1800" dirty="0">
                <a:solidFill>
                  <a:schemeClr val="tx1"/>
                </a:solidFill>
              </a:rPr>
              <a:t>When we run the </a:t>
            </a:r>
            <a:r>
              <a:rPr lang="en-US" sz="1800" dirty="0" err="1">
                <a:solidFill>
                  <a:schemeClr val="tx1"/>
                </a:solidFill>
              </a:rPr>
              <a:t>tensorboard</a:t>
            </a:r>
            <a:r>
              <a:rPr lang="en-US" sz="1800" dirty="0">
                <a:solidFill>
                  <a:schemeClr val="tx1"/>
                </a:solidFill>
              </a:rPr>
              <a:t> command, we pass an argument that tells </a:t>
            </a:r>
            <a:r>
              <a:rPr lang="en-US" sz="1800" dirty="0" err="1">
                <a:solidFill>
                  <a:schemeClr val="tx1"/>
                </a:solidFill>
              </a:rPr>
              <a:t>tensorboard</a:t>
            </a:r>
            <a:r>
              <a:rPr lang="en-US" sz="1800" dirty="0">
                <a:solidFill>
                  <a:schemeClr val="tx1"/>
                </a:solidFill>
              </a:rPr>
              <a:t> where the data is. </a:t>
            </a:r>
          </a:p>
          <a:p>
            <a:pPr marL="342900" indent="-342900" algn="l">
              <a:buClr>
                <a:srgbClr val="0070C0"/>
              </a:buClr>
              <a:buSzPct val="80000"/>
              <a:buFont typeface="Wingdings" pitchFamily="2" charset="2"/>
              <a:buChar char="u"/>
            </a:pPr>
            <a:r>
              <a:rPr lang="en-US" sz="1800" dirty="0">
                <a:solidFill>
                  <a:schemeClr val="tx1"/>
                </a:solidFill>
              </a:rPr>
              <a:t>So it's like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41E79087-4F69-49E8-80E6-0F29B0F44872}"/>
              </a:ext>
            </a:extLst>
          </p:cNvPr>
          <p:cNvPicPr>
            <a:picLocks noChangeAspect="1"/>
          </p:cNvPicPr>
          <p:nvPr/>
        </p:nvPicPr>
        <p:blipFill>
          <a:blip r:embed="rId3"/>
          <a:stretch>
            <a:fillRect/>
          </a:stretch>
        </p:blipFill>
        <p:spPr>
          <a:xfrm>
            <a:off x="2098553" y="4264807"/>
            <a:ext cx="2466975" cy="342900"/>
          </a:xfrm>
          <a:prstGeom prst="rect">
            <a:avLst/>
          </a:prstGeom>
          <a:ln>
            <a:solidFill>
              <a:srgbClr val="C00000"/>
            </a:solidFill>
          </a:ln>
        </p:spPr>
      </p:pic>
    </p:spTree>
    <p:extLst>
      <p:ext uri="{BB962C8B-B14F-4D97-AF65-F5344CB8AC3E}">
        <p14:creationId xmlns:p14="http://schemas.microsoft.com/office/powerpoint/2010/main" val="386310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199" y="1325447"/>
            <a:ext cx="8220075" cy="1095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a:t>
            </a:r>
            <a:r>
              <a:rPr lang="en-US" altLang="en-US" sz="1800" b="1" dirty="0" err="1">
                <a:solidFill>
                  <a:schemeClr val="tx1"/>
                </a:solidFill>
                <a:latin typeface="montserrat"/>
              </a:rPr>
              <a:t>TensorBoard</a:t>
            </a:r>
            <a:endParaRPr lang="en-US" altLang="en-US" sz="1800" b="1" dirty="0">
              <a:solidFill>
                <a:schemeClr val="tx1"/>
              </a:solidFill>
              <a:latin typeface="montserrat"/>
            </a:endParaRPr>
          </a:p>
          <a:p>
            <a:pPr marL="342900" indent="-342900" algn="l">
              <a:buClr>
                <a:srgbClr val="0070C0"/>
              </a:buClr>
              <a:buSzPct val="80000"/>
              <a:buFont typeface="Wingdings" pitchFamily="2" charset="2"/>
              <a:buChar char="u"/>
            </a:pPr>
            <a:r>
              <a:rPr lang="en-US" sz="1800" dirty="0">
                <a:solidFill>
                  <a:schemeClr val="tx1"/>
                </a:solidFill>
              </a:rPr>
              <a:t>&gt; python 05_tensorbard_all.py</a:t>
            </a:r>
          </a:p>
          <a:p>
            <a:pPr marL="342900" indent="-342900" algn="l">
              <a:buClr>
                <a:srgbClr val="0070C0"/>
              </a:buClr>
              <a:buSzPct val="80000"/>
              <a:buFont typeface="Wingdings" pitchFamily="2" charset="2"/>
              <a:buChar char="u"/>
            </a:pPr>
            <a:r>
              <a:rPr lang="en-US" altLang="en-US" sz="1800" dirty="0">
                <a:solidFill>
                  <a:schemeClr val="tx1"/>
                </a:solidFill>
              </a:rPr>
              <a:t>&gt; </a:t>
            </a:r>
            <a:r>
              <a:rPr lang="en-US" altLang="en-US" sz="1800" dirty="0" err="1">
                <a:solidFill>
                  <a:schemeClr val="tx1"/>
                </a:solidFill>
              </a:rPr>
              <a:t>tensorboard</a:t>
            </a:r>
            <a:r>
              <a:rPr lang="en-US" altLang="en-US" sz="1800" dirty="0">
                <a:solidFill>
                  <a:schemeClr val="tx1"/>
                </a:solidFill>
              </a:rPr>
              <a:t> –</a:t>
            </a:r>
            <a:r>
              <a:rPr lang="en-US" altLang="en-US" sz="1800" dirty="0" err="1">
                <a:solidFill>
                  <a:schemeClr val="tx1"/>
                </a:solidFill>
              </a:rPr>
              <a:t>logdir</a:t>
            </a:r>
            <a:r>
              <a:rPr lang="en-US" altLang="en-US" sz="1800" dirty="0">
                <a:solidFill>
                  <a:schemeClr val="tx1"/>
                </a:solidFill>
              </a:rPr>
              <a:t>=runs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366998C5-C626-4B09-A773-119CB0BE19C4}"/>
              </a:ext>
            </a:extLst>
          </p:cNvPr>
          <p:cNvPicPr>
            <a:picLocks noChangeAspect="1"/>
          </p:cNvPicPr>
          <p:nvPr/>
        </p:nvPicPr>
        <p:blipFill>
          <a:blip r:embed="rId3"/>
          <a:stretch>
            <a:fillRect/>
          </a:stretch>
        </p:blipFill>
        <p:spPr>
          <a:xfrm>
            <a:off x="466725" y="2621591"/>
            <a:ext cx="8220075" cy="2543175"/>
          </a:xfrm>
          <a:prstGeom prst="rect">
            <a:avLst/>
          </a:prstGeom>
          <a:ln>
            <a:solidFill>
              <a:srgbClr val="C00000"/>
            </a:solidFill>
          </a:ln>
        </p:spPr>
      </p:pic>
    </p:spTree>
    <p:extLst>
      <p:ext uri="{BB962C8B-B14F-4D97-AF65-F5344CB8AC3E}">
        <p14:creationId xmlns:p14="http://schemas.microsoft.com/office/powerpoint/2010/main" val="224061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818656"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TensorBoard</a:t>
            </a:r>
          </a:p>
          <a:p>
            <a:pPr marL="342900" indent="-342900" algn="l">
              <a:buClr>
                <a:srgbClr val="0070C0"/>
              </a:buClr>
              <a:buSzPct val="80000"/>
              <a:buFont typeface="Wingdings" pitchFamily="2" charset="2"/>
              <a:buChar char="u"/>
            </a:pPr>
            <a:r>
              <a:rPr lang="en-US" altLang="en-US" sz="1800" dirty="0">
                <a:solidFill>
                  <a:schemeClr val="tx1"/>
                </a:solidFill>
              </a:rPr>
              <a:t>&gt; http:localhost:6006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0" name="Picture 9">
            <a:extLst>
              <a:ext uri="{FF2B5EF4-FFF2-40B4-BE49-F238E27FC236}">
                <a16:creationId xmlns:a16="http://schemas.microsoft.com/office/drawing/2014/main" id="{E786B6BB-42D3-46F1-8487-7D04F14966DA}"/>
              </a:ext>
            </a:extLst>
          </p:cNvPr>
          <p:cNvPicPr>
            <a:picLocks noChangeAspect="1"/>
          </p:cNvPicPr>
          <p:nvPr/>
        </p:nvPicPr>
        <p:blipFill>
          <a:blip r:embed="rId3"/>
          <a:stretch>
            <a:fillRect/>
          </a:stretch>
        </p:blipFill>
        <p:spPr>
          <a:xfrm>
            <a:off x="611560" y="2170994"/>
            <a:ext cx="2105025" cy="257175"/>
          </a:xfrm>
          <a:prstGeom prst="rect">
            <a:avLst/>
          </a:prstGeom>
          <a:ln>
            <a:solidFill>
              <a:srgbClr val="C00000"/>
            </a:solidFill>
          </a:ln>
        </p:spPr>
      </p:pic>
      <p:pic>
        <p:nvPicPr>
          <p:cNvPr id="8" name="Picture 7">
            <a:extLst>
              <a:ext uri="{FF2B5EF4-FFF2-40B4-BE49-F238E27FC236}">
                <a16:creationId xmlns:a16="http://schemas.microsoft.com/office/drawing/2014/main" id="{687569B9-1AC7-44E5-B0E4-CE4EEFC2A667}"/>
              </a:ext>
            </a:extLst>
          </p:cNvPr>
          <p:cNvPicPr>
            <a:picLocks noChangeAspect="1"/>
          </p:cNvPicPr>
          <p:nvPr/>
        </p:nvPicPr>
        <p:blipFill>
          <a:blip r:embed="rId4"/>
          <a:stretch>
            <a:fillRect/>
          </a:stretch>
        </p:blipFill>
        <p:spPr>
          <a:xfrm>
            <a:off x="3419872" y="1305967"/>
            <a:ext cx="3673955" cy="4869160"/>
          </a:xfrm>
          <a:prstGeom prst="rect">
            <a:avLst/>
          </a:prstGeom>
          <a:ln>
            <a:solidFill>
              <a:srgbClr val="C00000"/>
            </a:solidFill>
          </a:ln>
        </p:spPr>
      </p:pic>
    </p:spTree>
    <p:extLst>
      <p:ext uri="{BB962C8B-B14F-4D97-AF65-F5344CB8AC3E}">
        <p14:creationId xmlns:p14="http://schemas.microsoft.com/office/powerpoint/2010/main" val="393366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818656"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TensorBoard</a:t>
            </a:r>
          </a:p>
          <a:p>
            <a:pPr marL="342900" indent="-342900" algn="l">
              <a:buClr>
                <a:srgbClr val="0070C0"/>
              </a:buClr>
              <a:buSzPct val="80000"/>
              <a:buFont typeface="Wingdings" pitchFamily="2" charset="2"/>
              <a:buChar char="u"/>
            </a:pPr>
            <a:r>
              <a:rPr lang="en-US" altLang="en-US" sz="1800" dirty="0">
                <a:solidFill>
                  <a:schemeClr val="tx1"/>
                </a:solidFill>
              </a:rPr>
              <a:t>&gt; http:localhost:6006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 name="Picture 9">
            <a:extLst>
              <a:ext uri="{FF2B5EF4-FFF2-40B4-BE49-F238E27FC236}">
                <a16:creationId xmlns:a16="http://schemas.microsoft.com/office/drawing/2014/main" id="{E786B6BB-42D3-46F1-8487-7D04F14966DA}"/>
              </a:ext>
            </a:extLst>
          </p:cNvPr>
          <p:cNvPicPr>
            <a:picLocks noChangeAspect="1"/>
          </p:cNvPicPr>
          <p:nvPr/>
        </p:nvPicPr>
        <p:blipFill>
          <a:blip r:embed="rId3"/>
          <a:stretch>
            <a:fillRect/>
          </a:stretch>
        </p:blipFill>
        <p:spPr>
          <a:xfrm>
            <a:off x="611560" y="2170994"/>
            <a:ext cx="2105025" cy="257175"/>
          </a:xfrm>
          <a:prstGeom prst="rect">
            <a:avLst/>
          </a:prstGeom>
          <a:ln>
            <a:solidFill>
              <a:srgbClr val="C00000"/>
            </a:solidFill>
          </a:ln>
        </p:spPr>
      </p:pic>
      <p:pic>
        <p:nvPicPr>
          <p:cNvPr id="7" name="Picture 6">
            <a:extLst>
              <a:ext uri="{FF2B5EF4-FFF2-40B4-BE49-F238E27FC236}">
                <a16:creationId xmlns:a16="http://schemas.microsoft.com/office/drawing/2014/main" id="{F2B4A219-FD97-4D05-A435-285DE6CC6A60}"/>
              </a:ext>
            </a:extLst>
          </p:cNvPr>
          <p:cNvPicPr>
            <a:picLocks noChangeAspect="1"/>
          </p:cNvPicPr>
          <p:nvPr/>
        </p:nvPicPr>
        <p:blipFill>
          <a:blip r:embed="rId4"/>
          <a:stretch>
            <a:fillRect/>
          </a:stretch>
        </p:blipFill>
        <p:spPr>
          <a:xfrm>
            <a:off x="3710288" y="1325447"/>
            <a:ext cx="3527967" cy="5309770"/>
          </a:xfrm>
          <a:prstGeom prst="rect">
            <a:avLst/>
          </a:prstGeom>
          <a:ln>
            <a:solidFill>
              <a:srgbClr val="C00000"/>
            </a:solidFill>
          </a:ln>
        </p:spPr>
      </p:pic>
    </p:spTree>
    <p:extLst>
      <p:ext uri="{BB962C8B-B14F-4D97-AF65-F5344CB8AC3E}">
        <p14:creationId xmlns:p14="http://schemas.microsoft.com/office/powerpoint/2010/main" val="343980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818656"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TensorBoard</a:t>
            </a:r>
          </a:p>
          <a:p>
            <a:pPr marL="342900" indent="-342900" algn="l">
              <a:buClr>
                <a:srgbClr val="0070C0"/>
              </a:buClr>
              <a:buSzPct val="80000"/>
              <a:buFont typeface="Wingdings" pitchFamily="2" charset="2"/>
              <a:buChar char="u"/>
            </a:pPr>
            <a:r>
              <a:rPr lang="en-US" altLang="en-US" sz="1800" dirty="0">
                <a:solidFill>
                  <a:schemeClr val="tx1"/>
                </a:solidFill>
              </a:rPr>
              <a:t>&gt; http:localhost:6006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10" name="Picture 9">
            <a:extLst>
              <a:ext uri="{FF2B5EF4-FFF2-40B4-BE49-F238E27FC236}">
                <a16:creationId xmlns:a16="http://schemas.microsoft.com/office/drawing/2014/main" id="{E786B6BB-42D3-46F1-8487-7D04F14966DA}"/>
              </a:ext>
            </a:extLst>
          </p:cNvPr>
          <p:cNvPicPr>
            <a:picLocks noChangeAspect="1"/>
          </p:cNvPicPr>
          <p:nvPr/>
        </p:nvPicPr>
        <p:blipFill>
          <a:blip r:embed="rId3"/>
          <a:stretch>
            <a:fillRect/>
          </a:stretch>
        </p:blipFill>
        <p:spPr>
          <a:xfrm>
            <a:off x="611560" y="2170994"/>
            <a:ext cx="2105025" cy="257175"/>
          </a:xfrm>
          <a:prstGeom prst="rect">
            <a:avLst/>
          </a:prstGeom>
          <a:ln>
            <a:solidFill>
              <a:srgbClr val="C00000"/>
            </a:solidFill>
          </a:ln>
        </p:spPr>
      </p:pic>
      <p:pic>
        <p:nvPicPr>
          <p:cNvPr id="9" name="Picture 8">
            <a:extLst>
              <a:ext uri="{FF2B5EF4-FFF2-40B4-BE49-F238E27FC236}">
                <a16:creationId xmlns:a16="http://schemas.microsoft.com/office/drawing/2014/main" id="{0AA28E8D-58E1-4DAB-AB0C-B3DAC4A984CC}"/>
              </a:ext>
            </a:extLst>
          </p:cNvPr>
          <p:cNvPicPr>
            <a:picLocks noChangeAspect="1"/>
          </p:cNvPicPr>
          <p:nvPr/>
        </p:nvPicPr>
        <p:blipFill>
          <a:blip r:embed="rId4"/>
          <a:stretch>
            <a:fillRect/>
          </a:stretch>
        </p:blipFill>
        <p:spPr>
          <a:xfrm>
            <a:off x="3635896" y="1322775"/>
            <a:ext cx="4464496" cy="4446530"/>
          </a:xfrm>
          <a:prstGeom prst="rect">
            <a:avLst/>
          </a:prstGeom>
          <a:ln>
            <a:solidFill>
              <a:srgbClr val="C00000"/>
            </a:solidFill>
          </a:ln>
        </p:spPr>
      </p:pic>
    </p:spTree>
    <p:extLst>
      <p:ext uri="{BB962C8B-B14F-4D97-AF65-F5344CB8AC3E}">
        <p14:creationId xmlns:p14="http://schemas.microsoft.com/office/powerpoint/2010/main" val="90808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Run TensorBoard</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818656" cy="663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Running TensorBoard</a:t>
            </a:r>
          </a:p>
          <a:p>
            <a:pPr marL="342900" indent="-342900" algn="l">
              <a:buClr>
                <a:srgbClr val="0070C0"/>
              </a:buClr>
              <a:buSzPct val="80000"/>
              <a:buFont typeface="Wingdings" pitchFamily="2" charset="2"/>
              <a:buChar char="u"/>
            </a:pPr>
            <a:r>
              <a:rPr lang="en-US" altLang="en-US" sz="1800" dirty="0">
                <a:solidFill>
                  <a:schemeClr val="tx1"/>
                </a:solidFill>
              </a:rPr>
              <a:t>&gt; http:localhost:6006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 name="Picture 9">
            <a:extLst>
              <a:ext uri="{FF2B5EF4-FFF2-40B4-BE49-F238E27FC236}">
                <a16:creationId xmlns:a16="http://schemas.microsoft.com/office/drawing/2014/main" id="{E786B6BB-42D3-46F1-8487-7D04F14966DA}"/>
              </a:ext>
            </a:extLst>
          </p:cNvPr>
          <p:cNvPicPr>
            <a:picLocks noChangeAspect="1"/>
          </p:cNvPicPr>
          <p:nvPr/>
        </p:nvPicPr>
        <p:blipFill>
          <a:blip r:embed="rId3"/>
          <a:stretch>
            <a:fillRect/>
          </a:stretch>
        </p:blipFill>
        <p:spPr>
          <a:xfrm>
            <a:off x="611560" y="2170994"/>
            <a:ext cx="2105025" cy="257175"/>
          </a:xfrm>
          <a:prstGeom prst="rect">
            <a:avLst/>
          </a:prstGeom>
          <a:ln>
            <a:solidFill>
              <a:srgbClr val="C00000"/>
            </a:solidFill>
          </a:ln>
        </p:spPr>
      </p:pic>
      <p:pic>
        <p:nvPicPr>
          <p:cNvPr id="7" name="Picture 6">
            <a:extLst>
              <a:ext uri="{FF2B5EF4-FFF2-40B4-BE49-F238E27FC236}">
                <a16:creationId xmlns:a16="http://schemas.microsoft.com/office/drawing/2014/main" id="{319EB5E6-E444-46AF-ABF1-E21CF7908AA2}"/>
              </a:ext>
            </a:extLst>
          </p:cNvPr>
          <p:cNvPicPr>
            <a:picLocks noChangeAspect="1"/>
          </p:cNvPicPr>
          <p:nvPr/>
        </p:nvPicPr>
        <p:blipFill>
          <a:blip r:embed="rId4"/>
          <a:stretch>
            <a:fillRect/>
          </a:stretch>
        </p:blipFill>
        <p:spPr>
          <a:xfrm>
            <a:off x="3563888" y="1325447"/>
            <a:ext cx="4287340" cy="5373216"/>
          </a:xfrm>
          <a:prstGeom prst="rect">
            <a:avLst/>
          </a:prstGeom>
          <a:ln>
            <a:solidFill>
              <a:srgbClr val="C00000"/>
            </a:solidFill>
          </a:ln>
        </p:spPr>
      </p:pic>
    </p:spTree>
    <p:extLst>
      <p:ext uri="{BB962C8B-B14F-4D97-AF65-F5344CB8AC3E}">
        <p14:creationId xmlns:p14="http://schemas.microsoft.com/office/powerpoint/2010/main" val="311164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29.2 Histogram and Scalar</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7515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Histogram and Scalar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2475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TensorBoard Histograms And Scalars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next import types of data we can add to TensorBoard is numerical data.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add scalar values that will be displayed over time or over epoch.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also add values to histograms to see frequency distributions of values.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add scalars and histograms we use the corresponding methods provided by the </a:t>
            </a:r>
            <a:r>
              <a:rPr lang="en-US" altLang="en-US" sz="1800" dirty="0" err="1">
                <a:solidFill>
                  <a:srgbClr val="333333"/>
                </a:solidFill>
                <a:latin typeface="-apple-system"/>
              </a:rPr>
              <a:t>PyTorch</a:t>
            </a:r>
            <a:r>
              <a:rPr lang="en-US" altLang="en-US" sz="1800" dirty="0">
                <a:solidFill>
                  <a:srgbClr val="333333"/>
                </a:solidFill>
                <a:latin typeface="-apple-system"/>
              </a:rPr>
              <a:t> </a:t>
            </a:r>
            <a:r>
              <a:rPr lang="en-US" altLang="en-US" sz="1800" dirty="0" err="1">
                <a:solidFill>
                  <a:srgbClr val="E83E8C"/>
                </a:solidFill>
                <a:latin typeface="SFMono-Regular"/>
              </a:rPr>
              <a:t>SummaryWriter</a:t>
            </a:r>
            <a:r>
              <a:rPr lang="en-US" altLang="en-US" sz="1800" dirty="0">
                <a:solidFill>
                  <a:srgbClr val="333333"/>
                </a:solidFill>
                <a:latin typeface="-apple-system"/>
              </a:rPr>
              <a:t> class.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is an example of the calls: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1" name="Picture 10">
            <a:extLst>
              <a:ext uri="{FF2B5EF4-FFF2-40B4-BE49-F238E27FC236}">
                <a16:creationId xmlns:a16="http://schemas.microsoft.com/office/drawing/2014/main" id="{C3529FD2-BF47-431C-A2C5-83EA2BFC44A9}"/>
              </a:ext>
            </a:extLst>
          </p:cNvPr>
          <p:cNvPicPr>
            <a:picLocks noChangeAspect="1"/>
          </p:cNvPicPr>
          <p:nvPr/>
        </p:nvPicPr>
        <p:blipFill>
          <a:blip r:embed="rId3"/>
          <a:stretch>
            <a:fillRect/>
          </a:stretch>
        </p:blipFill>
        <p:spPr>
          <a:xfrm>
            <a:off x="1043608" y="3773719"/>
            <a:ext cx="6734175" cy="1552575"/>
          </a:xfrm>
          <a:prstGeom prst="rect">
            <a:avLst/>
          </a:prstGeom>
          <a:ln>
            <a:solidFill>
              <a:srgbClr val="C00000"/>
            </a:solidFill>
          </a:ln>
        </p:spPr>
      </p:pic>
    </p:spTree>
    <p:extLst>
      <p:ext uri="{BB962C8B-B14F-4D97-AF65-F5344CB8AC3E}">
        <p14:creationId xmlns:p14="http://schemas.microsoft.com/office/powerpoint/2010/main" val="158921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Histogram and Scalar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2890664" cy="1743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TensorBoard Histograms And Scalars</a:t>
            </a:r>
          </a:p>
          <a:p>
            <a:pPr marL="342900" indent="-342900" algn="l">
              <a:buClr>
                <a:srgbClr val="0070C0"/>
              </a:buClr>
              <a:buSzPct val="80000"/>
              <a:buFont typeface="Wingdings" pitchFamily="2" charset="2"/>
              <a:buChar char="u"/>
            </a:pPr>
            <a:r>
              <a:rPr lang="en-US" sz="1800" dirty="0">
                <a:solidFill>
                  <a:schemeClr val="tx1"/>
                </a:solidFill>
              </a:rPr>
              <a:t>And here is an example of where we would place these calls inside our training loop:</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75E5A9AE-4329-492F-92F7-3B231FC38285}"/>
              </a:ext>
            </a:extLst>
          </p:cNvPr>
          <p:cNvPicPr>
            <a:picLocks noChangeAspect="1"/>
          </p:cNvPicPr>
          <p:nvPr/>
        </p:nvPicPr>
        <p:blipFill>
          <a:blip r:embed="rId3"/>
          <a:stretch>
            <a:fillRect/>
          </a:stretch>
        </p:blipFill>
        <p:spPr>
          <a:xfrm>
            <a:off x="3491880" y="1323314"/>
            <a:ext cx="5256584" cy="4994152"/>
          </a:xfrm>
          <a:prstGeom prst="rect">
            <a:avLst/>
          </a:prstGeom>
          <a:ln>
            <a:solidFill>
              <a:srgbClr val="C00000"/>
            </a:solidFill>
          </a:ln>
        </p:spPr>
      </p:pic>
    </p:spTree>
    <p:extLst>
      <p:ext uri="{BB962C8B-B14F-4D97-AF65-F5344CB8AC3E}">
        <p14:creationId xmlns:p14="http://schemas.microsoft.com/office/powerpoint/2010/main" val="177575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29 TensorBoard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6003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TensorBoard</a:t>
            </a:r>
          </a:p>
          <a:p>
            <a:pPr marL="342900" indent="-342900" algn="l">
              <a:buClr>
                <a:srgbClr val="0070C0"/>
              </a:buClr>
              <a:buSzPct val="80000"/>
              <a:buFont typeface="Wingdings" pitchFamily="2" charset="2"/>
              <a:buChar char="u"/>
            </a:pPr>
            <a:r>
              <a:rPr lang="en-US" sz="1800" dirty="0">
                <a:solidFill>
                  <a:schemeClr val="tx1"/>
                </a:solidFill>
              </a:rPr>
              <a:t>We discuss how to use TensorBoard to visualize metrics of our CNN during the neural network training process.</a:t>
            </a:r>
          </a:p>
          <a:p>
            <a:pPr marL="342900" indent="-342900" algn="l">
              <a:buClr>
                <a:srgbClr val="0070C0"/>
              </a:buClr>
              <a:buSzPct val="80000"/>
              <a:buFont typeface="Wingdings" pitchFamily="2" charset="2"/>
              <a:buChar char="u"/>
            </a:pPr>
            <a:r>
              <a:rPr lang="en-US" sz="1800" dirty="0">
                <a:solidFill>
                  <a:schemeClr val="tx1"/>
                </a:solidFill>
              </a:rPr>
              <a:t>We finished our network through the training process. </a:t>
            </a:r>
          </a:p>
          <a:p>
            <a:pPr marL="342900" indent="-342900" algn="l">
              <a:buClr>
                <a:srgbClr val="0070C0"/>
              </a:buClr>
              <a:buSzPct val="80000"/>
              <a:buFont typeface="Wingdings" pitchFamily="2" charset="2"/>
              <a:buChar char="u"/>
            </a:pPr>
            <a:r>
              <a:rPr lang="en-US" sz="1800" dirty="0">
                <a:solidFill>
                  <a:schemeClr val="tx1"/>
                </a:solidFill>
              </a:rPr>
              <a:t>Now, we want to get more metrics about this process.</a:t>
            </a:r>
          </a:p>
          <a:p>
            <a:pPr marL="342900" indent="-342900" algn="l">
              <a:buClr>
                <a:srgbClr val="0070C0"/>
              </a:buClr>
              <a:buSzPct val="80000"/>
              <a:buFont typeface="Wingdings" pitchFamily="2" charset="2"/>
              <a:buChar char="u"/>
            </a:pPr>
            <a:r>
              <a:rPr lang="en-US" sz="1800" dirty="0">
                <a:solidFill>
                  <a:schemeClr val="tx1"/>
                </a:solidFill>
              </a:rPr>
              <a:t>Outline of where we are:</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800100" lvl="1" indent="-342900" algn="l">
              <a:buClr>
                <a:srgbClr val="0070C0"/>
              </a:buClr>
              <a:buSzPct val="80000"/>
              <a:buFont typeface="Wingdings" pitchFamily="2" charset="2"/>
              <a:buChar char="u"/>
            </a:pPr>
            <a:r>
              <a:rPr lang="en-US" sz="1800" b="1" dirty="0">
                <a:solidFill>
                  <a:schemeClr val="tx1"/>
                </a:solidFill>
              </a:rPr>
              <a:t>Use TensorBoard</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29.2 Histogram and Scalar</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075240" cy="28956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TensorBoard Histograms And Scalars</a:t>
            </a:r>
          </a:p>
          <a:p>
            <a:pPr marL="342900" indent="-342900" algn="l">
              <a:buClr>
                <a:srgbClr val="0070C0"/>
              </a:buClr>
              <a:buSzPct val="80000"/>
              <a:buFont typeface="Wingdings" pitchFamily="2" charset="2"/>
              <a:buChar char="u"/>
            </a:pPr>
            <a:r>
              <a:rPr lang="en-US" sz="1800" dirty="0">
                <a:solidFill>
                  <a:schemeClr val="tx1"/>
                </a:solidFill>
              </a:rPr>
              <a:t>This will add these values to TensorBoard. The values even update in real-time as the network trains.</a:t>
            </a:r>
          </a:p>
          <a:p>
            <a:pPr marL="342900" indent="-342900" algn="l">
              <a:buClr>
                <a:srgbClr val="0070C0"/>
              </a:buClr>
              <a:buSzPct val="80000"/>
              <a:buFont typeface="Wingdings" pitchFamily="2" charset="2"/>
              <a:buChar char="u"/>
            </a:pPr>
            <a:r>
              <a:rPr lang="en-US" sz="1800" dirty="0">
                <a:solidFill>
                  <a:schemeClr val="tx1"/>
                </a:solidFill>
              </a:rPr>
              <a:t>It is helpful to see the loss and accuracy values over time. However, we might need to admit that TensorBoard really isn't needed for this.</a:t>
            </a:r>
          </a:p>
          <a:p>
            <a:pPr marL="342900" indent="-342900" algn="l">
              <a:buClr>
                <a:srgbClr val="0070C0"/>
              </a:buClr>
              <a:buSzPct val="80000"/>
              <a:buFont typeface="Wingdings" pitchFamily="2" charset="2"/>
              <a:buChar char="u"/>
            </a:pPr>
            <a:r>
              <a:rPr lang="en-US" sz="1800" dirty="0">
                <a:solidFill>
                  <a:schemeClr val="tx1"/>
                </a:solidFill>
              </a:rPr>
              <a:t>The real power of TensorBoard is its out-of-the-box capability of comparing multiple runs. </a:t>
            </a:r>
          </a:p>
          <a:p>
            <a:pPr marL="342900" indent="-342900" algn="l">
              <a:buClr>
                <a:srgbClr val="0070C0"/>
              </a:buClr>
              <a:buSzPct val="80000"/>
              <a:buFont typeface="Wingdings" pitchFamily="2" charset="2"/>
              <a:buChar char="u"/>
            </a:pPr>
            <a:r>
              <a:rPr lang="en-US" sz="1800" dirty="0">
                <a:solidFill>
                  <a:schemeClr val="tx1"/>
                </a:solidFill>
              </a:rPr>
              <a:t>This allows us to rapidly experiment by varying the hyperparameter values and comparing runs to see which parameters are working best.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6684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29.3 Quiz</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73808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8DB7B63D-1F10-4DB6-B7DD-730BD5AE5AED}"/>
              </a:ext>
            </a:extLst>
          </p:cNvPr>
          <p:cNvPicPr>
            <a:picLocks noChangeAspect="1"/>
          </p:cNvPicPr>
          <p:nvPr/>
        </p:nvPicPr>
        <p:blipFill>
          <a:blip r:embed="rId3"/>
          <a:stretch>
            <a:fillRect/>
          </a:stretch>
        </p:blipFill>
        <p:spPr>
          <a:xfrm>
            <a:off x="2281237" y="1297639"/>
            <a:ext cx="4581525" cy="4448175"/>
          </a:xfrm>
          <a:prstGeom prst="rect">
            <a:avLst/>
          </a:prstGeom>
          <a:ln>
            <a:solidFill>
              <a:srgbClr val="C00000"/>
            </a:solidFill>
          </a:ln>
        </p:spPr>
      </p:pic>
    </p:spTree>
    <p:extLst>
      <p:ext uri="{BB962C8B-B14F-4D97-AF65-F5344CB8AC3E}">
        <p14:creationId xmlns:p14="http://schemas.microsoft.com/office/powerpoint/2010/main" val="107515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D1031724-FD82-4D75-8596-44E57BF0D9AE}"/>
              </a:ext>
            </a:extLst>
          </p:cNvPr>
          <p:cNvPicPr>
            <a:picLocks noChangeAspect="1"/>
          </p:cNvPicPr>
          <p:nvPr/>
        </p:nvPicPr>
        <p:blipFill>
          <a:blip r:embed="rId3"/>
          <a:stretch>
            <a:fillRect/>
          </a:stretch>
        </p:blipFill>
        <p:spPr>
          <a:xfrm>
            <a:off x="1763688" y="1325447"/>
            <a:ext cx="6800850" cy="4095750"/>
          </a:xfrm>
          <a:prstGeom prst="rect">
            <a:avLst/>
          </a:prstGeom>
          <a:ln>
            <a:solidFill>
              <a:srgbClr val="C00000"/>
            </a:solidFill>
          </a:ln>
        </p:spPr>
      </p:pic>
    </p:spTree>
    <p:extLst>
      <p:ext uri="{BB962C8B-B14F-4D97-AF65-F5344CB8AC3E}">
        <p14:creationId xmlns:p14="http://schemas.microsoft.com/office/powerpoint/2010/main" val="3860221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F8A6CB19-62BA-4A01-9F28-ADDAA4634DCE}"/>
              </a:ext>
            </a:extLst>
          </p:cNvPr>
          <p:cNvPicPr>
            <a:picLocks noChangeAspect="1"/>
          </p:cNvPicPr>
          <p:nvPr/>
        </p:nvPicPr>
        <p:blipFill>
          <a:blip r:embed="rId3"/>
          <a:stretch>
            <a:fillRect/>
          </a:stretch>
        </p:blipFill>
        <p:spPr>
          <a:xfrm>
            <a:off x="1847484" y="1332319"/>
            <a:ext cx="6819900" cy="4381500"/>
          </a:xfrm>
          <a:prstGeom prst="rect">
            <a:avLst/>
          </a:prstGeom>
          <a:ln>
            <a:solidFill>
              <a:srgbClr val="C00000"/>
            </a:solidFill>
          </a:ln>
        </p:spPr>
      </p:pic>
    </p:spTree>
    <p:extLst>
      <p:ext uri="{BB962C8B-B14F-4D97-AF65-F5344CB8AC3E}">
        <p14:creationId xmlns:p14="http://schemas.microsoft.com/office/powerpoint/2010/main" val="249183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C04FCCF8-99C6-4FD6-89DD-6DD830553643}"/>
              </a:ext>
            </a:extLst>
          </p:cNvPr>
          <p:cNvPicPr>
            <a:picLocks noChangeAspect="1"/>
          </p:cNvPicPr>
          <p:nvPr/>
        </p:nvPicPr>
        <p:blipFill>
          <a:blip r:embed="rId3"/>
          <a:stretch>
            <a:fillRect/>
          </a:stretch>
        </p:blipFill>
        <p:spPr>
          <a:xfrm>
            <a:off x="1979712" y="1307963"/>
            <a:ext cx="4032448" cy="5314016"/>
          </a:xfrm>
          <a:prstGeom prst="rect">
            <a:avLst/>
          </a:prstGeom>
          <a:ln>
            <a:solidFill>
              <a:srgbClr val="C00000"/>
            </a:solidFill>
          </a:ln>
        </p:spPr>
      </p:pic>
    </p:spTree>
    <p:extLst>
      <p:ext uri="{BB962C8B-B14F-4D97-AF65-F5344CB8AC3E}">
        <p14:creationId xmlns:p14="http://schemas.microsoft.com/office/powerpoint/2010/main" val="143888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C15CDAA7-7D66-46EF-B580-F0819D814642}"/>
              </a:ext>
            </a:extLst>
          </p:cNvPr>
          <p:cNvPicPr>
            <a:picLocks noChangeAspect="1"/>
          </p:cNvPicPr>
          <p:nvPr/>
        </p:nvPicPr>
        <p:blipFill>
          <a:blip r:embed="rId3"/>
          <a:stretch>
            <a:fillRect/>
          </a:stretch>
        </p:blipFill>
        <p:spPr>
          <a:xfrm>
            <a:off x="1690874" y="1241425"/>
            <a:ext cx="5924550" cy="5114925"/>
          </a:xfrm>
          <a:prstGeom prst="rect">
            <a:avLst/>
          </a:prstGeom>
          <a:ln>
            <a:solidFill>
              <a:srgbClr val="C00000"/>
            </a:solidFill>
          </a:ln>
        </p:spPr>
      </p:pic>
    </p:spTree>
    <p:extLst>
      <p:ext uri="{BB962C8B-B14F-4D97-AF65-F5344CB8AC3E}">
        <p14:creationId xmlns:p14="http://schemas.microsoft.com/office/powerpoint/2010/main" val="106935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29.3 Quiz</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109046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EF1D4096-6C15-491B-946F-4A645264882C}"/>
              </a:ext>
            </a:extLst>
          </p:cNvPr>
          <p:cNvPicPr>
            <a:picLocks noChangeAspect="1"/>
          </p:cNvPicPr>
          <p:nvPr/>
        </p:nvPicPr>
        <p:blipFill>
          <a:blip r:embed="rId3"/>
          <a:stretch>
            <a:fillRect/>
          </a:stretch>
        </p:blipFill>
        <p:spPr>
          <a:xfrm>
            <a:off x="1763688" y="1325447"/>
            <a:ext cx="6781800" cy="1924050"/>
          </a:xfrm>
          <a:prstGeom prst="rect">
            <a:avLst/>
          </a:prstGeom>
          <a:ln>
            <a:solidFill>
              <a:srgbClr val="C00000"/>
            </a:solidFill>
          </a:ln>
        </p:spPr>
      </p:pic>
    </p:spTree>
    <p:extLst>
      <p:ext uri="{BB962C8B-B14F-4D97-AF65-F5344CB8AC3E}">
        <p14:creationId xmlns:p14="http://schemas.microsoft.com/office/powerpoint/2010/main" val="114048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29.1 Visualization Toolkit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5437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TensorBoard: TensorFlow's Visualization Toolkit</a:t>
            </a:r>
          </a:p>
          <a:p>
            <a:pPr marL="342900" indent="-342900" algn="l">
              <a:buClr>
                <a:srgbClr val="0070C0"/>
              </a:buClr>
              <a:buSzPct val="80000"/>
              <a:buFont typeface="Wingdings" pitchFamily="2" charset="2"/>
              <a:buChar char="u"/>
            </a:pPr>
            <a:r>
              <a:rPr lang="en-US" altLang="en-US" sz="1800" dirty="0">
                <a:solidFill>
                  <a:srgbClr val="E83E8C"/>
                </a:solidFill>
                <a:latin typeface="-apple-system"/>
                <a:hlinkClick r:id="rId2"/>
              </a:rPr>
              <a:t>TensorBoard</a:t>
            </a:r>
            <a:r>
              <a:rPr lang="en-US" altLang="en-US" sz="1800" dirty="0">
                <a:solidFill>
                  <a:srgbClr val="333333"/>
                </a:solidFill>
                <a:latin typeface="-apple-system"/>
              </a:rPr>
              <a:t> provides the visualization and tooling needed for machine learning experimentation:</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Tracking and visualizing metrics such as loss and accuracy</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Visualizing the model graph (ops and layers)</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Viewing histograms of weights, biases, or other tensors as they change over time</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Projecting embeddings to a lower dimensional space</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Displaying images, text, and audio data</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Profiling TensorFlow programs</a:t>
            </a:r>
          </a:p>
          <a:p>
            <a:pPr marL="800100" lvl="1" indent="-342900" algn="l">
              <a:buClr>
                <a:srgbClr val="0070C0"/>
              </a:buClr>
              <a:buSzPct val="80000"/>
              <a:buFont typeface="Wingdings" pitchFamily="2" charset="2"/>
              <a:buChar char="u"/>
            </a:pPr>
            <a:r>
              <a:rPr lang="en-US" altLang="en-US" sz="1800" dirty="0">
                <a:solidFill>
                  <a:srgbClr val="333333"/>
                </a:solidFill>
                <a:latin typeface="-apple-system"/>
              </a:rPr>
              <a:t>And much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09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023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TensorBoard: TensorFlow's Visualization Toolkit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As of </a:t>
            </a:r>
            <a:r>
              <a:rPr lang="en-US" altLang="en-US" sz="1800" dirty="0" err="1">
                <a:solidFill>
                  <a:srgbClr val="333333"/>
                </a:solidFill>
                <a:latin typeface="-apple-system"/>
              </a:rPr>
              <a:t>PyTorch</a:t>
            </a:r>
            <a:r>
              <a:rPr lang="en-US" altLang="en-US" sz="1800" dirty="0">
                <a:solidFill>
                  <a:srgbClr val="333333"/>
                </a:solidFill>
                <a:latin typeface="-apple-system"/>
              </a:rPr>
              <a:t> version </a:t>
            </a:r>
            <a:r>
              <a:rPr lang="en-US" altLang="en-US" sz="1800" dirty="0">
                <a:solidFill>
                  <a:srgbClr val="E83E8C"/>
                </a:solidFill>
                <a:latin typeface="SFMono-Regular"/>
              </a:rPr>
              <a:t>1.1.0</a:t>
            </a:r>
            <a:r>
              <a:rPr lang="en-US" altLang="en-US" sz="1800" dirty="0">
                <a:solidFill>
                  <a:srgbClr val="333333"/>
                </a:solidFill>
                <a:latin typeface="-apple-system"/>
              </a:rPr>
              <a:t>, </a:t>
            </a:r>
            <a:r>
              <a:rPr lang="en-US" altLang="en-US" sz="1800" dirty="0" err="1">
                <a:solidFill>
                  <a:srgbClr val="333333"/>
                </a:solidFill>
                <a:latin typeface="-apple-system"/>
              </a:rPr>
              <a:t>PyTorch</a:t>
            </a:r>
            <a:r>
              <a:rPr lang="en-US" altLang="en-US" sz="1800" dirty="0">
                <a:solidFill>
                  <a:srgbClr val="333333"/>
                </a:solidFill>
                <a:latin typeface="-apple-system"/>
              </a:rPr>
              <a:t> has added a </a:t>
            </a:r>
            <a:r>
              <a:rPr lang="en-US" altLang="en-US" sz="1800" dirty="0" err="1">
                <a:solidFill>
                  <a:srgbClr val="E83E8C"/>
                </a:solidFill>
                <a:latin typeface="SFMono-Regular"/>
              </a:rPr>
              <a:t>tensorboard</a:t>
            </a:r>
            <a:r>
              <a:rPr lang="en-US" altLang="en-US" sz="1800" dirty="0">
                <a:solidFill>
                  <a:srgbClr val="333333"/>
                </a:solidFill>
                <a:latin typeface="-apple-system"/>
              </a:rPr>
              <a:t> utility package that enables us to use TensorBoard with </a:t>
            </a:r>
            <a:r>
              <a:rPr lang="en-US" altLang="en-US" sz="1800" dirty="0" err="1">
                <a:solidFill>
                  <a:srgbClr val="333333"/>
                </a:solidFill>
                <a:latin typeface="-apple-system"/>
              </a:rPr>
              <a:t>PyTorch</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AE56B42-679F-4B6F-96A4-457285E0679E}"/>
              </a:ext>
            </a:extLst>
          </p:cNvPr>
          <p:cNvPicPr>
            <a:picLocks noChangeAspect="1"/>
          </p:cNvPicPr>
          <p:nvPr/>
        </p:nvPicPr>
        <p:blipFill>
          <a:blip r:embed="rId3"/>
          <a:stretch>
            <a:fillRect/>
          </a:stretch>
        </p:blipFill>
        <p:spPr>
          <a:xfrm>
            <a:off x="1331640" y="2553326"/>
            <a:ext cx="4667250" cy="1219200"/>
          </a:xfrm>
          <a:prstGeom prst="rect">
            <a:avLst/>
          </a:prstGeom>
          <a:ln>
            <a:solidFill>
              <a:srgbClr val="C00000"/>
            </a:solidFill>
          </a:ln>
        </p:spPr>
      </p:pic>
    </p:spTree>
    <p:extLst>
      <p:ext uri="{BB962C8B-B14F-4D97-AF65-F5344CB8AC3E}">
        <p14:creationId xmlns:p14="http://schemas.microsoft.com/office/powerpoint/2010/main" val="346526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319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Installing TensorBoard For </a:t>
            </a:r>
            <a:r>
              <a:rPr lang="en-US" altLang="en-US" sz="1800" b="1" dirty="0" err="1">
                <a:solidFill>
                  <a:srgbClr val="333333"/>
                </a:solidFill>
                <a:latin typeface="montserrat"/>
              </a:rPr>
              <a:t>PyTorch</a:t>
            </a:r>
            <a:endParaRPr lang="en-US" altLang="en-US" sz="1800" b="1" dirty="0">
              <a:solidFill>
                <a:srgbClr val="333333"/>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install TensorBoard for </a:t>
            </a:r>
            <a:r>
              <a:rPr lang="en-US" altLang="en-US" sz="1800" dirty="0" err="1">
                <a:solidFill>
                  <a:srgbClr val="333333"/>
                </a:solidFill>
                <a:latin typeface="-apple-system"/>
              </a:rPr>
              <a:t>PyTorch</a:t>
            </a:r>
            <a:r>
              <a:rPr lang="en-US" altLang="en-US" sz="1800" dirty="0">
                <a:solidFill>
                  <a:srgbClr val="333333"/>
                </a:solidFill>
                <a:latin typeface="-apple-system"/>
              </a:rPr>
              <a:t>, use the following steps:</a:t>
            </a:r>
            <a:endParaRPr lang="en-US" altLang="en-US" sz="1800" dirty="0">
              <a:solidFill>
                <a:schemeClr val="tx1"/>
              </a:solidFill>
            </a:endParaRPr>
          </a:p>
          <a:p>
            <a:pPr marL="342900" indent="-342900" algn="l">
              <a:buClr>
                <a:srgbClr val="0070C0"/>
              </a:buClr>
              <a:buSzPct val="80000"/>
              <a:buFont typeface="+mj-lt"/>
              <a:buAutoNum type="arabicPeriod"/>
            </a:pPr>
            <a:r>
              <a:rPr lang="en-US" altLang="en-US" sz="1800" dirty="0">
                <a:solidFill>
                  <a:srgbClr val="333333"/>
                </a:solidFill>
                <a:latin typeface="-apple-system"/>
              </a:rPr>
              <a:t>Verify that you are running </a:t>
            </a:r>
            <a:r>
              <a:rPr lang="en-US" altLang="en-US" sz="1800" dirty="0" err="1">
                <a:solidFill>
                  <a:srgbClr val="333333"/>
                </a:solidFill>
                <a:latin typeface="-apple-system"/>
              </a:rPr>
              <a:t>PyTorch</a:t>
            </a:r>
            <a:r>
              <a:rPr lang="en-US" altLang="en-US" sz="1800" dirty="0">
                <a:solidFill>
                  <a:srgbClr val="333333"/>
                </a:solidFill>
                <a:latin typeface="-apple-system"/>
              </a:rPr>
              <a:t> version </a:t>
            </a:r>
            <a:r>
              <a:rPr lang="en-US" altLang="en-US" sz="1800" dirty="0">
                <a:solidFill>
                  <a:srgbClr val="E83E8C"/>
                </a:solidFill>
                <a:latin typeface="SFMono-Regular"/>
              </a:rPr>
              <a:t>1.1.0</a:t>
            </a:r>
            <a:r>
              <a:rPr lang="en-US" altLang="en-US" sz="1800" dirty="0">
                <a:solidFill>
                  <a:srgbClr val="333333"/>
                </a:solidFill>
                <a:latin typeface="-apple-system"/>
              </a:rPr>
              <a:t> or greater.</a:t>
            </a:r>
          </a:p>
          <a:p>
            <a:pPr marL="342900" indent="-342900" algn="l">
              <a:buClr>
                <a:srgbClr val="0070C0"/>
              </a:buClr>
              <a:buSzPct val="80000"/>
              <a:buFont typeface="+mj-lt"/>
              <a:buAutoNum type="arabicPeriod"/>
            </a:pPr>
            <a:r>
              <a:rPr lang="en-US" altLang="en-US" sz="1800" dirty="0">
                <a:solidFill>
                  <a:srgbClr val="333333"/>
                </a:solidFill>
                <a:latin typeface="-apple-system"/>
              </a:rPr>
              <a:t>Verify that you are running TensorBoard version </a:t>
            </a:r>
            <a:r>
              <a:rPr lang="en-US" altLang="en-US" sz="1800" dirty="0">
                <a:solidFill>
                  <a:srgbClr val="E83E8C"/>
                </a:solidFill>
                <a:latin typeface="SFMono-Regular"/>
              </a:rPr>
              <a:t>1.15</a:t>
            </a:r>
            <a:r>
              <a:rPr lang="en-US" altLang="en-US" sz="1800" dirty="0">
                <a:solidFill>
                  <a:srgbClr val="333333"/>
                </a:solidFill>
                <a:latin typeface="-apple-system"/>
              </a:rPr>
              <a:t> (Below is 2.2.1) or greater.</a:t>
            </a:r>
          </a:p>
          <a:p>
            <a:pPr marL="342900" indent="-342900" algn="l">
              <a:buClr>
                <a:srgbClr val="0070C0"/>
              </a:buClr>
              <a:buSzPct val="80000"/>
              <a:buFont typeface="+mj-lt"/>
              <a:buAutoNum type="arabicPeriod"/>
            </a:pPr>
            <a:r>
              <a:rPr lang="en-US" altLang="en-US" sz="1800" dirty="0">
                <a:solidFill>
                  <a:srgbClr val="333333"/>
                </a:solidFill>
                <a:latin typeface="-apple-system"/>
              </a:rPr>
              <a:t>Note that the TensorBoard that </a:t>
            </a:r>
            <a:r>
              <a:rPr lang="en-US" altLang="en-US" sz="1800" dirty="0" err="1">
                <a:solidFill>
                  <a:srgbClr val="333333"/>
                </a:solidFill>
                <a:latin typeface="-apple-system"/>
              </a:rPr>
              <a:t>PyTorch</a:t>
            </a:r>
            <a:r>
              <a:rPr lang="en-US" altLang="en-US" sz="1800" dirty="0">
                <a:solidFill>
                  <a:srgbClr val="333333"/>
                </a:solidFill>
                <a:latin typeface="-apple-system"/>
              </a:rPr>
              <a:t> uses is the </a:t>
            </a:r>
            <a:r>
              <a:rPr lang="en-US" altLang="en-US" sz="1800" i="1" dirty="0">
                <a:solidFill>
                  <a:srgbClr val="333333"/>
                </a:solidFill>
                <a:latin typeface="-apple-system"/>
              </a:rPr>
              <a:t>same TensorBoard</a:t>
            </a:r>
            <a:r>
              <a:rPr lang="en-US" altLang="en-US" sz="1800" dirty="0">
                <a:solidFill>
                  <a:srgbClr val="333333"/>
                </a:solidFill>
                <a:latin typeface="-apple-system"/>
              </a:rPr>
              <a:t> that was created for TensorFlow. Check the version of TensorBoard installed on your system using the this command:</a:t>
            </a:r>
          </a:p>
          <a:p>
            <a:pPr lvl="0" algn="l" eaLnBrk="0" fontAlgn="base" hangingPunct="0">
              <a:spcBef>
                <a:spcPct val="0"/>
              </a:spcBef>
              <a:spcAft>
                <a:spcPct val="0"/>
              </a:spcAft>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 name="Picture 9">
            <a:extLst>
              <a:ext uri="{FF2B5EF4-FFF2-40B4-BE49-F238E27FC236}">
                <a16:creationId xmlns:a16="http://schemas.microsoft.com/office/drawing/2014/main" id="{F83B45E1-C507-442B-A8F2-6F584A0085ED}"/>
              </a:ext>
            </a:extLst>
          </p:cNvPr>
          <p:cNvPicPr>
            <a:picLocks noChangeAspect="1"/>
          </p:cNvPicPr>
          <p:nvPr/>
        </p:nvPicPr>
        <p:blipFill>
          <a:blip r:embed="rId3"/>
          <a:stretch>
            <a:fillRect/>
          </a:stretch>
        </p:blipFill>
        <p:spPr>
          <a:xfrm>
            <a:off x="1187624" y="3822041"/>
            <a:ext cx="2257425" cy="428625"/>
          </a:xfrm>
          <a:prstGeom prst="rect">
            <a:avLst/>
          </a:prstGeom>
          <a:solidFill>
            <a:schemeClr val="accent2"/>
          </a:solidFill>
          <a:ln>
            <a:solidFill>
              <a:srgbClr val="C00000"/>
            </a:solidFill>
          </a:ln>
        </p:spPr>
      </p:pic>
      <p:pic>
        <p:nvPicPr>
          <p:cNvPr id="11" name="Picture 10">
            <a:extLst>
              <a:ext uri="{FF2B5EF4-FFF2-40B4-BE49-F238E27FC236}">
                <a16:creationId xmlns:a16="http://schemas.microsoft.com/office/drawing/2014/main" id="{7A473662-72B6-4B61-94F2-872D3895BB64}"/>
              </a:ext>
            </a:extLst>
          </p:cNvPr>
          <p:cNvPicPr>
            <a:picLocks noChangeAspect="1"/>
          </p:cNvPicPr>
          <p:nvPr/>
        </p:nvPicPr>
        <p:blipFill>
          <a:blip r:embed="rId4"/>
          <a:stretch>
            <a:fillRect/>
          </a:stretch>
        </p:blipFill>
        <p:spPr>
          <a:xfrm>
            <a:off x="472855" y="4427682"/>
            <a:ext cx="8105457" cy="1809629"/>
          </a:xfrm>
          <a:prstGeom prst="rect">
            <a:avLst/>
          </a:prstGeom>
          <a:ln>
            <a:solidFill>
              <a:srgbClr val="C00000"/>
            </a:solidFill>
          </a:ln>
        </p:spPr>
      </p:pic>
    </p:spTree>
    <p:extLst>
      <p:ext uri="{BB962C8B-B14F-4D97-AF65-F5344CB8AC3E}">
        <p14:creationId xmlns:p14="http://schemas.microsoft.com/office/powerpoint/2010/main" val="316523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735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Installing TensorBoard For </a:t>
            </a:r>
            <a:r>
              <a:rPr lang="en-US" altLang="en-US" sz="1800" b="1" dirty="0" err="1">
                <a:solidFill>
                  <a:schemeClr val="tx1"/>
                </a:solidFill>
                <a:latin typeface="montserrat"/>
              </a:rPr>
              <a:t>PyTorch</a:t>
            </a:r>
            <a:endParaRPr lang="en-US" altLang="en-US" sz="1800" b="1" dirty="0">
              <a:solidFill>
                <a:schemeClr val="tx1"/>
              </a:solidFill>
              <a:latin typeface="montserrat"/>
            </a:endParaRPr>
          </a:p>
          <a:p>
            <a:pPr marL="342900" indent="-342900" algn="l">
              <a:buClr>
                <a:srgbClr val="0070C0"/>
              </a:buClr>
              <a:buSzPct val="80000"/>
              <a:buFont typeface="+mj-lt"/>
              <a:buAutoNum type="arabicPeriod" startAt="4"/>
            </a:pPr>
            <a:r>
              <a:rPr lang="en-US" sz="1800" dirty="0">
                <a:solidFill>
                  <a:schemeClr val="tx1"/>
                </a:solidFill>
              </a:rPr>
              <a:t>Install TensorBoard using the following command.</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0E664843-37B6-4894-BEFF-0CC55AEFFA75}"/>
              </a:ext>
            </a:extLst>
          </p:cNvPr>
          <p:cNvPicPr>
            <a:picLocks noChangeAspect="1"/>
          </p:cNvPicPr>
          <p:nvPr/>
        </p:nvPicPr>
        <p:blipFill>
          <a:blip r:embed="rId3"/>
          <a:stretch>
            <a:fillRect/>
          </a:stretch>
        </p:blipFill>
        <p:spPr>
          <a:xfrm>
            <a:off x="1259632" y="2173668"/>
            <a:ext cx="2305050" cy="381000"/>
          </a:xfrm>
          <a:prstGeom prst="rect">
            <a:avLst/>
          </a:prstGeom>
          <a:ln>
            <a:solidFill>
              <a:srgbClr val="C00000"/>
            </a:solidFill>
          </a:ln>
        </p:spPr>
      </p:pic>
      <p:sp>
        <p:nvSpPr>
          <p:cNvPr id="11" name="副標題 2">
            <a:extLst>
              <a:ext uri="{FF2B5EF4-FFF2-40B4-BE49-F238E27FC236}">
                <a16:creationId xmlns:a16="http://schemas.microsoft.com/office/drawing/2014/main" id="{E7469E86-E9B1-4AAA-A69D-10DE0F167BED}"/>
              </a:ext>
            </a:extLst>
          </p:cNvPr>
          <p:cNvSpPr txBox="1">
            <a:spLocks/>
          </p:cNvSpPr>
          <p:nvPr/>
        </p:nvSpPr>
        <p:spPr>
          <a:xfrm>
            <a:off x="407336" y="2736206"/>
            <a:ext cx="8291264" cy="69279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mj-lt"/>
              <a:buAutoNum type="arabicPeriod" startAt="5"/>
            </a:pPr>
            <a:r>
              <a:rPr lang="en-US" altLang="en-US" sz="1800" dirty="0">
                <a:solidFill>
                  <a:srgbClr val="333333"/>
                </a:solidFill>
                <a:latin typeface="-apple-system"/>
              </a:rPr>
              <a:t>After getting TensorBoard version </a:t>
            </a:r>
            <a:r>
              <a:rPr lang="en-US" altLang="en-US" sz="1800" dirty="0">
                <a:solidFill>
                  <a:srgbClr val="E83E8C"/>
                </a:solidFill>
                <a:latin typeface="SFMono-Regular"/>
              </a:rPr>
              <a:t>1.15</a:t>
            </a:r>
            <a:r>
              <a:rPr lang="en-US" altLang="en-US" sz="1800" dirty="0">
                <a:solidFill>
                  <a:srgbClr val="333333"/>
                </a:solidFill>
                <a:latin typeface="-apple-system"/>
              </a:rPr>
              <a:t> (Ours is 2.2.1) or greater installed, we're ready to go!</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37327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2475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Getting Started With TensorBoard For </a:t>
            </a:r>
            <a:r>
              <a:rPr lang="en-US" altLang="en-US" sz="1800" b="1" dirty="0" err="1">
                <a:solidFill>
                  <a:srgbClr val="333333"/>
                </a:solidFill>
                <a:latin typeface="montserrat"/>
              </a:rPr>
              <a:t>PyTorch</a:t>
            </a:r>
            <a:endParaRPr lang="en-US" altLang="en-US" sz="1800" b="1" dirty="0">
              <a:solidFill>
                <a:srgbClr val="333333"/>
              </a:solidFill>
              <a:latin typeface="montserrat"/>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TensorBoard is a front-end web interface that essentially reads data from a file and displays it.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use TensorBoard our task is to get the data we want displayed saved to a file that TensorBoard can read.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make this easy for us, </a:t>
            </a:r>
            <a:r>
              <a:rPr lang="en-US" altLang="en-US" sz="1800" dirty="0" err="1">
                <a:solidFill>
                  <a:srgbClr val="333333"/>
                </a:solidFill>
                <a:latin typeface="-apple-system"/>
              </a:rPr>
              <a:t>PyTorch</a:t>
            </a:r>
            <a:r>
              <a:rPr lang="en-US" altLang="en-US" sz="1800" dirty="0">
                <a:solidFill>
                  <a:srgbClr val="333333"/>
                </a:solidFill>
                <a:latin typeface="-apple-system"/>
              </a:rPr>
              <a:t> has created a utility class called </a:t>
            </a:r>
            <a:r>
              <a:rPr lang="en-US" altLang="en-US" sz="1800" dirty="0" err="1">
                <a:solidFill>
                  <a:srgbClr val="E83E8C"/>
                </a:solidFill>
                <a:latin typeface="SFMono-Regular"/>
              </a:rPr>
              <a:t>SummaryWriter</a:t>
            </a:r>
            <a:r>
              <a:rPr lang="en-US" altLang="en-US" sz="1800" dirty="0">
                <a:solidFill>
                  <a:srgbClr val="333333"/>
                </a:solidFill>
                <a:latin typeface="-apple-system"/>
              </a:rPr>
              <a: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get access to this class we use the following import: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B8F49B96-CCBE-4EC6-A4ED-8909FD5EA291}"/>
              </a:ext>
            </a:extLst>
          </p:cNvPr>
          <p:cNvPicPr>
            <a:picLocks noChangeAspect="1"/>
          </p:cNvPicPr>
          <p:nvPr/>
        </p:nvPicPr>
        <p:blipFill>
          <a:blip r:embed="rId3"/>
          <a:stretch>
            <a:fillRect/>
          </a:stretch>
        </p:blipFill>
        <p:spPr>
          <a:xfrm>
            <a:off x="1524000" y="3837727"/>
            <a:ext cx="4591050" cy="352425"/>
          </a:xfrm>
          <a:prstGeom prst="rect">
            <a:avLst/>
          </a:prstGeom>
          <a:ln>
            <a:solidFill>
              <a:srgbClr val="C00000"/>
            </a:solidFill>
          </a:ln>
        </p:spPr>
      </p:pic>
      <p:sp>
        <p:nvSpPr>
          <p:cNvPr id="14" name="副標題 2">
            <a:extLst>
              <a:ext uri="{FF2B5EF4-FFF2-40B4-BE49-F238E27FC236}">
                <a16:creationId xmlns:a16="http://schemas.microsoft.com/office/drawing/2014/main" id="{04B7BE3D-B9EB-4070-90BA-174CB486E275}"/>
              </a:ext>
            </a:extLst>
          </p:cNvPr>
          <p:cNvSpPr txBox="1">
            <a:spLocks/>
          </p:cNvSpPr>
          <p:nvPr/>
        </p:nvSpPr>
        <p:spPr>
          <a:xfrm>
            <a:off x="457200" y="4291343"/>
            <a:ext cx="8291264" cy="93785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Once we have imported the class, we can create an instance of the class that we'll then use to get the data out of our program and onto the file system where it can then be consumed by TensorBoard.</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72817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29.1 Visualization Toolkit</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383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Network Graph And Training Set Images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err="1">
                <a:solidFill>
                  <a:srgbClr val="E83E8C"/>
                </a:solidFill>
                <a:latin typeface="SFMono-Regular"/>
              </a:rPr>
              <a:t>SummaryWriter</a:t>
            </a:r>
            <a:r>
              <a:rPr lang="en-US" altLang="en-US" sz="1800" dirty="0">
                <a:solidFill>
                  <a:srgbClr val="333333"/>
                </a:solidFill>
                <a:latin typeface="-apple-system"/>
              </a:rPr>
              <a:t> class comes with a bunch of method that we can call to selectively pick and choose which data we want to be available to TensorBoard.</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start by first by passing our network and a batch of images to the writer.</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https://www.youtube.com/watch?v=pSexXMdruFM&amp;list=PLZbbT5o_s2xrfNyHZsM6ufI0iZENK9xgG&amp;index=29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0A79168E-C23D-489D-9ADF-7AA98D80C032}"/>
              </a:ext>
            </a:extLst>
          </p:cNvPr>
          <p:cNvPicPr>
            <a:picLocks noChangeAspect="1"/>
          </p:cNvPicPr>
          <p:nvPr/>
        </p:nvPicPr>
        <p:blipFill>
          <a:blip r:embed="rId3"/>
          <a:stretch>
            <a:fillRect/>
          </a:stretch>
        </p:blipFill>
        <p:spPr>
          <a:xfrm>
            <a:off x="1763688" y="2909623"/>
            <a:ext cx="3971925" cy="1962150"/>
          </a:xfrm>
          <a:prstGeom prst="rect">
            <a:avLst/>
          </a:prstGeom>
          <a:ln>
            <a:solidFill>
              <a:srgbClr val="C00000"/>
            </a:solidFill>
          </a:ln>
        </p:spPr>
      </p:pic>
    </p:spTree>
    <p:extLst>
      <p:ext uri="{BB962C8B-B14F-4D97-AF65-F5344CB8AC3E}">
        <p14:creationId xmlns:p14="http://schemas.microsoft.com/office/powerpoint/2010/main" val="25940081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7269</TotalTime>
  <Words>1509</Words>
  <Application>Microsoft Office PowerPoint</Application>
  <PresentationFormat>On-screen Show (4:3)</PresentationFormat>
  <Paragraphs>186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-apple-system</vt:lpstr>
      <vt:lpstr>Arial</vt:lpstr>
      <vt:lpstr>Calibri</vt:lpstr>
      <vt:lpstr>montserrat</vt:lpstr>
      <vt:lpstr>SFMono-Regular</vt:lpstr>
      <vt:lpstr>Wingdings</vt:lpstr>
      <vt:lpstr>Office 佈景主題</vt:lpstr>
      <vt:lpstr>29 TensorBoard (Part 2)</vt:lpstr>
      <vt:lpstr>29 TensorBoard (Part 2)</vt:lpstr>
      <vt:lpstr>29.1 Visualization Toolkit</vt:lpstr>
      <vt:lpstr>29.1 Visualization Toolkit</vt:lpstr>
      <vt:lpstr>29.1 Visualization Toolkit</vt:lpstr>
      <vt:lpstr>29.1 Visualization Toolkit</vt:lpstr>
      <vt:lpstr>29.1 Visualization Toolkit</vt:lpstr>
      <vt:lpstr>29.1 Visualization Toolkit</vt:lpstr>
      <vt:lpstr>29.1 Visualization Toolkit</vt:lpstr>
      <vt:lpstr>29.1 Visualization Toolkit</vt:lpstr>
      <vt:lpstr>29.2 Run TensorBoard</vt:lpstr>
      <vt:lpstr>29.2 Run TensorBoard</vt:lpstr>
      <vt:lpstr>29.2 Run TensorBoard</vt:lpstr>
      <vt:lpstr>29.2 Run TensorBoard</vt:lpstr>
      <vt:lpstr>29.2 Run TensorBoard</vt:lpstr>
      <vt:lpstr>29.2 Run TensorBoard</vt:lpstr>
      <vt:lpstr>29.2 Histogram and Scalar</vt:lpstr>
      <vt:lpstr>29.2 Histogram and Scalar</vt:lpstr>
      <vt:lpstr>29.2 Histogram and Scalar</vt:lpstr>
      <vt:lpstr>29.2 Histogram and Scalar</vt:lpstr>
      <vt:lpstr>29.3 Quiz</vt:lpstr>
      <vt:lpstr>29.3 Quiz</vt:lpstr>
      <vt:lpstr>29.3 Quiz</vt:lpstr>
      <vt:lpstr>29.3 Quiz</vt:lpstr>
      <vt:lpstr>29.3 Quiz</vt:lpstr>
      <vt:lpstr>29.3 Quiz</vt:lpstr>
      <vt:lpstr>29.3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3094</cp:revision>
  <dcterms:created xsi:type="dcterms:W3CDTF">2018-09-28T16:40:41Z</dcterms:created>
  <dcterms:modified xsi:type="dcterms:W3CDTF">2020-06-04T00:11:39Z</dcterms:modified>
</cp:coreProperties>
</file>