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352" r:id="rId3"/>
    <p:sldId id="510" r:id="rId4"/>
    <p:sldId id="511" r:id="rId5"/>
    <p:sldId id="512" r:id="rId6"/>
    <p:sldId id="513" r:id="rId7"/>
    <p:sldId id="468" r:id="rId8"/>
    <p:sldId id="477" r:id="rId9"/>
    <p:sldId id="478" r:id="rId10"/>
    <p:sldId id="479" r:id="rId11"/>
    <p:sldId id="480" r:id="rId12"/>
    <p:sldId id="481" r:id="rId13"/>
    <p:sldId id="482" r:id="rId14"/>
    <p:sldId id="483" r:id="rId15"/>
    <p:sldId id="484" r:id="rId16"/>
    <p:sldId id="514" r:id="rId17"/>
    <p:sldId id="515" r:id="rId18"/>
    <p:sldId id="485" r:id="rId19"/>
    <p:sldId id="486" r:id="rId20"/>
    <p:sldId id="487" r:id="rId21"/>
    <p:sldId id="488" r:id="rId22"/>
    <p:sldId id="489" r:id="rId23"/>
    <p:sldId id="490" r:id="rId24"/>
    <p:sldId id="491" r:id="rId25"/>
    <p:sldId id="492" r:id="rId26"/>
    <p:sldId id="516" r:id="rId27"/>
    <p:sldId id="517" r:id="rId28"/>
    <p:sldId id="493" r:id="rId29"/>
    <p:sldId id="495" r:id="rId30"/>
    <p:sldId id="494" r:id="rId31"/>
    <p:sldId id="518" r:id="rId32"/>
    <p:sldId id="519" r:id="rId33"/>
    <p:sldId id="522" r:id="rId34"/>
    <p:sldId id="523" r:id="rId35"/>
    <p:sldId id="496" r:id="rId36"/>
    <p:sldId id="497" r:id="rId37"/>
    <p:sldId id="498" r:id="rId38"/>
    <p:sldId id="499" r:id="rId39"/>
    <p:sldId id="500" r:id="rId40"/>
    <p:sldId id="501" r:id="rId41"/>
    <p:sldId id="520" r:id="rId42"/>
    <p:sldId id="521" r:id="rId43"/>
    <p:sldId id="502" r:id="rId44"/>
    <p:sldId id="503" r:id="rId45"/>
    <p:sldId id="504" r:id="rId46"/>
    <p:sldId id="505" r:id="rId47"/>
    <p:sldId id="506" r:id="rId48"/>
    <p:sldId id="507" r:id="rId49"/>
    <p:sldId id="508" r:id="rId50"/>
    <p:sldId id="509" r:id="rId51"/>
    <p:sldId id="259" r:id="rId5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00" autoAdjust="0"/>
    <p:restoredTop sz="96806" autoAdjust="0"/>
  </p:normalViewPr>
  <p:slideViewPr>
    <p:cSldViewPr>
      <p:cViewPr>
        <p:scale>
          <a:sx n="80" d="100"/>
          <a:sy n="80" d="100"/>
        </p:scale>
        <p:origin x="624"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2020/6/3</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2020/6/3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2020/6/3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2020/6/3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2020/6/3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2020/6/3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2020/6/3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2020/6/3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2020/6/3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2020/6/3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2020/6/3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2020/6/3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2020/6/3</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youtube.com/watch?v=ycxulUVoNbk&amp;list=PLZbbT5o_s2xrfNyHZsM6ufI0iZENK9xgG&amp;index=30"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youtube.com/watch?v=ycxulUVoNbk&amp;list=PLZbbT5o_s2xrfNyHZsM6ufI0iZENK9xgG&amp;index=30" TargetMode="Externa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youtube.com/watch?v=ycxulUVoNbk&amp;list=PLZbbT5o_s2xrfNyHZsM6ufI0iZENK9xgG&amp;index=30"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youtube.com/watch?v=ycxulUVoNbk&amp;list=PLZbbT5o_s2xrfNyHZsM6ufI0iZENK9xgG&amp;index=30"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youtube.com/watch?v=ycxulUVoNbk&amp;list=PLZbbT5o_s2xrfNyHZsM6ufI0iZENK9xgG&amp;index=30"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hyperlink" Target="https://www.youtube.com/watch?v=ycxulUVoNbk&amp;list=PLZbbT5o_s2xrfNyHZsM6ufI0iZENK9xgG&amp;index=30"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youtube.com/watch?v=ycxulUVoNbk&amp;list=PLZbbT5o_s2xrfNyHZsM6ufI0iZENK9xgG&amp;index=30"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youtube.com/watch?v=ycxulUVoNbk&amp;list=PLZbbT5o_s2xrfNyHZsM6ufI0iZENK9xgG&amp;index=30"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hyperlink" Target="https://www.youtube.com/watch?v=ycxulUVoNbk&amp;list=PLZbbT5o_s2xrfNyHZsM6ufI0iZENK9xgG&amp;index=30"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ycxulUVoNbk&amp;list=PLZbbT5o_s2xrfNyHZsM6ufI0iZENK9xgG&amp;index=30"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youtube.com/watch?v=ycxulUVoNbk&amp;list=PLZbbT5o_s2xrfNyHZsM6ufI0iZENK9xgG&amp;index=30"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youtube.com/watch?v=ycxulUVoNbk&amp;list=PLZbbT5o_s2xrfNyHZsM6ufI0iZENK9xgG&amp;index=30"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youtube.com/watch?v=ycxulUVoNbk&amp;list=PLZbbT5o_s2xrfNyHZsM6ufI0iZENK9xgG&amp;index=30"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hyperlink" Target="https://www.youtube.com/watch?v=ycxulUVoNbk&amp;list=PLZbbT5o_s2xrfNyHZsM6ufI0iZENK9xgG&amp;index=30"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hyperlink" Target="https://www.youtube.com/watch?v=ycxulUVoNbk&amp;list=PLZbbT5o_s2xrfNyHZsM6ufI0iZENK9xgG&amp;index=30"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youtube.com/watch?v=ycxulUVoNbk&amp;list=PLZbbT5o_s2xrfNyHZsM6ufI0iZENK9xgG&amp;index=30" TargetMode="Externa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www.youtube.com/watch?v=ycxulUVoNbk&amp;list=PLZbbT5o_s2xrfNyHZsM6ufI0iZENK9xgG&amp;index=30" TargetMode="Externa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www.youtube.com/watch?v=ycxulUVoNbk&amp;list=PLZbbT5o_s2xrfNyHZsM6ufI0iZENK9xgG&amp;index=30" TargetMode="Externa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www.youtube.com/watch?v=ycxulUVoNbk&amp;list=PLZbbT5o_s2xrfNyHZsM6ufI0iZENK9xgG&amp;index=30"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ycxulUVoNbk&amp;list=PLZbbT5o_s2xrfNyHZsM6ufI0iZENK9xgG&amp;index=30" TargetMode="Externa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www.youtube.com/watch?v=ycxulUVoNbk&amp;list=PLZbbT5o_s2xrfNyHZsM6ufI0iZENK9xgG&amp;index=30" TargetMode="Externa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www.youtube.com/watch?v=ycxulUVoNbk&amp;list=PLZbbT5o_s2xrfNyHZsM6ufI0iZENK9xgG&amp;index=30" TargetMode="Externa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www.youtube.com/watch?v=ycxulUVoNbk&amp;list=PLZbbT5o_s2xrfNyHZsM6ufI0iZENK9xgG&amp;index=30" TargetMode="Externa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www.youtube.com/watch?v=ycxulUVoNbk&amp;list=PLZbbT5o_s2xrfNyHZsM6ufI0iZENK9xgG&amp;index=30" TargetMode="Externa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www.youtube.com/watch?v=ycxulUVoNbk&amp;list=PLZbbT5o_s2xrfNyHZsM6ufI0iZENK9xgG&amp;index=30" TargetMode="Externa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hyperlink" Target="https://www.youtube.com/watch?v=ycxulUVoNbk&amp;list=PLZbbT5o_s2xrfNyHZsM6ufI0iZENK9xgG&amp;index=30" TargetMode="External"/><Relationship Id="rId2" Type="http://schemas.openxmlformats.org/officeDocument/2006/relationships/hyperlink" Target="https://en.wikipedia.org/wiki/Cartesian_product" TargetMode="Externa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s://www.youtube.com/watch?v=ycxulUVoNbk&amp;list=PLZbbT5o_s2xrfNyHZsM6ufI0iZENK9xgG&amp;index=30" TargetMode="Externa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www.youtube.com/watch?v=ycxulUVoNbk&amp;list=PLZbbT5o_s2xrfNyHZsM6ufI0iZENK9xgG&amp;index=30" TargetMode="Externa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https://www.youtube.com/watch?v=ycxulUVoNbk&amp;list=PLZbbT5o_s2xrfNyHZsM6ufI0iZENK9xgG&amp;index=30"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v=ycxulUVoNbk&amp;list=PLZbbT5o_s2xrfNyHZsM6ufI0iZENK9xgG&amp;index=30" TargetMode="Externa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s://www.youtube.com/watch?v=ycxulUVoNbk&amp;list=PLZbbT5o_s2xrfNyHZsM6ufI0iZENK9xgG&amp;index=30" TargetMode="Externa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s://www.youtube.com/watch?v=ycxulUVoNbk&amp;list=PLZbbT5o_s2xrfNyHZsM6ufI0iZENK9xgG&amp;index=30" TargetMode="Externa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s://www.youtube.com/watch?v=ycxulUVoNbk&amp;list=PLZbbT5o_s2xrfNyHZsM6ufI0iZENK9xgG&amp;index=30" TargetMode="Externa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hyperlink" Target="https://www.youtube.com/watch?v=ycxulUVoNbk&amp;list=PLZbbT5o_s2xrfNyHZsM6ufI0iZENK9xgG&amp;index=30" TargetMode="Externa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hyperlink" Target="https://www.youtube.com/watch?v=ycxulUVoNbk&amp;list=PLZbbT5o_s2xrfNyHZsM6ufI0iZENK9xgG&amp;index=30" TargetMode="Externa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https://www.youtube.com/watch?v=ycxulUVoNbk&amp;list=PLZbbT5o_s2xrfNyHZsM6ufI0iZENK9xgG&amp;index=30" TargetMode="Externa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hyperlink" Target="https://www.youtube.com/watch?v=ycxulUVoNbk&amp;list=PLZbbT5o_s2xrfNyHZsM6ufI0iZENK9xgG&amp;index=30" TargetMode="Externa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hyperlink" Target="https://www.youtube.com/watch?v=ycxulUVoNbk&amp;list=PLZbbT5o_s2xrfNyHZsM6ufI0iZENK9xgG&amp;index=30"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ycxulUVoNbk&amp;list=PLZbbT5o_s2xrfNyHZsM6ufI0iZENK9xgG&amp;index=30" TargetMode="Externa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hyperlink" Target="https://www.youtube.com/watch?v=ycxulUVoNbk&amp;list=PLZbbT5o_s2xrfNyHZsM6ufI0iZENK9xgG&amp;index=30" TargetMode="Externa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watch?v=ycxulUVoNbk&amp;list=PLZbbT5o_s2xrfNyHZsM6ufI0iZENK9xgG&amp;index=30"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youtube.com/watch?v=ycxulUVoNbk&amp;list=PLZbbT5o_s2xrfNyHZsM6ufI0iZENK9xgG&amp;index=30"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www.youtube.com/watch?v=ycxulUVoNbk&amp;list=PLZbbT5o_s2xrfNyHZsM6ufI0iZENK9xgG&amp;index=30"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30 Hyperparameter (Part 2)</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30.1 Hyperparameter Experimentation</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75408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333333"/>
                </a:solidFill>
                <a:latin typeface="montserrat"/>
              </a:rPr>
              <a:t>Naming The Training Runs For TensorBoard</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It is created like this:</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https://www.youtube.com/watch?v=ycxulUVoNbk&amp;list=PLZbbT5o_s2xrfNyHZsM6ufI0iZENK9xgG&amp;index=30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10" name="Picture 9">
            <a:extLst>
              <a:ext uri="{FF2B5EF4-FFF2-40B4-BE49-F238E27FC236}">
                <a16:creationId xmlns:a16="http://schemas.microsoft.com/office/drawing/2014/main" id="{5C89033E-C699-42AA-989D-57184B5B9C62}"/>
              </a:ext>
            </a:extLst>
          </p:cNvPr>
          <p:cNvPicPr>
            <a:picLocks noChangeAspect="1"/>
          </p:cNvPicPr>
          <p:nvPr/>
        </p:nvPicPr>
        <p:blipFill>
          <a:blip r:embed="rId3"/>
          <a:stretch>
            <a:fillRect/>
          </a:stretch>
        </p:blipFill>
        <p:spPr>
          <a:xfrm>
            <a:off x="1497720" y="2206287"/>
            <a:ext cx="5600700" cy="2200275"/>
          </a:xfrm>
          <a:prstGeom prst="rect">
            <a:avLst/>
          </a:prstGeom>
          <a:ln>
            <a:solidFill>
              <a:srgbClr val="C00000"/>
            </a:solidFill>
          </a:ln>
        </p:spPr>
      </p:pic>
    </p:spTree>
    <p:extLst>
      <p:ext uri="{BB962C8B-B14F-4D97-AF65-F5344CB8AC3E}">
        <p14:creationId xmlns:p14="http://schemas.microsoft.com/office/powerpoint/2010/main" val="120656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30.1 Hyperparameter Experimentation</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188752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Choosing A Name For The Run</a:t>
            </a:r>
          </a:p>
          <a:p>
            <a:pPr marL="342900" indent="-342900" algn="l">
              <a:buClr>
                <a:srgbClr val="0070C0"/>
              </a:buClr>
              <a:buSzPct val="80000"/>
              <a:buFont typeface="Wingdings" pitchFamily="2" charset="2"/>
              <a:buChar char="u"/>
            </a:pPr>
            <a:r>
              <a:rPr lang="en-US" sz="1800" dirty="0">
                <a:solidFill>
                  <a:schemeClr val="tx1"/>
                </a:solidFill>
              </a:rPr>
              <a:t>One way to name the run is to add the parameter names and values as a comment for the run. </a:t>
            </a:r>
          </a:p>
          <a:p>
            <a:pPr marL="342900" indent="-342900" algn="l">
              <a:buClr>
                <a:srgbClr val="0070C0"/>
              </a:buClr>
              <a:buSzPct val="80000"/>
              <a:buFont typeface="Wingdings" pitchFamily="2" charset="2"/>
              <a:buChar char="u"/>
            </a:pPr>
            <a:r>
              <a:rPr lang="en-US" sz="1800" dirty="0">
                <a:solidFill>
                  <a:schemeClr val="tx1"/>
                </a:solidFill>
              </a:rPr>
              <a:t>This will allow us to see how each parameter value stacks up with the others later when we are reviewing the runs inside TensorBoard.</a:t>
            </a:r>
          </a:p>
          <a:p>
            <a:pPr marL="342900" indent="-342900" algn="l">
              <a:buClr>
                <a:srgbClr val="0070C0"/>
              </a:buClr>
              <a:buSzPct val="80000"/>
              <a:buFont typeface="Wingdings" pitchFamily="2" charset="2"/>
              <a:buChar char="u"/>
            </a:pPr>
            <a:r>
              <a:rPr lang="en-US" sz="1800" dirty="0">
                <a:solidFill>
                  <a:schemeClr val="tx1"/>
                </a:solidFill>
              </a:rPr>
              <a:t>We'll see that this is how we set the comment up later: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https://www.youtube.com/watch?v=ycxulUVoNbk&amp;list=PLZbbT5o_s2xrfNyHZsM6ufI0iZENK9xgG&amp;index=30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7" name="Picture 6">
            <a:extLst>
              <a:ext uri="{FF2B5EF4-FFF2-40B4-BE49-F238E27FC236}">
                <a16:creationId xmlns:a16="http://schemas.microsoft.com/office/drawing/2014/main" id="{149527F3-3A6E-4FB9-8281-5C441A04C664}"/>
              </a:ext>
            </a:extLst>
          </p:cNvPr>
          <p:cNvPicPr>
            <a:picLocks noChangeAspect="1"/>
          </p:cNvPicPr>
          <p:nvPr/>
        </p:nvPicPr>
        <p:blipFill>
          <a:blip r:embed="rId3"/>
          <a:stretch>
            <a:fillRect/>
          </a:stretch>
        </p:blipFill>
        <p:spPr>
          <a:xfrm>
            <a:off x="1331640" y="3445048"/>
            <a:ext cx="6019800" cy="381000"/>
          </a:xfrm>
          <a:prstGeom prst="rect">
            <a:avLst/>
          </a:prstGeom>
          <a:ln>
            <a:solidFill>
              <a:srgbClr val="C00000"/>
            </a:solidFill>
          </a:ln>
        </p:spPr>
      </p:pic>
      <p:sp>
        <p:nvSpPr>
          <p:cNvPr id="9" name="副標題 2">
            <a:extLst>
              <a:ext uri="{FF2B5EF4-FFF2-40B4-BE49-F238E27FC236}">
                <a16:creationId xmlns:a16="http://schemas.microsoft.com/office/drawing/2014/main" id="{DCC38FE9-CA49-4459-8E4E-B44A655223A7}"/>
              </a:ext>
            </a:extLst>
          </p:cNvPr>
          <p:cNvSpPr txBox="1">
            <a:spLocks/>
          </p:cNvSpPr>
          <p:nvPr/>
        </p:nvSpPr>
        <p:spPr>
          <a:xfrm>
            <a:off x="457200" y="3956039"/>
            <a:ext cx="8291264" cy="1057137"/>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TensorBoard also has querying capabilities, so we can easily isolate parameter values though queries.</a:t>
            </a:r>
          </a:p>
          <a:p>
            <a:pPr marL="342900" indent="-342900" algn="l">
              <a:buClr>
                <a:srgbClr val="0070C0"/>
              </a:buClr>
              <a:buSzPct val="80000"/>
              <a:buFont typeface="Wingdings" pitchFamily="2" charset="2"/>
              <a:buChar char="u"/>
            </a:pPr>
            <a:r>
              <a:rPr lang="en-US" sz="1800" dirty="0">
                <a:solidFill>
                  <a:schemeClr val="tx1"/>
                </a:solidFill>
              </a:rPr>
              <a:t>For example, imagine this SQL query:</a:t>
            </a:r>
          </a:p>
        </p:txBody>
      </p:sp>
      <p:pic>
        <p:nvPicPr>
          <p:cNvPr id="8" name="Picture 7">
            <a:extLst>
              <a:ext uri="{FF2B5EF4-FFF2-40B4-BE49-F238E27FC236}">
                <a16:creationId xmlns:a16="http://schemas.microsoft.com/office/drawing/2014/main" id="{5135E970-02D2-4A22-88EF-1CF18FA88186}"/>
              </a:ext>
            </a:extLst>
          </p:cNvPr>
          <p:cNvPicPr>
            <a:picLocks noChangeAspect="1"/>
          </p:cNvPicPr>
          <p:nvPr/>
        </p:nvPicPr>
        <p:blipFill>
          <a:blip r:embed="rId4"/>
          <a:stretch>
            <a:fillRect/>
          </a:stretch>
        </p:blipFill>
        <p:spPr>
          <a:xfrm>
            <a:off x="1331640" y="5171508"/>
            <a:ext cx="3448050" cy="419100"/>
          </a:xfrm>
          <a:prstGeom prst="rect">
            <a:avLst/>
          </a:prstGeom>
          <a:ln>
            <a:solidFill>
              <a:srgbClr val="C00000"/>
            </a:solidFill>
          </a:ln>
        </p:spPr>
      </p:pic>
    </p:spTree>
    <p:extLst>
      <p:ext uri="{BB962C8B-B14F-4D97-AF65-F5344CB8AC3E}">
        <p14:creationId xmlns:p14="http://schemas.microsoft.com/office/powerpoint/2010/main" val="1431361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30.1 Hyperparameter Experimentation</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138347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Creating Variables For Our Hyperparameters</a:t>
            </a:r>
          </a:p>
          <a:p>
            <a:pPr marL="342900" indent="-342900" algn="l">
              <a:buClr>
                <a:srgbClr val="0070C0"/>
              </a:buClr>
              <a:buSzPct val="80000"/>
              <a:buFont typeface="Wingdings" pitchFamily="2" charset="2"/>
              <a:buChar char="u"/>
            </a:pPr>
            <a:r>
              <a:rPr lang="en-US" sz="1800" dirty="0">
                <a:solidFill>
                  <a:schemeClr val="tx1"/>
                </a:solidFill>
              </a:rPr>
              <a:t>To make the experimentation easy, we will pull out our hard-coded values and turn them into variables.</a:t>
            </a:r>
          </a:p>
          <a:p>
            <a:pPr marL="342900" indent="-342900" algn="l">
              <a:buClr>
                <a:srgbClr val="0070C0"/>
              </a:buClr>
              <a:buSzPct val="80000"/>
              <a:buFont typeface="Wingdings" pitchFamily="2" charset="2"/>
              <a:buChar char="u"/>
            </a:pPr>
            <a:r>
              <a:rPr lang="en-US" sz="1800" dirty="0">
                <a:solidFill>
                  <a:schemeClr val="tx1"/>
                </a:solidFill>
              </a:rPr>
              <a:t>This is the hard-coded way: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https://www.youtube.com/watch?v=ycxulUVoNbk&amp;list=PLZbbT5o_s2xrfNyHZsM6ufI0iZENK9xgG&amp;index=30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pic>
        <p:nvPicPr>
          <p:cNvPr id="10" name="Picture 9">
            <a:extLst>
              <a:ext uri="{FF2B5EF4-FFF2-40B4-BE49-F238E27FC236}">
                <a16:creationId xmlns:a16="http://schemas.microsoft.com/office/drawing/2014/main" id="{5DB41452-42E2-41B2-81EB-EE2A0CCDC420}"/>
              </a:ext>
            </a:extLst>
          </p:cNvPr>
          <p:cNvPicPr>
            <a:picLocks noChangeAspect="1"/>
          </p:cNvPicPr>
          <p:nvPr/>
        </p:nvPicPr>
        <p:blipFill>
          <a:blip r:embed="rId3"/>
          <a:stretch>
            <a:fillRect/>
          </a:stretch>
        </p:blipFill>
        <p:spPr>
          <a:xfrm>
            <a:off x="1763688" y="2909623"/>
            <a:ext cx="4048125" cy="1476375"/>
          </a:xfrm>
          <a:prstGeom prst="rect">
            <a:avLst/>
          </a:prstGeom>
          <a:ln>
            <a:solidFill>
              <a:srgbClr val="C00000"/>
            </a:solidFill>
          </a:ln>
        </p:spPr>
      </p:pic>
    </p:spTree>
    <p:extLst>
      <p:ext uri="{BB962C8B-B14F-4D97-AF65-F5344CB8AC3E}">
        <p14:creationId xmlns:p14="http://schemas.microsoft.com/office/powerpoint/2010/main" val="3051756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30.1 Hyperparameter Experimentation</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10954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Creating Variables For Our Hyperparameters</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Notice how the </a:t>
            </a:r>
            <a:r>
              <a:rPr lang="en-US" altLang="en-US" sz="1800" dirty="0" err="1">
                <a:solidFill>
                  <a:srgbClr val="E83E8C"/>
                </a:solidFill>
                <a:latin typeface="SFMono-Regular"/>
              </a:rPr>
              <a:t>batch_size</a:t>
            </a:r>
            <a:r>
              <a:rPr lang="en-US" altLang="en-US" sz="1800" dirty="0">
                <a:solidFill>
                  <a:srgbClr val="333333"/>
                </a:solidFill>
                <a:latin typeface="-apple-system"/>
              </a:rPr>
              <a:t> and </a:t>
            </a:r>
            <a:r>
              <a:rPr lang="en-US" altLang="en-US" sz="1800" dirty="0" err="1">
                <a:solidFill>
                  <a:srgbClr val="E83E8C"/>
                </a:solidFill>
                <a:latin typeface="SFMono-Regular"/>
              </a:rPr>
              <a:t>lr</a:t>
            </a:r>
            <a:r>
              <a:rPr lang="en-US" altLang="en-US" sz="1800" dirty="0">
                <a:solidFill>
                  <a:srgbClr val="333333"/>
                </a:solidFill>
                <a:latin typeface="-apple-system"/>
              </a:rPr>
              <a:t> parameter values are hard-coded.</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This is what we change it to (now our values are set using variables):</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https://www.youtube.com/watch?v=ycxulUVoNbk&amp;list=PLZbbT5o_s2xrfNyHZsM6ufI0iZENK9xgG&amp;index=30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pic>
        <p:nvPicPr>
          <p:cNvPr id="8" name="Picture 7">
            <a:extLst>
              <a:ext uri="{FF2B5EF4-FFF2-40B4-BE49-F238E27FC236}">
                <a16:creationId xmlns:a16="http://schemas.microsoft.com/office/drawing/2014/main" id="{3BED2057-7ADD-4D28-BDFC-B68B2C77CE7C}"/>
              </a:ext>
            </a:extLst>
          </p:cNvPr>
          <p:cNvPicPr>
            <a:picLocks noChangeAspect="1"/>
          </p:cNvPicPr>
          <p:nvPr/>
        </p:nvPicPr>
        <p:blipFill>
          <a:blip r:embed="rId3"/>
          <a:stretch>
            <a:fillRect/>
          </a:stretch>
        </p:blipFill>
        <p:spPr>
          <a:xfrm>
            <a:off x="1691680" y="2621591"/>
            <a:ext cx="4095750" cy="2228850"/>
          </a:xfrm>
          <a:prstGeom prst="rect">
            <a:avLst/>
          </a:prstGeom>
          <a:ln>
            <a:solidFill>
              <a:srgbClr val="C00000"/>
            </a:solidFill>
          </a:ln>
        </p:spPr>
      </p:pic>
    </p:spTree>
    <p:extLst>
      <p:ext uri="{BB962C8B-B14F-4D97-AF65-F5344CB8AC3E}">
        <p14:creationId xmlns:p14="http://schemas.microsoft.com/office/powerpoint/2010/main" val="215843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30.1 Hyperparameter Experimentation</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159949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Creating Variables For Our Hyperparameters</a:t>
            </a:r>
          </a:p>
          <a:p>
            <a:pPr marL="342900" indent="-342900" algn="l">
              <a:buClr>
                <a:srgbClr val="0070C0"/>
              </a:buClr>
              <a:buSzPct val="80000"/>
              <a:buFont typeface="Wingdings" pitchFamily="2" charset="2"/>
              <a:buChar char="u"/>
            </a:pPr>
            <a:r>
              <a:rPr lang="en-US" sz="1800" dirty="0">
                <a:solidFill>
                  <a:schemeClr val="tx1"/>
                </a:solidFill>
              </a:rPr>
              <a:t>This will allow us to change the values in a single place and have them propagate through our code.</a:t>
            </a:r>
          </a:p>
          <a:p>
            <a:pPr marL="342900" indent="-342900" algn="l">
              <a:buClr>
                <a:srgbClr val="0070C0"/>
              </a:buClr>
              <a:buSzPct val="80000"/>
              <a:buFont typeface="Wingdings" pitchFamily="2" charset="2"/>
              <a:buChar char="u"/>
            </a:pPr>
            <a:r>
              <a:rPr lang="en-US" sz="1800" dirty="0">
                <a:solidFill>
                  <a:schemeClr val="tx1"/>
                </a:solidFill>
              </a:rPr>
              <a:t>Now, we will create the value for our comment parameter using the variables like so:</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https://www.youtube.com/watch?v=ycxulUVoNbk&amp;list=PLZbbT5o_s2xrfNyHZsM6ufI0iZENK9xgG&amp;index=30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pic>
        <p:nvPicPr>
          <p:cNvPr id="7" name="Picture 6">
            <a:extLst>
              <a:ext uri="{FF2B5EF4-FFF2-40B4-BE49-F238E27FC236}">
                <a16:creationId xmlns:a16="http://schemas.microsoft.com/office/drawing/2014/main" id="{B5DFDA76-3EA0-4079-AF0A-DA712CC915C4}"/>
              </a:ext>
            </a:extLst>
          </p:cNvPr>
          <p:cNvPicPr>
            <a:picLocks noChangeAspect="1"/>
          </p:cNvPicPr>
          <p:nvPr/>
        </p:nvPicPr>
        <p:blipFill>
          <a:blip r:embed="rId3"/>
          <a:stretch>
            <a:fillRect/>
          </a:stretch>
        </p:blipFill>
        <p:spPr>
          <a:xfrm>
            <a:off x="1547664" y="3125647"/>
            <a:ext cx="5876925" cy="323850"/>
          </a:xfrm>
          <a:prstGeom prst="rect">
            <a:avLst/>
          </a:prstGeom>
          <a:ln>
            <a:solidFill>
              <a:srgbClr val="C00000"/>
            </a:solidFill>
          </a:ln>
        </p:spPr>
      </p:pic>
      <p:sp>
        <p:nvSpPr>
          <p:cNvPr id="9" name="副標題 2">
            <a:extLst>
              <a:ext uri="{FF2B5EF4-FFF2-40B4-BE49-F238E27FC236}">
                <a16:creationId xmlns:a16="http://schemas.microsoft.com/office/drawing/2014/main" id="{75A94851-AAF4-4F73-8E37-183856DC0AA9}"/>
              </a:ext>
            </a:extLst>
          </p:cNvPr>
          <p:cNvSpPr txBox="1">
            <a:spLocks/>
          </p:cNvSpPr>
          <p:nvPr/>
        </p:nvSpPr>
        <p:spPr>
          <a:xfrm>
            <a:off x="477824" y="3650201"/>
            <a:ext cx="8291264" cy="1074944"/>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en-US" sz="1800" dirty="0">
                <a:solidFill>
                  <a:srgbClr val="333333"/>
                </a:solidFill>
                <a:latin typeface="-apple-system"/>
              </a:rPr>
              <a:t>Why do this? We'll the </a:t>
            </a:r>
            <a:r>
              <a:rPr lang="en-US" altLang="en-US" sz="1800" dirty="0" err="1">
                <a:solidFill>
                  <a:srgbClr val="E83E8C"/>
                </a:solidFill>
                <a:latin typeface="SFMono-Regular"/>
              </a:rPr>
              <a:t>cross_entropy</a:t>
            </a:r>
            <a:r>
              <a:rPr lang="en-US" altLang="en-US" sz="1800" dirty="0">
                <a:solidFill>
                  <a:srgbClr val="333333"/>
                </a:solidFill>
                <a:latin typeface="-apple-system"/>
              </a:rPr>
              <a:t> loss function averages the loss values that are produced by the batch and then returns this average loss.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This is why we need to account for the batch size.</a:t>
            </a:r>
            <a:r>
              <a:rPr lang="en-US" altLang="en-US" sz="1800" dirty="0">
                <a:solidFill>
                  <a:schemeClr val="tx1"/>
                </a:solidFill>
              </a:rPr>
              <a:t> </a:t>
            </a:r>
            <a:endParaRPr lang="en-US" altLang="en-US" sz="1800" dirty="0">
              <a:solidFill>
                <a:schemeClr val="tx1"/>
              </a:solidFill>
              <a:latin typeface="Arial" panose="020B0604020202020204" pitchFamily="34" charset="0"/>
            </a:endParaRPr>
          </a:p>
        </p:txBody>
      </p:sp>
    </p:spTree>
    <p:extLst>
      <p:ext uri="{BB962C8B-B14F-4D97-AF65-F5344CB8AC3E}">
        <p14:creationId xmlns:p14="http://schemas.microsoft.com/office/powerpoint/2010/main" val="1431205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30.1 Hyperparameter Experimentation</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325568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Creating Variables For Our Hyperparameters</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There is a parameter that the </a:t>
            </a:r>
            <a:r>
              <a:rPr lang="en-US" altLang="en-US" sz="1800" dirty="0" err="1">
                <a:solidFill>
                  <a:srgbClr val="E83E8C"/>
                </a:solidFill>
                <a:latin typeface="SFMono-Regular"/>
              </a:rPr>
              <a:t>cross_entropy</a:t>
            </a:r>
            <a:r>
              <a:rPr lang="en-US" altLang="en-US" sz="1800" dirty="0">
                <a:solidFill>
                  <a:srgbClr val="333333"/>
                </a:solidFill>
                <a:latin typeface="-apple-system"/>
              </a:rPr>
              <a:t> function accepts called </a:t>
            </a:r>
            <a:r>
              <a:rPr lang="en-US" altLang="en-US" sz="1800" dirty="0">
                <a:solidFill>
                  <a:srgbClr val="E83E8C"/>
                </a:solidFill>
                <a:latin typeface="SFMono-Regular"/>
              </a:rPr>
              <a:t>reduction</a:t>
            </a:r>
            <a:r>
              <a:rPr lang="en-US" altLang="en-US" sz="1800" dirty="0">
                <a:solidFill>
                  <a:srgbClr val="333333"/>
                </a:solidFill>
                <a:latin typeface="-apple-system"/>
              </a:rPr>
              <a:t> that we could also use.</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The reduction parameter optionally accepts a string as an argument.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This parameter specifies the reduction to apply to the output of the loss function.</a:t>
            </a:r>
            <a:endParaRPr lang="en-US" altLang="en-US" sz="1800" dirty="0">
              <a:solidFill>
                <a:schemeClr val="tx1"/>
              </a:solidFill>
            </a:endParaRPr>
          </a:p>
          <a:p>
            <a:pPr marL="342900" indent="-342900" algn="l">
              <a:buClr>
                <a:srgbClr val="0070C0"/>
              </a:buClr>
              <a:buSzPct val="80000"/>
              <a:buFont typeface="+mj-lt"/>
              <a:buAutoNum type="arabicPeriod"/>
            </a:pPr>
            <a:r>
              <a:rPr lang="en-US" altLang="en-US" sz="1800" dirty="0">
                <a:solidFill>
                  <a:srgbClr val="E83E8C"/>
                </a:solidFill>
                <a:latin typeface="SFMono-Regular"/>
              </a:rPr>
              <a:t>'none'</a:t>
            </a:r>
            <a:r>
              <a:rPr lang="en-US" altLang="en-US" sz="1800" dirty="0">
                <a:solidFill>
                  <a:srgbClr val="333333"/>
                </a:solidFill>
                <a:latin typeface="-apple-system"/>
              </a:rPr>
              <a:t> - no reduction will be applied.</a:t>
            </a:r>
          </a:p>
          <a:p>
            <a:pPr marL="342900" indent="-342900" algn="l">
              <a:buClr>
                <a:srgbClr val="0070C0"/>
              </a:buClr>
              <a:buSzPct val="80000"/>
              <a:buFont typeface="+mj-lt"/>
              <a:buAutoNum type="arabicPeriod"/>
            </a:pPr>
            <a:r>
              <a:rPr lang="en-US" altLang="en-US" sz="1800" dirty="0">
                <a:solidFill>
                  <a:srgbClr val="E83E8C"/>
                </a:solidFill>
                <a:latin typeface="SFMono-Regular"/>
              </a:rPr>
              <a:t>'mean'</a:t>
            </a:r>
            <a:r>
              <a:rPr lang="en-US" altLang="en-US" sz="1800" dirty="0">
                <a:solidFill>
                  <a:srgbClr val="333333"/>
                </a:solidFill>
                <a:latin typeface="-apple-system"/>
              </a:rPr>
              <a:t> - the sum of the output will be divided by the number of elements in the output.</a:t>
            </a:r>
          </a:p>
          <a:p>
            <a:pPr marL="342900" indent="-342900" algn="l">
              <a:buClr>
                <a:srgbClr val="0070C0"/>
              </a:buClr>
              <a:buSzPct val="80000"/>
              <a:buFont typeface="+mj-lt"/>
              <a:buAutoNum type="arabicPeriod"/>
            </a:pPr>
            <a:r>
              <a:rPr lang="en-US" altLang="en-US" sz="1800" dirty="0">
                <a:solidFill>
                  <a:srgbClr val="E83E8C"/>
                </a:solidFill>
                <a:latin typeface="SFMono-Regular"/>
              </a:rPr>
              <a:t>'sum'</a:t>
            </a:r>
            <a:r>
              <a:rPr lang="en-US" altLang="en-US" sz="1800" dirty="0">
                <a:solidFill>
                  <a:srgbClr val="333333"/>
                </a:solidFill>
                <a:latin typeface="-apple-system"/>
              </a:rPr>
              <a:t> - the output will be summed.</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Note that the default is </a:t>
            </a:r>
            <a:r>
              <a:rPr lang="en-US" altLang="en-US" sz="1800" dirty="0">
                <a:solidFill>
                  <a:srgbClr val="E83E8C"/>
                </a:solidFill>
                <a:latin typeface="SFMono-Regular"/>
              </a:rPr>
              <a:t>'mean'</a:t>
            </a:r>
            <a:r>
              <a:rPr lang="en-US" altLang="en-US" sz="1800" dirty="0">
                <a:solidFill>
                  <a:srgbClr val="333333"/>
                </a:solidFill>
                <a:latin typeface="-apple-system"/>
              </a:rPr>
              <a:t>. This is why </a:t>
            </a:r>
            <a:r>
              <a:rPr lang="en-US" altLang="en-US" sz="1800" dirty="0" err="1">
                <a:solidFill>
                  <a:srgbClr val="E83E8C"/>
                </a:solidFill>
                <a:latin typeface="SFMono-Regular"/>
              </a:rPr>
              <a:t>loss.item</a:t>
            </a:r>
            <a:r>
              <a:rPr lang="en-US" altLang="en-US" sz="1800" dirty="0">
                <a:solidFill>
                  <a:srgbClr val="E83E8C"/>
                </a:solidFill>
                <a:latin typeface="SFMono-Regular"/>
              </a:rPr>
              <a:t>() * </a:t>
            </a:r>
            <a:r>
              <a:rPr lang="en-US" altLang="en-US" sz="1800" dirty="0" err="1">
                <a:solidFill>
                  <a:srgbClr val="E83E8C"/>
                </a:solidFill>
                <a:latin typeface="SFMono-Regular"/>
              </a:rPr>
              <a:t>batch_size</a:t>
            </a:r>
            <a:r>
              <a:rPr lang="en-US" altLang="en-US" sz="1800" dirty="0">
                <a:solidFill>
                  <a:srgbClr val="333333"/>
                </a:solidFill>
                <a:latin typeface="-apple-system"/>
              </a:rPr>
              <a:t> works.</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https://www.youtube.com/watch?v=ycxulUVoNbk&amp;list=PLZbbT5o_s2xrfNyHZsM6ufI0iZENK9xgG&amp;index=30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spTree>
    <p:extLst>
      <p:ext uri="{BB962C8B-B14F-4D97-AF65-F5344CB8AC3E}">
        <p14:creationId xmlns:p14="http://schemas.microsoft.com/office/powerpoint/2010/main" val="946777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30.1 Hyperparameter Experimentation</a:t>
            </a:r>
            <a:endParaRPr lang="zh-TW" altLang="en-US" sz="3600" b="1" dirty="0">
              <a:solidFill>
                <a:srgbClr val="FFFF00"/>
              </a:solidFill>
            </a:endParaRPr>
          </a:p>
        </p:txBody>
      </p:sp>
      <p:sp>
        <p:nvSpPr>
          <p:cNvPr id="3" name="副標題 2"/>
          <p:cNvSpPr>
            <a:spLocks noGrp="1"/>
          </p:cNvSpPr>
          <p:nvPr>
            <p:ph type="subTitle" idx="1"/>
          </p:nvPr>
        </p:nvSpPr>
        <p:spPr>
          <a:xfrm>
            <a:off x="457200" y="1325448"/>
            <a:ext cx="3394720"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Code: Loop for epoch</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https://www.youtube.com/watch?v=ycxulUVoNbk&amp;list=PLZbbT5o_s2xrfNyHZsM6ufI0iZENK9xgG&amp;index=30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pic>
        <p:nvPicPr>
          <p:cNvPr id="9" name="Picture 8">
            <a:extLst>
              <a:ext uri="{FF2B5EF4-FFF2-40B4-BE49-F238E27FC236}">
                <a16:creationId xmlns:a16="http://schemas.microsoft.com/office/drawing/2014/main" id="{207543C0-7B84-4AF1-B862-A066E1BBC9BA}"/>
              </a:ext>
            </a:extLst>
          </p:cNvPr>
          <p:cNvPicPr>
            <a:picLocks noChangeAspect="1"/>
          </p:cNvPicPr>
          <p:nvPr/>
        </p:nvPicPr>
        <p:blipFill>
          <a:blip r:embed="rId3"/>
          <a:stretch>
            <a:fillRect/>
          </a:stretch>
        </p:blipFill>
        <p:spPr>
          <a:xfrm>
            <a:off x="3952719" y="1297230"/>
            <a:ext cx="4734081" cy="5560769"/>
          </a:xfrm>
          <a:prstGeom prst="rect">
            <a:avLst/>
          </a:prstGeom>
          <a:ln>
            <a:solidFill>
              <a:srgbClr val="C00000"/>
            </a:solidFill>
          </a:ln>
        </p:spPr>
      </p:pic>
    </p:spTree>
    <p:extLst>
      <p:ext uri="{BB962C8B-B14F-4D97-AF65-F5344CB8AC3E}">
        <p14:creationId xmlns:p14="http://schemas.microsoft.com/office/powerpoint/2010/main" val="6575448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30.1 Hyperparameter Experimentation</a:t>
            </a:r>
            <a:endParaRPr lang="zh-TW" altLang="en-US" sz="3600" b="1" dirty="0">
              <a:solidFill>
                <a:srgbClr val="FFFF00"/>
              </a:solidFill>
            </a:endParaRPr>
          </a:p>
        </p:txBody>
      </p:sp>
      <p:sp>
        <p:nvSpPr>
          <p:cNvPr id="3" name="副標題 2"/>
          <p:cNvSpPr>
            <a:spLocks noGrp="1"/>
          </p:cNvSpPr>
          <p:nvPr>
            <p:ph type="subTitle" idx="1"/>
          </p:nvPr>
        </p:nvSpPr>
        <p:spPr>
          <a:xfrm>
            <a:off x="457200" y="1325448"/>
            <a:ext cx="8229600"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Code: Result of Loop for epoch</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https://www.youtube.com/watch?v=ycxulUVoNbk&amp;list=PLZbbT5o_s2xrfNyHZsM6ufI0iZENK9xgG&amp;index=30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pic>
        <p:nvPicPr>
          <p:cNvPr id="7" name="Picture 6">
            <a:extLst>
              <a:ext uri="{FF2B5EF4-FFF2-40B4-BE49-F238E27FC236}">
                <a16:creationId xmlns:a16="http://schemas.microsoft.com/office/drawing/2014/main" id="{477C8528-F0CD-4BF6-AF7E-563594412D20}"/>
              </a:ext>
            </a:extLst>
          </p:cNvPr>
          <p:cNvPicPr>
            <a:picLocks noChangeAspect="1"/>
          </p:cNvPicPr>
          <p:nvPr/>
        </p:nvPicPr>
        <p:blipFill>
          <a:blip r:embed="rId3"/>
          <a:stretch>
            <a:fillRect/>
          </a:stretch>
        </p:blipFill>
        <p:spPr>
          <a:xfrm>
            <a:off x="582538" y="1958052"/>
            <a:ext cx="8104262" cy="3864339"/>
          </a:xfrm>
          <a:prstGeom prst="rect">
            <a:avLst/>
          </a:prstGeom>
          <a:ln>
            <a:solidFill>
              <a:srgbClr val="C00000"/>
            </a:solidFill>
          </a:ln>
        </p:spPr>
      </p:pic>
    </p:spTree>
    <p:extLst>
      <p:ext uri="{BB962C8B-B14F-4D97-AF65-F5344CB8AC3E}">
        <p14:creationId xmlns:p14="http://schemas.microsoft.com/office/powerpoint/2010/main" val="532752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3600" b="1" dirty="0">
                <a:solidFill>
                  <a:srgbClr val="FFFF00"/>
                </a:solidFill>
              </a:rPr>
              <a:t>30.2 Experiment with Hyperparameter Values</a:t>
            </a:r>
            <a:endParaRPr lang="zh-TW" altLang="en-US" sz="36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34115361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30.2 Experiment with Hyperparameter Values</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138347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Experiment with Hyperparameter Values</a:t>
            </a:r>
          </a:p>
          <a:p>
            <a:pPr marL="342900" indent="-342900" algn="l">
              <a:buClr>
                <a:srgbClr val="0070C0"/>
              </a:buClr>
              <a:buSzPct val="80000"/>
              <a:buFont typeface="Wingdings" pitchFamily="2" charset="2"/>
              <a:buChar char="u"/>
            </a:pPr>
            <a:r>
              <a:rPr lang="en-US" sz="1800" dirty="0">
                <a:solidFill>
                  <a:schemeClr val="tx1"/>
                </a:solidFill>
              </a:rPr>
              <a:t>Now that we have this setup, we can do more!</a:t>
            </a:r>
          </a:p>
          <a:p>
            <a:pPr marL="342900" indent="-342900" algn="l">
              <a:buClr>
                <a:srgbClr val="0070C0"/>
              </a:buClr>
              <a:buSzPct val="80000"/>
              <a:buFont typeface="Wingdings" pitchFamily="2" charset="2"/>
              <a:buChar char="u"/>
            </a:pPr>
            <a:r>
              <a:rPr lang="en-US" sz="1800" dirty="0">
                <a:solidFill>
                  <a:schemeClr val="tx1"/>
                </a:solidFill>
              </a:rPr>
              <a:t>All we need to do is create some lists and some loops, and we can run the code and sit back and wait for all the combinations to run.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https://www.youtube.com/watch?v=ycxulUVoNbk&amp;list=PLZbbT5o_s2xrfNyHZsM6ufI0iZENK9xgG&amp;index=30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spTree>
    <p:extLst>
      <p:ext uri="{BB962C8B-B14F-4D97-AF65-F5344CB8AC3E}">
        <p14:creationId xmlns:p14="http://schemas.microsoft.com/office/powerpoint/2010/main" val="3143875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30 Hyperparameter (Part 2)</a:t>
            </a:r>
            <a:endParaRPr lang="zh-TW" altLang="en-US" b="1" dirty="0">
              <a:solidFill>
                <a:srgbClr val="FFFF00"/>
              </a:solidFill>
            </a:endParaRPr>
          </a:p>
        </p:txBody>
      </p:sp>
      <p:sp>
        <p:nvSpPr>
          <p:cNvPr id="3" name="副標題 2"/>
          <p:cNvSpPr>
            <a:spLocks noGrp="1"/>
          </p:cNvSpPr>
          <p:nvPr>
            <p:ph type="subTitle" idx="1"/>
          </p:nvPr>
        </p:nvSpPr>
        <p:spPr>
          <a:xfrm>
            <a:off x="457200" y="1268761"/>
            <a:ext cx="8352928" cy="453650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Hyperparameter Tuning and Experimenting</a:t>
            </a:r>
          </a:p>
          <a:p>
            <a:pPr marL="342900" indent="-342900" algn="l">
              <a:buClr>
                <a:srgbClr val="0070C0"/>
              </a:buClr>
              <a:buSzPct val="80000"/>
              <a:buFont typeface="Wingdings" pitchFamily="2" charset="2"/>
              <a:buChar char="u"/>
            </a:pPr>
            <a:r>
              <a:rPr lang="en-US" sz="1800" dirty="0">
                <a:solidFill>
                  <a:schemeClr val="tx1"/>
                </a:solidFill>
              </a:rPr>
              <a:t>We discuss how to use TensorBoard to experiment with different training hyperparameters.</a:t>
            </a:r>
          </a:p>
          <a:p>
            <a:pPr marL="342900" indent="-342900" algn="l">
              <a:buClr>
                <a:srgbClr val="0070C0"/>
              </a:buClr>
              <a:buSzPct val="80000"/>
              <a:buFont typeface="Wingdings" pitchFamily="2" charset="2"/>
              <a:buChar char="u"/>
            </a:pPr>
            <a:r>
              <a:rPr lang="en-US" sz="1800" dirty="0">
                <a:solidFill>
                  <a:schemeClr val="tx1"/>
                </a:solidFill>
              </a:rPr>
              <a:t>Outline of where we are:</a:t>
            </a:r>
          </a:p>
          <a:p>
            <a:pPr marL="342900" indent="-342900" algn="l">
              <a:buClr>
                <a:srgbClr val="0070C0"/>
              </a:buClr>
              <a:buSzPct val="80000"/>
              <a:buFont typeface="Wingdings" pitchFamily="2" charset="2"/>
              <a:buChar char="u"/>
            </a:pPr>
            <a:r>
              <a:rPr lang="en-US" sz="1800" dirty="0">
                <a:solidFill>
                  <a:schemeClr val="tx1"/>
                </a:solidFill>
              </a:rPr>
              <a:t>Prepare the data</a:t>
            </a:r>
          </a:p>
          <a:p>
            <a:pPr marL="342900" indent="-342900" algn="l">
              <a:buClr>
                <a:srgbClr val="0070C0"/>
              </a:buClr>
              <a:buSzPct val="80000"/>
              <a:buFont typeface="Wingdings" pitchFamily="2" charset="2"/>
              <a:buChar char="u"/>
            </a:pPr>
            <a:r>
              <a:rPr lang="en-US" sz="1800" dirty="0">
                <a:solidFill>
                  <a:schemeClr val="tx1"/>
                </a:solidFill>
              </a:rPr>
              <a:t>Build the model</a:t>
            </a:r>
          </a:p>
          <a:p>
            <a:pPr marL="342900" indent="-342900" algn="l">
              <a:buClr>
                <a:srgbClr val="0070C0"/>
              </a:buClr>
              <a:buSzPct val="80000"/>
              <a:buFont typeface="Wingdings" pitchFamily="2" charset="2"/>
              <a:buChar char="u"/>
            </a:pPr>
            <a:r>
              <a:rPr lang="en-US" sz="1800" dirty="0">
                <a:solidFill>
                  <a:schemeClr val="tx1"/>
                </a:solidFill>
              </a:rPr>
              <a:t>Train the model</a:t>
            </a:r>
          </a:p>
          <a:p>
            <a:pPr marL="342900" indent="-342900" algn="l">
              <a:buClr>
                <a:srgbClr val="0070C0"/>
              </a:buClr>
              <a:buSzPct val="80000"/>
              <a:buFont typeface="Wingdings" pitchFamily="2" charset="2"/>
              <a:buChar char="u"/>
            </a:pPr>
            <a:r>
              <a:rPr lang="en-US" sz="1800" dirty="0">
                <a:solidFill>
                  <a:schemeClr val="tx1"/>
                </a:solidFill>
              </a:rPr>
              <a:t>Analyze the model's results</a:t>
            </a:r>
          </a:p>
          <a:p>
            <a:pPr marL="800100" lvl="1" indent="-342900" algn="l">
              <a:buClr>
                <a:srgbClr val="0070C0"/>
              </a:buClr>
              <a:buSzPct val="80000"/>
              <a:buFont typeface="Wingdings" pitchFamily="2" charset="2"/>
              <a:buChar char="u"/>
            </a:pPr>
            <a:r>
              <a:rPr lang="en-US" sz="1800" b="1" dirty="0">
                <a:solidFill>
                  <a:schemeClr val="tx1"/>
                </a:solidFill>
              </a:rPr>
              <a:t>Hyperparameter Experimentation with TensorBoard</a:t>
            </a:r>
            <a:endParaRPr lang="en-US" sz="1800" dirty="0">
              <a:solidFill>
                <a:schemeClr val="tx1"/>
              </a:solidFill>
            </a:endParaRPr>
          </a:p>
          <a:p>
            <a:pPr marL="342900" indent="-342900" algn="l">
              <a:buClr>
                <a:srgbClr val="0070C0"/>
              </a:buClr>
              <a:buSzPct val="80000"/>
              <a:buFont typeface="Wingdings" pitchFamily="2" charset="2"/>
              <a:buChar char="u"/>
            </a:pPr>
            <a:r>
              <a:rPr lang="en-US" sz="1800" dirty="0">
                <a:solidFill>
                  <a:schemeClr val="tx1"/>
                </a:solidFill>
              </a:rPr>
              <a:t>At this point, we've seen how to build and train a CNN with </a:t>
            </a:r>
            <a:r>
              <a:rPr lang="en-US" sz="1800" dirty="0" err="1">
                <a:solidFill>
                  <a:schemeClr val="tx1"/>
                </a:solidFill>
              </a:rPr>
              <a:t>PyTorch</a:t>
            </a:r>
            <a:r>
              <a:rPr lang="en-US" sz="1800"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In the last discussion, we discussed how to used TensorBoard with </a:t>
            </a:r>
            <a:r>
              <a:rPr lang="en-US" sz="1800" dirty="0" err="1">
                <a:solidFill>
                  <a:schemeClr val="tx1"/>
                </a:solidFill>
              </a:rPr>
              <a:t>PyTorch</a:t>
            </a:r>
            <a:r>
              <a:rPr lang="en-US" sz="1800" dirty="0">
                <a:solidFill>
                  <a:schemeClr val="tx1"/>
                </a:solidFill>
              </a:rPr>
              <a:t>, and we reviewed the training process.</a:t>
            </a:r>
          </a:p>
          <a:p>
            <a:pPr marL="342900" indent="-342900" algn="l">
              <a:buClr>
                <a:srgbClr val="0070C0"/>
              </a:buClr>
              <a:buSzPct val="80000"/>
              <a:buFont typeface="Wingdings" pitchFamily="2" charset="2"/>
              <a:buChar char="u"/>
            </a:pPr>
            <a:r>
              <a:rPr lang="en-US" sz="1800" dirty="0">
                <a:solidFill>
                  <a:schemeClr val="tx1"/>
                </a:solidFill>
              </a:rPr>
              <a:t>This discussion is the last of part two.</a:t>
            </a:r>
          </a:p>
          <a:p>
            <a:pPr marL="342900" indent="-342900" algn="l">
              <a:buClr>
                <a:srgbClr val="0070C0"/>
              </a:buClr>
              <a:buSzPct val="80000"/>
              <a:buFont typeface="Wingdings" pitchFamily="2" charset="2"/>
              <a:buChar char="u"/>
            </a:pPr>
            <a:r>
              <a:rPr lang="en-US" sz="1800" dirty="0">
                <a:solidFill>
                  <a:schemeClr val="tx1"/>
                </a:solidFill>
              </a:rPr>
              <a:t>We are doing now is experimenting with our hyperparameter values.</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https://www.youtube.com/watch?v=ycxulUVoNbk&amp;list=PLZbbT5o_s2xrfNyHZsM6ufI0iZENK9xgG&amp;index=30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38435804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30.2 Experiment with Hyperparameter Values</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10954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Experiment with Hyperparameter Values</a:t>
            </a:r>
          </a:p>
          <a:p>
            <a:pPr marL="342900" indent="-342900" algn="l">
              <a:buClr>
                <a:srgbClr val="0070C0"/>
              </a:buClr>
              <a:buSzPct val="80000"/>
              <a:buFont typeface="Wingdings" pitchFamily="2" charset="2"/>
              <a:buChar char="u"/>
            </a:pPr>
            <a:r>
              <a:rPr lang="en-US" sz="1800" dirty="0">
                <a:solidFill>
                  <a:schemeClr val="tx1"/>
                </a:solidFill>
              </a:rPr>
              <a:t>Here is an example of what we mean:</a:t>
            </a:r>
          </a:p>
          <a:p>
            <a:pPr marL="342900" indent="-342900" algn="l">
              <a:buClr>
                <a:srgbClr val="0070C0"/>
              </a:buClr>
              <a:buSzPct val="80000"/>
              <a:buFont typeface="Wingdings" pitchFamily="2" charset="2"/>
              <a:buChar char="u"/>
            </a:pPr>
            <a:r>
              <a:rPr lang="en-US" sz="1800" b="1" dirty="0">
                <a:solidFill>
                  <a:schemeClr val="tx1"/>
                </a:solidFill>
              </a:rPr>
              <a:t>Parameter Lists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https://www.youtube.com/watch?v=ycxulUVoNbk&amp;list=PLZbbT5o_s2xrfNyHZsM6ufI0iZENK9xgG&amp;index=30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pic>
        <p:nvPicPr>
          <p:cNvPr id="7" name="Picture 6">
            <a:extLst>
              <a:ext uri="{FF2B5EF4-FFF2-40B4-BE49-F238E27FC236}">
                <a16:creationId xmlns:a16="http://schemas.microsoft.com/office/drawing/2014/main" id="{AF816863-FD7E-4F45-B259-64710494580E}"/>
              </a:ext>
            </a:extLst>
          </p:cNvPr>
          <p:cNvPicPr>
            <a:picLocks noChangeAspect="1"/>
          </p:cNvPicPr>
          <p:nvPr/>
        </p:nvPicPr>
        <p:blipFill>
          <a:blip r:embed="rId3"/>
          <a:stretch>
            <a:fillRect/>
          </a:stretch>
        </p:blipFill>
        <p:spPr>
          <a:xfrm>
            <a:off x="2051720" y="2621591"/>
            <a:ext cx="3514725" cy="561975"/>
          </a:xfrm>
          <a:prstGeom prst="rect">
            <a:avLst/>
          </a:prstGeom>
          <a:ln>
            <a:solidFill>
              <a:srgbClr val="C00000"/>
            </a:solidFill>
          </a:ln>
        </p:spPr>
      </p:pic>
    </p:spTree>
    <p:extLst>
      <p:ext uri="{BB962C8B-B14F-4D97-AF65-F5344CB8AC3E}">
        <p14:creationId xmlns:p14="http://schemas.microsoft.com/office/powerpoint/2010/main" val="1627957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30.2 Experiment with Hyperparameter Values</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3250704" cy="95142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Experiment with Hyperparameter Values</a:t>
            </a:r>
          </a:p>
          <a:p>
            <a:pPr marL="342900" indent="-342900" algn="l">
              <a:buClr>
                <a:srgbClr val="0070C0"/>
              </a:buClr>
              <a:buSzPct val="80000"/>
              <a:buFont typeface="Wingdings" pitchFamily="2" charset="2"/>
              <a:buChar char="u"/>
            </a:pPr>
            <a:r>
              <a:rPr lang="en-US" sz="1800" b="1" dirty="0">
                <a:solidFill>
                  <a:schemeClr val="tx1"/>
                </a:solidFill>
              </a:rPr>
              <a:t>Nested Iteration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https://www.youtube.com/watch?v=ycxulUVoNbk&amp;list=PLZbbT5o_s2xrfNyHZsM6ufI0iZENK9xgG&amp;index=30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pic>
        <p:nvPicPr>
          <p:cNvPr id="9" name="Picture 8">
            <a:extLst>
              <a:ext uri="{FF2B5EF4-FFF2-40B4-BE49-F238E27FC236}">
                <a16:creationId xmlns:a16="http://schemas.microsoft.com/office/drawing/2014/main" id="{EA22108A-1B48-49AD-A72A-F321B5C59D05}"/>
              </a:ext>
            </a:extLst>
          </p:cNvPr>
          <p:cNvPicPr>
            <a:picLocks noChangeAspect="1"/>
          </p:cNvPicPr>
          <p:nvPr/>
        </p:nvPicPr>
        <p:blipFill>
          <a:blip r:embed="rId3"/>
          <a:stretch>
            <a:fillRect/>
          </a:stretch>
        </p:blipFill>
        <p:spPr>
          <a:xfrm>
            <a:off x="3809082" y="1130864"/>
            <a:ext cx="5117326" cy="5286920"/>
          </a:xfrm>
          <a:prstGeom prst="rect">
            <a:avLst/>
          </a:prstGeom>
          <a:ln>
            <a:solidFill>
              <a:srgbClr val="C00000"/>
            </a:solidFill>
          </a:ln>
        </p:spPr>
      </p:pic>
    </p:spTree>
    <p:extLst>
      <p:ext uri="{BB962C8B-B14F-4D97-AF65-F5344CB8AC3E}">
        <p14:creationId xmlns:p14="http://schemas.microsoft.com/office/powerpoint/2010/main" val="35344233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30.2 Experiment with Hyperparameter Values</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29600" cy="95142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Experiment with Hyperparameter Values</a:t>
            </a:r>
          </a:p>
          <a:p>
            <a:pPr marL="342900" indent="-342900" algn="l">
              <a:buClr>
                <a:srgbClr val="0070C0"/>
              </a:buClr>
              <a:buSzPct val="80000"/>
              <a:buFont typeface="Wingdings" pitchFamily="2" charset="2"/>
              <a:buChar char="u"/>
            </a:pPr>
            <a:r>
              <a:rPr lang="en-US" sz="1800" dirty="0">
                <a:solidFill>
                  <a:schemeClr val="tx1"/>
                </a:solidFill>
              </a:rPr>
              <a:t>Once this code completes we run TensorBoard and all the runs will be displayed graphically and easily comparable.</a:t>
            </a: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https://www.youtube.com/watch?v=ycxulUVoNbk&amp;list=PLZbbT5o_s2xrfNyHZsM6ufI0iZENK9xgG&amp;index=30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pic>
        <p:nvPicPr>
          <p:cNvPr id="7" name="Picture 6">
            <a:extLst>
              <a:ext uri="{FF2B5EF4-FFF2-40B4-BE49-F238E27FC236}">
                <a16:creationId xmlns:a16="http://schemas.microsoft.com/office/drawing/2014/main" id="{96C40F8C-0FF3-490E-9BB5-8B33D7672596}"/>
              </a:ext>
            </a:extLst>
          </p:cNvPr>
          <p:cNvPicPr>
            <a:picLocks noChangeAspect="1"/>
          </p:cNvPicPr>
          <p:nvPr/>
        </p:nvPicPr>
        <p:blipFill>
          <a:blip r:embed="rId3"/>
          <a:stretch>
            <a:fillRect/>
          </a:stretch>
        </p:blipFill>
        <p:spPr>
          <a:xfrm>
            <a:off x="1524000" y="2477575"/>
            <a:ext cx="2466975" cy="409575"/>
          </a:xfrm>
          <a:prstGeom prst="rect">
            <a:avLst/>
          </a:prstGeom>
          <a:ln>
            <a:solidFill>
              <a:srgbClr val="C00000"/>
            </a:solidFill>
          </a:ln>
        </p:spPr>
      </p:pic>
    </p:spTree>
    <p:extLst>
      <p:ext uri="{BB962C8B-B14F-4D97-AF65-F5344CB8AC3E}">
        <p14:creationId xmlns:p14="http://schemas.microsoft.com/office/powerpoint/2010/main" val="23507726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30.2 Experiment with Hyperparameter Values</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29600" cy="224756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333333"/>
                </a:solidFill>
                <a:latin typeface="montserrat"/>
              </a:rPr>
              <a:t>Batch Size Vs Training Set Size</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When the training set size is not divisible by the batch size, the last batch of data will contain fewer samples than the other batches.</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One simple way to deal with this discrepancy is to drop the last batch.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The </a:t>
            </a:r>
            <a:r>
              <a:rPr lang="en-US" altLang="en-US" sz="1800" dirty="0" err="1">
                <a:solidFill>
                  <a:srgbClr val="333333"/>
                </a:solidFill>
                <a:latin typeface="-apple-system"/>
              </a:rPr>
              <a:t>PyTorch</a:t>
            </a:r>
            <a:r>
              <a:rPr lang="en-US" altLang="en-US" sz="1800" dirty="0">
                <a:solidFill>
                  <a:srgbClr val="333333"/>
                </a:solidFill>
                <a:latin typeface="-apple-system"/>
              </a:rPr>
              <a:t> </a:t>
            </a:r>
            <a:r>
              <a:rPr lang="en-US" altLang="en-US" sz="1800" dirty="0" err="1">
                <a:solidFill>
                  <a:srgbClr val="E83E8C"/>
                </a:solidFill>
                <a:latin typeface="SFMono-Regular"/>
              </a:rPr>
              <a:t>DataLoader</a:t>
            </a:r>
            <a:r>
              <a:rPr lang="en-US" altLang="en-US" sz="1800" dirty="0">
                <a:solidFill>
                  <a:srgbClr val="333333"/>
                </a:solidFill>
                <a:latin typeface="-apple-system"/>
              </a:rPr>
              <a:t> class gives us the ability to do this by setting </a:t>
            </a:r>
            <a:r>
              <a:rPr lang="en-US" altLang="en-US" sz="1800" dirty="0" err="1">
                <a:solidFill>
                  <a:srgbClr val="E83E8C"/>
                </a:solidFill>
                <a:latin typeface="SFMono-Regular"/>
              </a:rPr>
              <a:t>drop_last</a:t>
            </a:r>
            <a:r>
              <a:rPr lang="en-US" altLang="en-US" sz="1800" dirty="0">
                <a:solidFill>
                  <a:srgbClr val="E83E8C"/>
                </a:solidFill>
                <a:latin typeface="SFMono-Regular"/>
              </a:rPr>
              <a:t>=True</a:t>
            </a:r>
            <a:r>
              <a:rPr lang="en-US" altLang="en-US" sz="1800" dirty="0">
                <a:solidFill>
                  <a:srgbClr val="333333"/>
                </a:solidFill>
                <a:latin typeface="-apple-system"/>
              </a:rPr>
              <a:t>.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By default the </a:t>
            </a:r>
            <a:r>
              <a:rPr lang="en-US" altLang="en-US" sz="1800" dirty="0" err="1">
                <a:solidFill>
                  <a:srgbClr val="E83E8C"/>
                </a:solidFill>
                <a:latin typeface="SFMono-Regular"/>
              </a:rPr>
              <a:t>drop_last</a:t>
            </a:r>
            <a:r>
              <a:rPr lang="en-US" altLang="en-US" sz="1800" dirty="0">
                <a:solidFill>
                  <a:srgbClr val="333333"/>
                </a:solidFill>
                <a:latin typeface="-apple-system"/>
              </a:rPr>
              <a:t> parameter value is set to </a:t>
            </a:r>
            <a:r>
              <a:rPr lang="en-US" altLang="en-US" sz="1800" dirty="0">
                <a:solidFill>
                  <a:srgbClr val="E83E8C"/>
                </a:solidFill>
                <a:latin typeface="SFMono-Regular"/>
              </a:rPr>
              <a:t>False</a:t>
            </a:r>
            <a:r>
              <a:rPr lang="en-US" altLang="en-US" sz="1800" dirty="0">
                <a:solidFill>
                  <a:srgbClr val="333333"/>
                </a:solidFill>
                <a:latin typeface="-apple-system"/>
              </a:rPr>
              <a:t>.</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https://www.youtube.com/watch?v=ycxulUVoNbk&amp;list=PLZbbT5o_s2xrfNyHZsM6ufI0iZENK9xgG&amp;index=30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23</a:t>
            </a:fld>
            <a:endParaRPr lang="zh-TW" altLang="en-US"/>
          </a:p>
        </p:txBody>
      </p:sp>
    </p:spTree>
    <p:extLst>
      <p:ext uri="{BB962C8B-B14F-4D97-AF65-F5344CB8AC3E}">
        <p14:creationId xmlns:p14="http://schemas.microsoft.com/office/powerpoint/2010/main" val="34658166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30.2 Experiment with Hyperparameter Values</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29600" cy="375973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333333"/>
                </a:solidFill>
                <a:latin typeface="montserrat"/>
              </a:rPr>
              <a:t>Batch Size Vs Training Set Size</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Let's consider how including a batch with fewer samples than our batch size affects our </a:t>
            </a:r>
            <a:r>
              <a:rPr lang="en-US" altLang="en-US" sz="1800" dirty="0" err="1">
                <a:solidFill>
                  <a:srgbClr val="E83E8C"/>
                </a:solidFill>
                <a:latin typeface="SFMono-Regular"/>
              </a:rPr>
              <a:t>total_loss</a:t>
            </a:r>
            <a:r>
              <a:rPr lang="en-US" altLang="en-US" sz="1800" dirty="0">
                <a:solidFill>
                  <a:srgbClr val="333333"/>
                </a:solidFill>
                <a:latin typeface="-apple-system"/>
              </a:rPr>
              <a:t> calculation in the code above.</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For every batch, we are using the </a:t>
            </a:r>
            <a:r>
              <a:rPr lang="en-US" altLang="en-US" sz="1800" dirty="0" err="1">
                <a:solidFill>
                  <a:srgbClr val="E83E8C"/>
                </a:solidFill>
                <a:latin typeface="SFMono-Regular"/>
              </a:rPr>
              <a:t>batch_size</a:t>
            </a:r>
            <a:r>
              <a:rPr lang="en-US" altLang="en-US" sz="1800" dirty="0">
                <a:solidFill>
                  <a:srgbClr val="333333"/>
                </a:solidFill>
                <a:latin typeface="-apple-system"/>
              </a:rPr>
              <a:t> variable to update the </a:t>
            </a:r>
            <a:r>
              <a:rPr lang="en-US" altLang="en-US" sz="1800" dirty="0" err="1">
                <a:solidFill>
                  <a:srgbClr val="E83E8C"/>
                </a:solidFill>
                <a:latin typeface="SFMono-Regular"/>
              </a:rPr>
              <a:t>total_loss</a:t>
            </a:r>
            <a:r>
              <a:rPr lang="en-US" altLang="en-US" sz="1800" dirty="0">
                <a:solidFill>
                  <a:srgbClr val="333333"/>
                </a:solidFill>
                <a:latin typeface="-apple-system"/>
              </a:rPr>
              <a:t> value.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We are scaling up the average loss value of the samples in the batch by the </a:t>
            </a:r>
            <a:r>
              <a:rPr lang="en-US" altLang="en-US" sz="1800" dirty="0" err="1">
                <a:solidFill>
                  <a:srgbClr val="E83E8C"/>
                </a:solidFill>
                <a:latin typeface="SFMono-Regular"/>
              </a:rPr>
              <a:t>batch_size</a:t>
            </a:r>
            <a:r>
              <a:rPr lang="en-US" altLang="en-US" sz="1800" dirty="0">
                <a:solidFill>
                  <a:srgbClr val="333333"/>
                </a:solidFill>
                <a:latin typeface="-apple-system"/>
              </a:rPr>
              <a:t> value.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However, as we have just discussed, sometimes the last batch will contain fewer samples.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Thus, scaling by the predefined </a:t>
            </a:r>
            <a:r>
              <a:rPr lang="en-US" altLang="en-US" sz="1800" dirty="0" err="1">
                <a:solidFill>
                  <a:srgbClr val="E83E8C"/>
                </a:solidFill>
                <a:latin typeface="SFMono-Regular"/>
              </a:rPr>
              <a:t>batch_size</a:t>
            </a:r>
            <a:r>
              <a:rPr lang="en-US" altLang="en-US" sz="1800" dirty="0">
                <a:solidFill>
                  <a:srgbClr val="333333"/>
                </a:solidFill>
                <a:latin typeface="-apple-system"/>
              </a:rPr>
              <a:t> value is inaccurate.</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The code can be updated to be more accurate by dynamically accessing the number of samples for each batch.</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https://www.youtube.com/watch?v=ycxulUVoNbk&amp;list=PLZbbT5o_s2xrfNyHZsM6ufI0iZENK9xgG&amp;index=30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24</a:t>
            </a:fld>
            <a:endParaRPr lang="zh-TW" altLang="en-US"/>
          </a:p>
        </p:txBody>
      </p:sp>
    </p:spTree>
    <p:extLst>
      <p:ext uri="{BB962C8B-B14F-4D97-AF65-F5344CB8AC3E}">
        <p14:creationId xmlns:p14="http://schemas.microsoft.com/office/powerpoint/2010/main" val="39591098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30.2 Experiment with Hyperparameter Values</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29600" cy="80740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Batch Size Vs Training Set Size</a:t>
            </a:r>
          </a:p>
          <a:p>
            <a:pPr marL="342900" indent="-342900" algn="l">
              <a:buClr>
                <a:srgbClr val="0070C0"/>
              </a:buClr>
              <a:buSzPct val="80000"/>
              <a:buFont typeface="Wingdings" pitchFamily="2" charset="2"/>
              <a:buChar char="u"/>
            </a:pPr>
            <a:r>
              <a:rPr lang="en-US" sz="1800" dirty="0">
                <a:solidFill>
                  <a:schemeClr val="tx1"/>
                </a:solidFill>
              </a:rPr>
              <a:t>Currently, we have the following:</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https://www.youtube.com/watch?v=ycxulUVoNbk&amp;list=PLZbbT5o_s2xrfNyHZsM6ufI0iZENK9xgG&amp;index=30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25</a:t>
            </a:fld>
            <a:endParaRPr lang="zh-TW" altLang="en-US"/>
          </a:p>
        </p:txBody>
      </p:sp>
      <p:pic>
        <p:nvPicPr>
          <p:cNvPr id="7" name="Picture 6">
            <a:extLst>
              <a:ext uri="{FF2B5EF4-FFF2-40B4-BE49-F238E27FC236}">
                <a16:creationId xmlns:a16="http://schemas.microsoft.com/office/drawing/2014/main" id="{F9A9C88F-DD44-4049-9298-23D8223B1F0B}"/>
              </a:ext>
            </a:extLst>
          </p:cNvPr>
          <p:cNvPicPr>
            <a:picLocks noChangeAspect="1"/>
          </p:cNvPicPr>
          <p:nvPr/>
        </p:nvPicPr>
        <p:blipFill>
          <a:blip r:embed="rId3"/>
          <a:stretch>
            <a:fillRect/>
          </a:stretch>
        </p:blipFill>
        <p:spPr>
          <a:xfrm>
            <a:off x="1495432" y="2352231"/>
            <a:ext cx="3638550" cy="409575"/>
          </a:xfrm>
          <a:prstGeom prst="rect">
            <a:avLst/>
          </a:prstGeom>
          <a:ln>
            <a:solidFill>
              <a:srgbClr val="C00000"/>
            </a:solidFill>
          </a:ln>
        </p:spPr>
      </p:pic>
      <p:sp>
        <p:nvSpPr>
          <p:cNvPr id="10" name="副標題 2">
            <a:extLst>
              <a:ext uri="{FF2B5EF4-FFF2-40B4-BE49-F238E27FC236}">
                <a16:creationId xmlns:a16="http://schemas.microsoft.com/office/drawing/2014/main" id="{17ABBA9F-C328-4EAB-A638-7C6C8EDEF006}"/>
              </a:ext>
            </a:extLst>
          </p:cNvPr>
          <p:cNvSpPr txBox="1">
            <a:spLocks/>
          </p:cNvSpPr>
          <p:nvPr/>
        </p:nvSpPr>
        <p:spPr>
          <a:xfrm>
            <a:off x="432424" y="2933137"/>
            <a:ext cx="8229600" cy="409575"/>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en-US" sz="1800" dirty="0">
                <a:solidFill>
                  <a:srgbClr val="333333"/>
                </a:solidFill>
                <a:latin typeface="-apple-system"/>
              </a:rPr>
              <a:t>Using the updated code below, we can achieve a more accurate </a:t>
            </a:r>
            <a:r>
              <a:rPr lang="en-US" altLang="en-US" sz="1800" dirty="0" err="1">
                <a:solidFill>
                  <a:srgbClr val="E83E8C"/>
                </a:solidFill>
                <a:latin typeface="SFMono-Regular"/>
              </a:rPr>
              <a:t>total_loss</a:t>
            </a:r>
            <a:r>
              <a:rPr lang="en-US" altLang="en-US" sz="1800" dirty="0">
                <a:solidFill>
                  <a:srgbClr val="333333"/>
                </a:solidFill>
                <a:latin typeface="-apple-system"/>
              </a:rPr>
              <a:t> value:</a:t>
            </a:r>
            <a:r>
              <a:rPr lang="en-US" altLang="en-US" sz="1800" dirty="0">
                <a:solidFill>
                  <a:schemeClr val="tx1"/>
                </a:solidFill>
              </a:rPr>
              <a:t> </a:t>
            </a:r>
            <a:endParaRPr lang="en-US" altLang="en-US" sz="1800" dirty="0">
              <a:solidFill>
                <a:schemeClr val="tx1"/>
              </a:solidFill>
              <a:latin typeface="Arial" panose="020B0604020202020204" pitchFamily="34" charset="0"/>
            </a:endParaRPr>
          </a:p>
        </p:txBody>
      </p:sp>
      <p:pic>
        <p:nvPicPr>
          <p:cNvPr id="13" name="Picture 12">
            <a:extLst>
              <a:ext uri="{FF2B5EF4-FFF2-40B4-BE49-F238E27FC236}">
                <a16:creationId xmlns:a16="http://schemas.microsoft.com/office/drawing/2014/main" id="{DB9A2028-7074-4697-8B01-BBBDD4E5312B}"/>
              </a:ext>
            </a:extLst>
          </p:cNvPr>
          <p:cNvPicPr>
            <a:picLocks noChangeAspect="1"/>
          </p:cNvPicPr>
          <p:nvPr/>
        </p:nvPicPr>
        <p:blipFill>
          <a:blip r:embed="rId4"/>
          <a:stretch>
            <a:fillRect/>
          </a:stretch>
        </p:blipFill>
        <p:spPr>
          <a:xfrm>
            <a:off x="1495432" y="3597368"/>
            <a:ext cx="3876675" cy="361950"/>
          </a:xfrm>
          <a:prstGeom prst="rect">
            <a:avLst/>
          </a:prstGeom>
          <a:ln>
            <a:solidFill>
              <a:srgbClr val="C00000"/>
            </a:solidFill>
          </a:ln>
        </p:spPr>
      </p:pic>
      <p:sp>
        <p:nvSpPr>
          <p:cNvPr id="14" name="副標題 2">
            <a:extLst>
              <a:ext uri="{FF2B5EF4-FFF2-40B4-BE49-F238E27FC236}">
                <a16:creationId xmlns:a16="http://schemas.microsoft.com/office/drawing/2014/main" id="{2E5C6D91-F2C8-4514-A81A-BA4ADC353AB9}"/>
              </a:ext>
            </a:extLst>
          </p:cNvPr>
          <p:cNvSpPr txBox="1">
            <a:spLocks/>
          </p:cNvSpPr>
          <p:nvPr/>
        </p:nvSpPr>
        <p:spPr>
          <a:xfrm>
            <a:off x="432424" y="4238258"/>
            <a:ext cx="8229600" cy="749942"/>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en-US" sz="1800" dirty="0">
                <a:solidFill>
                  <a:srgbClr val="333333"/>
                </a:solidFill>
                <a:latin typeface="-apple-system"/>
              </a:rPr>
              <a:t>Note that these two lines of code give us the same </a:t>
            </a:r>
            <a:r>
              <a:rPr lang="en-US" altLang="en-US" sz="1800" dirty="0" err="1">
                <a:solidFill>
                  <a:srgbClr val="E83E8C"/>
                </a:solidFill>
                <a:latin typeface="SFMono-Regular"/>
              </a:rPr>
              <a:t>total_loss</a:t>
            </a:r>
            <a:r>
              <a:rPr lang="en-US" altLang="en-US" sz="1800" dirty="0">
                <a:solidFill>
                  <a:srgbClr val="333333"/>
                </a:solidFill>
                <a:latin typeface="-apple-system"/>
              </a:rPr>
              <a:t> value when the training set size is divisible by the batch size.</a:t>
            </a:r>
            <a:r>
              <a:rPr lang="en-US" altLang="en-US" sz="1800" dirty="0">
                <a:solidFill>
                  <a:schemeClr val="tx1"/>
                </a:solidFill>
              </a:rPr>
              <a:t> </a:t>
            </a:r>
            <a:endParaRPr lang="en-US" altLang="en-US" sz="1800" dirty="0">
              <a:solidFill>
                <a:schemeClr val="tx1"/>
              </a:solidFill>
              <a:latin typeface="Arial" panose="020B0604020202020204" pitchFamily="34" charset="0"/>
            </a:endParaRPr>
          </a:p>
        </p:txBody>
      </p:sp>
    </p:spTree>
    <p:extLst>
      <p:ext uri="{BB962C8B-B14F-4D97-AF65-F5344CB8AC3E}">
        <p14:creationId xmlns:p14="http://schemas.microsoft.com/office/powerpoint/2010/main" val="32157098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30.2 Experiment with Hyperparameter Values</a:t>
            </a:r>
            <a:endParaRPr lang="zh-TW" altLang="en-US" sz="3600" b="1" dirty="0">
              <a:solidFill>
                <a:srgbClr val="FFFF00"/>
              </a:solidFill>
            </a:endParaRPr>
          </a:p>
        </p:txBody>
      </p:sp>
      <p:sp>
        <p:nvSpPr>
          <p:cNvPr id="3" name="副標題 2"/>
          <p:cNvSpPr>
            <a:spLocks noGrp="1"/>
          </p:cNvSpPr>
          <p:nvPr>
            <p:ph type="subTitle" idx="1"/>
          </p:nvPr>
        </p:nvSpPr>
        <p:spPr>
          <a:xfrm>
            <a:off x="457200" y="1325448"/>
            <a:ext cx="3394720"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Code: Parameterize</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https://www.youtube.com/watch?v=ycxulUVoNbk&amp;list=PLZbbT5o_s2xrfNyHZsM6ufI0iZENK9xgG&amp;index=30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26</a:t>
            </a:fld>
            <a:endParaRPr lang="zh-TW" altLang="en-US"/>
          </a:p>
        </p:txBody>
      </p:sp>
      <p:pic>
        <p:nvPicPr>
          <p:cNvPr id="7" name="Picture 6">
            <a:extLst>
              <a:ext uri="{FF2B5EF4-FFF2-40B4-BE49-F238E27FC236}">
                <a16:creationId xmlns:a16="http://schemas.microsoft.com/office/drawing/2014/main" id="{74C9BAA1-2033-43B5-BFC7-59D5240B8441}"/>
              </a:ext>
            </a:extLst>
          </p:cNvPr>
          <p:cNvPicPr>
            <a:picLocks noChangeAspect="1"/>
          </p:cNvPicPr>
          <p:nvPr/>
        </p:nvPicPr>
        <p:blipFill>
          <a:blip r:embed="rId3"/>
          <a:stretch>
            <a:fillRect/>
          </a:stretch>
        </p:blipFill>
        <p:spPr>
          <a:xfrm>
            <a:off x="3960595" y="1248274"/>
            <a:ext cx="4726205" cy="5087279"/>
          </a:xfrm>
          <a:prstGeom prst="rect">
            <a:avLst/>
          </a:prstGeom>
          <a:ln>
            <a:solidFill>
              <a:srgbClr val="C00000"/>
            </a:solidFill>
          </a:ln>
        </p:spPr>
      </p:pic>
    </p:spTree>
    <p:extLst>
      <p:ext uri="{BB962C8B-B14F-4D97-AF65-F5344CB8AC3E}">
        <p14:creationId xmlns:p14="http://schemas.microsoft.com/office/powerpoint/2010/main" val="42130113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30.2 Experiment with Hyperparameter Values</a:t>
            </a:r>
            <a:endParaRPr lang="zh-TW" altLang="en-US" sz="3600" b="1" dirty="0">
              <a:solidFill>
                <a:srgbClr val="FFFF00"/>
              </a:solidFill>
            </a:endParaRPr>
          </a:p>
        </p:txBody>
      </p:sp>
      <p:sp>
        <p:nvSpPr>
          <p:cNvPr id="3" name="副標題 2"/>
          <p:cNvSpPr>
            <a:spLocks noGrp="1"/>
          </p:cNvSpPr>
          <p:nvPr>
            <p:ph type="subTitle" idx="1"/>
          </p:nvPr>
        </p:nvSpPr>
        <p:spPr>
          <a:xfrm>
            <a:off x="457200" y="1325448"/>
            <a:ext cx="8229600"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Code: Result of Parameterize</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https://www.youtube.com/watch?v=ycxulUVoNbk&amp;list=PLZbbT5o_s2xrfNyHZsM6ufI0iZENK9xgG&amp;index=30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27</a:t>
            </a:fld>
            <a:endParaRPr lang="zh-TW" altLang="en-US"/>
          </a:p>
        </p:txBody>
      </p:sp>
      <p:pic>
        <p:nvPicPr>
          <p:cNvPr id="8" name="Picture 7">
            <a:extLst>
              <a:ext uri="{FF2B5EF4-FFF2-40B4-BE49-F238E27FC236}">
                <a16:creationId xmlns:a16="http://schemas.microsoft.com/office/drawing/2014/main" id="{9A876F1E-0403-4E7A-BE4C-BE9960C27094}"/>
              </a:ext>
            </a:extLst>
          </p:cNvPr>
          <p:cNvPicPr>
            <a:picLocks noChangeAspect="1"/>
          </p:cNvPicPr>
          <p:nvPr/>
        </p:nvPicPr>
        <p:blipFill>
          <a:blip r:embed="rId3"/>
          <a:stretch>
            <a:fillRect/>
          </a:stretch>
        </p:blipFill>
        <p:spPr>
          <a:xfrm>
            <a:off x="515797" y="1988840"/>
            <a:ext cx="8064896" cy="1264589"/>
          </a:xfrm>
          <a:prstGeom prst="rect">
            <a:avLst/>
          </a:prstGeom>
          <a:ln>
            <a:solidFill>
              <a:srgbClr val="C00000"/>
            </a:solidFill>
          </a:ln>
        </p:spPr>
      </p:pic>
    </p:spTree>
    <p:extLst>
      <p:ext uri="{BB962C8B-B14F-4D97-AF65-F5344CB8AC3E}">
        <p14:creationId xmlns:p14="http://schemas.microsoft.com/office/powerpoint/2010/main" val="26295586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2800" b="1" dirty="0">
                <a:solidFill>
                  <a:srgbClr val="FFFF00"/>
                </a:solidFill>
              </a:rPr>
              <a:t>30.3 Network Parameter and Gradient to TensorBoard</a:t>
            </a:r>
            <a:endParaRPr lang="zh-TW" altLang="en-US" sz="2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28</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19905145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2800" b="1" dirty="0">
                <a:solidFill>
                  <a:srgbClr val="FFFF00"/>
                </a:solidFill>
              </a:rPr>
              <a:t>30.3 Network Parameter and Gradient to TensorBoard</a:t>
            </a:r>
            <a:endParaRPr lang="zh-TW" altLang="en-US" sz="2800" b="1" dirty="0">
              <a:solidFill>
                <a:srgbClr val="FFFF00"/>
              </a:solidFill>
            </a:endParaRPr>
          </a:p>
        </p:txBody>
      </p:sp>
      <p:sp>
        <p:nvSpPr>
          <p:cNvPr id="3" name="副標題 2"/>
          <p:cNvSpPr>
            <a:spLocks noGrp="1"/>
          </p:cNvSpPr>
          <p:nvPr>
            <p:ph type="subTitle" idx="1"/>
          </p:nvPr>
        </p:nvSpPr>
        <p:spPr>
          <a:xfrm>
            <a:off x="457200" y="1325447"/>
            <a:ext cx="8229600" cy="210355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Add Network Parameters and Gradients to TensorBoard</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Note that in the last episode, we added the following values to TensorBoard:</a:t>
            </a:r>
            <a:endParaRPr lang="en-US" altLang="en-US" sz="1800" dirty="0">
              <a:solidFill>
                <a:schemeClr val="tx1"/>
              </a:solidFill>
            </a:endParaRPr>
          </a:p>
          <a:p>
            <a:pPr marL="800100" lvl="1" indent="-342900" algn="l">
              <a:buClr>
                <a:srgbClr val="0070C0"/>
              </a:buClr>
              <a:buSzPct val="80000"/>
              <a:buFont typeface="Wingdings" pitchFamily="2" charset="2"/>
              <a:buChar char="u"/>
            </a:pPr>
            <a:r>
              <a:rPr lang="en-US" altLang="en-US" sz="1800" dirty="0">
                <a:solidFill>
                  <a:srgbClr val="E83E8C"/>
                </a:solidFill>
                <a:latin typeface="SFMono-Regular"/>
              </a:rPr>
              <a:t>conv1.weight</a:t>
            </a:r>
            <a:endParaRPr lang="en-US" altLang="en-US" sz="1800" dirty="0">
              <a:solidFill>
                <a:srgbClr val="333333"/>
              </a:solidFill>
              <a:latin typeface="-apple-system"/>
            </a:endParaRPr>
          </a:p>
          <a:p>
            <a:pPr marL="800100" lvl="1" indent="-342900" algn="l">
              <a:buClr>
                <a:srgbClr val="0070C0"/>
              </a:buClr>
              <a:buSzPct val="80000"/>
              <a:buFont typeface="Wingdings" pitchFamily="2" charset="2"/>
              <a:buChar char="u"/>
            </a:pPr>
            <a:r>
              <a:rPr lang="en-US" altLang="en-US" sz="1800" dirty="0">
                <a:solidFill>
                  <a:srgbClr val="E83E8C"/>
                </a:solidFill>
                <a:latin typeface="SFMono-Regular"/>
              </a:rPr>
              <a:t>conv1.bias</a:t>
            </a:r>
            <a:endParaRPr lang="en-US" altLang="en-US" sz="1800" dirty="0">
              <a:solidFill>
                <a:srgbClr val="333333"/>
              </a:solidFill>
              <a:latin typeface="-apple-system"/>
            </a:endParaRPr>
          </a:p>
          <a:p>
            <a:pPr marL="800100" lvl="1" indent="-342900" algn="l">
              <a:buClr>
                <a:srgbClr val="0070C0"/>
              </a:buClr>
              <a:buSzPct val="80000"/>
              <a:buFont typeface="Wingdings" pitchFamily="2" charset="2"/>
              <a:buChar char="u"/>
            </a:pPr>
            <a:r>
              <a:rPr lang="en-US" altLang="en-US" sz="1800" dirty="0">
                <a:solidFill>
                  <a:srgbClr val="E83E8C"/>
                </a:solidFill>
                <a:latin typeface="SFMono-Regular"/>
              </a:rPr>
              <a:t>conv1.weight.grad</a:t>
            </a:r>
            <a:endParaRPr lang="en-US" altLang="en-US" sz="1800" dirty="0">
              <a:solidFill>
                <a:srgbClr val="333333"/>
              </a:solidFill>
              <a:latin typeface="-apple-system"/>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We did this using the code below:</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https://www.youtube.com/watch?v=ycxulUVoNbk&amp;list=PLZbbT5o_s2xrfNyHZsM6ufI0iZENK9xgG&amp;index=30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29</a:t>
            </a:fld>
            <a:endParaRPr lang="zh-TW" altLang="en-US"/>
          </a:p>
        </p:txBody>
      </p:sp>
      <p:pic>
        <p:nvPicPr>
          <p:cNvPr id="9" name="Picture 8">
            <a:extLst>
              <a:ext uri="{FF2B5EF4-FFF2-40B4-BE49-F238E27FC236}">
                <a16:creationId xmlns:a16="http://schemas.microsoft.com/office/drawing/2014/main" id="{F2E2ECA9-00D6-497C-B32E-C542E4E5DC39}"/>
              </a:ext>
            </a:extLst>
          </p:cNvPr>
          <p:cNvPicPr>
            <a:picLocks noChangeAspect="1"/>
          </p:cNvPicPr>
          <p:nvPr/>
        </p:nvPicPr>
        <p:blipFill>
          <a:blip r:embed="rId3"/>
          <a:stretch>
            <a:fillRect/>
          </a:stretch>
        </p:blipFill>
        <p:spPr>
          <a:xfrm>
            <a:off x="1115616" y="3629703"/>
            <a:ext cx="6686550" cy="752475"/>
          </a:xfrm>
          <a:prstGeom prst="rect">
            <a:avLst/>
          </a:prstGeom>
          <a:ln>
            <a:solidFill>
              <a:srgbClr val="C00000"/>
            </a:solidFill>
          </a:ln>
        </p:spPr>
      </p:pic>
    </p:spTree>
    <p:extLst>
      <p:ext uri="{BB962C8B-B14F-4D97-AF65-F5344CB8AC3E}">
        <p14:creationId xmlns:p14="http://schemas.microsoft.com/office/powerpoint/2010/main" val="2285370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30.1 Hyperparameter Experimentation</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3600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Code: import and def</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https://www.youtube.com/watch?v=ycxulUVoNbk&amp;list=PLZbbT5o_s2xrfNyHZsM6ufI0iZENK9xgG&amp;index=30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CB2D14E3-4254-45EC-89A6-EF9AE41AEB5B}"/>
              </a:ext>
            </a:extLst>
          </p:cNvPr>
          <p:cNvPicPr>
            <a:picLocks noChangeAspect="1"/>
          </p:cNvPicPr>
          <p:nvPr/>
        </p:nvPicPr>
        <p:blipFill>
          <a:blip r:embed="rId3"/>
          <a:stretch>
            <a:fillRect/>
          </a:stretch>
        </p:blipFill>
        <p:spPr>
          <a:xfrm>
            <a:off x="1762125" y="1886191"/>
            <a:ext cx="5619750" cy="3400425"/>
          </a:xfrm>
          <a:prstGeom prst="rect">
            <a:avLst/>
          </a:prstGeom>
          <a:ln>
            <a:solidFill>
              <a:srgbClr val="C00000"/>
            </a:solidFill>
          </a:ln>
        </p:spPr>
      </p:pic>
    </p:spTree>
    <p:extLst>
      <p:ext uri="{BB962C8B-B14F-4D97-AF65-F5344CB8AC3E}">
        <p14:creationId xmlns:p14="http://schemas.microsoft.com/office/powerpoint/2010/main" val="21871049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2800" b="1" dirty="0">
                <a:solidFill>
                  <a:srgbClr val="FFFF00"/>
                </a:solidFill>
              </a:rPr>
              <a:t>30.3 Network Parameter and Gradient to TensorBoard</a:t>
            </a:r>
            <a:endParaRPr lang="zh-TW" altLang="en-US" sz="2800" b="1" dirty="0">
              <a:solidFill>
                <a:srgbClr val="FFFF00"/>
              </a:solidFill>
            </a:endParaRPr>
          </a:p>
        </p:txBody>
      </p:sp>
      <p:sp>
        <p:nvSpPr>
          <p:cNvPr id="3" name="副標題 2"/>
          <p:cNvSpPr>
            <a:spLocks noGrp="1"/>
          </p:cNvSpPr>
          <p:nvPr>
            <p:ph type="subTitle" idx="1"/>
          </p:nvPr>
        </p:nvSpPr>
        <p:spPr>
          <a:xfrm>
            <a:off x="457200" y="1325447"/>
            <a:ext cx="8229600" cy="95142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Add Network Parameters and Gradients to TensorBoard</a:t>
            </a:r>
          </a:p>
          <a:p>
            <a:pPr marL="342900" indent="-342900" algn="l">
              <a:buClr>
                <a:srgbClr val="0070C0"/>
              </a:buClr>
              <a:buSzPct val="80000"/>
              <a:buFont typeface="Wingdings" pitchFamily="2" charset="2"/>
              <a:buChar char="u"/>
            </a:pPr>
            <a:r>
              <a:rPr lang="en-US" sz="1800" dirty="0">
                <a:solidFill>
                  <a:schemeClr val="tx1"/>
                </a:solidFill>
              </a:rPr>
              <a:t>Now, we've enhanced this by adding these values for all of our layers using the loop below:</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https://www.youtube.com/watch?v=ycxulUVoNbk&amp;list=PLZbbT5o_s2xrfNyHZsM6ufI0iZENK9xgG&amp;index=30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30</a:t>
            </a:fld>
            <a:endParaRPr lang="zh-TW" altLang="en-US"/>
          </a:p>
        </p:txBody>
      </p:sp>
      <p:pic>
        <p:nvPicPr>
          <p:cNvPr id="11" name="Picture 10">
            <a:extLst>
              <a:ext uri="{FF2B5EF4-FFF2-40B4-BE49-F238E27FC236}">
                <a16:creationId xmlns:a16="http://schemas.microsoft.com/office/drawing/2014/main" id="{223E5A62-2D64-444A-B59C-54C24464C555}"/>
              </a:ext>
            </a:extLst>
          </p:cNvPr>
          <p:cNvPicPr>
            <a:picLocks noChangeAspect="1"/>
          </p:cNvPicPr>
          <p:nvPr/>
        </p:nvPicPr>
        <p:blipFill>
          <a:blip r:embed="rId3"/>
          <a:stretch>
            <a:fillRect/>
          </a:stretch>
        </p:blipFill>
        <p:spPr>
          <a:xfrm>
            <a:off x="1619672" y="2477574"/>
            <a:ext cx="5353050" cy="828675"/>
          </a:xfrm>
          <a:prstGeom prst="rect">
            <a:avLst/>
          </a:prstGeom>
          <a:ln>
            <a:solidFill>
              <a:srgbClr val="C00000"/>
            </a:solidFill>
          </a:ln>
        </p:spPr>
      </p:pic>
      <p:sp>
        <p:nvSpPr>
          <p:cNvPr id="15" name="副標題 2">
            <a:extLst>
              <a:ext uri="{FF2B5EF4-FFF2-40B4-BE49-F238E27FC236}">
                <a16:creationId xmlns:a16="http://schemas.microsoft.com/office/drawing/2014/main" id="{51959F98-8443-4ED0-9E87-7B3E0C9E6271}"/>
              </a:ext>
            </a:extLst>
          </p:cNvPr>
          <p:cNvSpPr txBox="1">
            <a:spLocks/>
          </p:cNvSpPr>
          <p:nvPr/>
        </p:nvSpPr>
        <p:spPr>
          <a:xfrm>
            <a:off x="457200" y="3506952"/>
            <a:ext cx="8229600" cy="667894"/>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en-US" sz="1800" dirty="0">
                <a:solidFill>
                  <a:srgbClr val="333333"/>
                </a:solidFill>
                <a:latin typeface="-apple-system"/>
              </a:rPr>
              <a:t>This works because the </a:t>
            </a:r>
            <a:r>
              <a:rPr lang="en-US" altLang="en-US" sz="1800" dirty="0" err="1">
                <a:solidFill>
                  <a:srgbClr val="333333"/>
                </a:solidFill>
                <a:latin typeface="-apple-system"/>
              </a:rPr>
              <a:t>PyTorch</a:t>
            </a:r>
            <a:r>
              <a:rPr lang="en-US" altLang="en-US" sz="1800" dirty="0">
                <a:solidFill>
                  <a:srgbClr val="333333"/>
                </a:solidFill>
                <a:latin typeface="-apple-system"/>
              </a:rPr>
              <a:t> </a:t>
            </a:r>
            <a:r>
              <a:rPr lang="en-US" altLang="en-US" sz="1800" dirty="0" err="1">
                <a:solidFill>
                  <a:srgbClr val="E83E8C"/>
                </a:solidFill>
                <a:latin typeface="SFMono-Regular"/>
              </a:rPr>
              <a:t>nn.Module</a:t>
            </a:r>
            <a:r>
              <a:rPr lang="en-US" altLang="en-US" sz="1800" dirty="0">
                <a:solidFill>
                  <a:srgbClr val="333333"/>
                </a:solidFill>
                <a:latin typeface="-apple-system"/>
              </a:rPr>
              <a:t> method called </a:t>
            </a:r>
            <a:r>
              <a:rPr lang="en-US" altLang="en-US" sz="1800" dirty="0" err="1">
                <a:solidFill>
                  <a:srgbClr val="E83E8C"/>
                </a:solidFill>
                <a:latin typeface="SFMono-Regular"/>
              </a:rPr>
              <a:t>named_para_meters</a:t>
            </a:r>
            <a:r>
              <a:rPr lang="en-US" altLang="en-US" sz="1800" dirty="0">
                <a:solidFill>
                  <a:srgbClr val="E83E8C"/>
                </a:solidFill>
                <a:latin typeface="SFMono-Regular"/>
              </a:rPr>
              <a:t>() </a:t>
            </a:r>
            <a:r>
              <a:rPr lang="en-US" altLang="en-US" sz="1800" dirty="0">
                <a:solidFill>
                  <a:srgbClr val="333333"/>
                </a:solidFill>
                <a:latin typeface="-apple-system"/>
              </a:rPr>
              <a:t>gives us the name and value of all the parameters inside the network.</a:t>
            </a:r>
            <a:r>
              <a:rPr lang="en-US" altLang="en-US" sz="1800" dirty="0">
                <a:solidFill>
                  <a:schemeClr val="tx1"/>
                </a:solidFill>
              </a:rPr>
              <a:t> </a:t>
            </a:r>
            <a:endParaRPr lang="en-US" altLang="en-US" sz="1800" dirty="0">
              <a:solidFill>
                <a:schemeClr val="tx1"/>
              </a:solidFill>
              <a:latin typeface="Arial" panose="020B0604020202020204" pitchFamily="34" charset="0"/>
            </a:endParaRPr>
          </a:p>
        </p:txBody>
      </p:sp>
    </p:spTree>
    <p:extLst>
      <p:ext uri="{BB962C8B-B14F-4D97-AF65-F5344CB8AC3E}">
        <p14:creationId xmlns:p14="http://schemas.microsoft.com/office/powerpoint/2010/main" val="1384061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2800" b="1" dirty="0">
                <a:solidFill>
                  <a:srgbClr val="FFFF00"/>
                </a:solidFill>
              </a:rPr>
              <a:t>30.3 Network Parameter and Gradient to TensorBoard</a:t>
            </a:r>
            <a:endParaRPr lang="zh-TW" altLang="en-US" sz="2800" b="1" dirty="0">
              <a:solidFill>
                <a:srgbClr val="FFFF00"/>
              </a:solidFill>
            </a:endParaRPr>
          </a:p>
        </p:txBody>
      </p:sp>
      <p:sp>
        <p:nvSpPr>
          <p:cNvPr id="3" name="副標題 2"/>
          <p:cNvSpPr>
            <a:spLocks noGrp="1"/>
          </p:cNvSpPr>
          <p:nvPr>
            <p:ph type="subTitle" idx="1"/>
          </p:nvPr>
        </p:nvSpPr>
        <p:spPr>
          <a:xfrm>
            <a:off x="457200" y="1325448"/>
            <a:ext cx="3178696" cy="66339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Code: Iterate Parameter Value 1:</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https://www.youtube.com/watch?v=ycxulUVoNbk&amp;list=PLZbbT5o_s2xrfNyHZsM6ufI0iZENK9xgG&amp;index=30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31</a:t>
            </a:fld>
            <a:endParaRPr lang="zh-TW" altLang="en-US"/>
          </a:p>
        </p:txBody>
      </p:sp>
      <p:pic>
        <p:nvPicPr>
          <p:cNvPr id="8" name="Picture 7">
            <a:extLst>
              <a:ext uri="{FF2B5EF4-FFF2-40B4-BE49-F238E27FC236}">
                <a16:creationId xmlns:a16="http://schemas.microsoft.com/office/drawing/2014/main" id="{073CD4F6-F788-48F0-85F5-842EEFA36C78}"/>
              </a:ext>
            </a:extLst>
          </p:cNvPr>
          <p:cNvPicPr>
            <a:picLocks noChangeAspect="1"/>
          </p:cNvPicPr>
          <p:nvPr/>
        </p:nvPicPr>
        <p:blipFill>
          <a:blip r:embed="rId3"/>
          <a:stretch>
            <a:fillRect/>
          </a:stretch>
        </p:blipFill>
        <p:spPr>
          <a:xfrm>
            <a:off x="3728219" y="1132235"/>
            <a:ext cx="4988687" cy="5589240"/>
          </a:xfrm>
          <a:prstGeom prst="rect">
            <a:avLst/>
          </a:prstGeom>
          <a:ln>
            <a:solidFill>
              <a:srgbClr val="C00000"/>
            </a:solidFill>
          </a:ln>
        </p:spPr>
      </p:pic>
    </p:spTree>
    <p:extLst>
      <p:ext uri="{BB962C8B-B14F-4D97-AF65-F5344CB8AC3E}">
        <p14:creationId xmlns:p14="http://schemas.microsoft.com/office/powerpoint/2010/main" val="33727796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2800" b="1" dirty="0">
                <a:solidFill>
                  <a:srgbClr val="FFFF00"/>
                </a:solidFill>
              </a:rPr>
              <a:t>30.3 Network Parameter and Gradient to TensorBoard</a:t>
            </a:r>
            <a:endParaRPr lang="zh-TW" altLang="en-US" sz="2800" b="1" dirty="0">
              <a:solidFill>
                <a:srgbClr val="FFFF00"/>
              </a:solidFill>
            </a:endParaRPr>
          </a:p>
        </p:txBody>
      </p:sp>
      <p:sp>
        <p:nvSpPr>
          <p:cNvPr id="3" name="副標題 2"/>
          <p:cNvSpPr>
            <a:spLocks noGrp="1"/>
          </p:cNvSpPr>
          <p:nvPr>
            <p:ph type="subTitle" idx="1"/>
          </p:nvPr>
        </p:nvSpPr>
        <p:spPr>
          <a:xfrm>
            <a:off x="457200" y="1325448"/>
            <a:ext cx="8229600"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Result: Iterate Parameter Value 1:</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https://www.youtube.com/watch?v=ycxulUVoNbk&amp;list=PLZbbT5o_s2xrfNyHZsM6ufI0iZENK9xgG&amp;index=30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32</a:t>
            </a:fld>
            <a:endParaRPr lang="zh-TW" altLang="en-US"/>
          </a:p>
        </p:txBody>
      </p:sp>
      <p:pic>
        <p:nvPicPr>
          <p:cNvPr id="7" name="Picture 6">
            <a:extLst>
              <a:ext uri="{FF2B5EF4-FFF2-40B4-BE49-F238E27FC236}">
                <a16:creationId xmlns:a16="http://schemas.microsoft.com/office/drawing/2014/main" id="{A9EDF735-46C7-4281-A827-01CEC3FB6B89}"/>
              </a:ext>
            </a:extLst>
          </p:cNvPr>
          <p:cNvPicPr>
            <a:picLocks noChangeAspect="1"/>
          </p:cNvPicPr>
          <p:nvPr/>
        </p:nvPicPr>
        <p:blipFill>
          <a:blip r:embed="rId3"/>
          <a:stretch>
            <a:fillRect/>
          </a:stretch>
        </p:blipFill>
        <p:spPr>
          <a:xfrm>
            <a:off x="323528" y="2420889"/>
            <a:ext cx="8496944" cy="1422046"/>
          </a:xfrm>
          <a:prstGeom prst="rect">
            <a:avLst/>
          </a:prstGeom>
          <a:ln>
            <a:solidFill>
              <a:srgbClr val="C00000"/>
            </a:solidFill>
          </a:ln>
        </p:spPr>
      </p:pic>
    </p:spTree>
    <p:extLst>
      <p:ext uri="{BB962C8B-B14F-4D97-AF65-F5344CB8AC3E}">
        <p14:creationId xmlns:p14="http://schemas.microsoft.com/office/powerpoint/2010/main" val="13544758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2800" b="1" dirty="0">
                <a:solidFill>
                  <a:srgbClr val="FFFF00"/>
                </a:solidFill>
              </a:rPr>
              <a:t>30.3 Network Parameter and Gradient to TensorBoard</a:t>
            </a:r>
            <a:endParaRPr lang="zh-TW" altLang="en-US" sz="2800" b="1" dirty="0">
              <a:solidFill>
                <a:srgbClr val="FFFF00"/>
              </a:solidFill>
            </a:endParaRPr>
          </a:p>
        </p:txBody>
      </p:sp>
      <p:sp>
        <p:nvSpPr>
          <p:cNvPr id="3" name="副標題 2"/>
          <p:cNvSpPr>
            <a:spLocks noGrp="1"/>
          </p:cNvSpPr>
          <p:nvPr>
            <p:ph type="subTitle" idx="1"/>
          </p:nvPr>
        </p:nvSpPr>
        <p:spPr>
          <a:xfrm>
            <a:off x="457200" y="1325448"/>
            <a:ext cx="8229600"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&gt; </a:t>
            </a:r>
            <a:r>
              <a:rPr lang="en-US" altLang="en-US" sz="1800" b="1" dirty="0" err="1">
                <a:solidFill>
                  <a:schemeClr val="tx1"/>
                </a:solidFill>
                <a:latin typeface="montserrat"/>
              </a:rPr>
              <a:t>tebsorboard</a:t>
            </a:r>
            <a:r>
              <a:rPr lang="en-US" altLang="en-US" sz="1800" b="1" dirty="0">
                <a:solidFill>
                  <a:schemeClr val="tx1"/>
                </a:solidFill>
                <a:latin typeface="montserrat"/>
              </a:rPr>
              <a:t> --</a:t>
            </a:r>
            <a:r>
              <a:rPr lang="en-US" altLang="en-US" sz="1800" b="1" dirty="0" err="1">
                <a:solidFill>
                  <a:schemeClr val="tx1"/>
                </a:solidFill>
                <a:latin typeface="montserrat"/>
              </a:rPr>
              <a:t>logdir</a:t>
            </a:r>
            <a:r>
              <a:rPr lang="en-US" altLang="en-US" sz="1800" b="1" dirty="0">
                <a:solidFill>
                  <a:schemeClr val="tx1"/>
                </a:solidFill>
                <a:latin typeface="montserrat"/>
              </a:rPr>
              <a:t>=runs</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https://www.youtube.com/watch?v=ycxulUVoNbk&amp;list=PLZbbT5o_s2xrfNyHZsM6ufI0iZENK9xgG&amp;index=30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33</a:t>
            </a:fld>
            <a:endParaRPr lang="zh-TW" altLang="en-US"/>
          </a:p>
        </p:txBody>
      </p:sp>
      <p:pic>
        <p:nvPicPr>
          <p:cNvPr id="9" name="Picture 8">
            <a:extLst>
              <a:ext uri="{FF2B5EF4-FFF2-40B4-BE49-F238E27FC236}">
                <a16:creationId xmlns:a16="http://schemas.microsoft.com/office/drawing/2014/main" id="{A22E1CD6-0F63-4FE1-A55B-DEBBCB54D0BB}"/>
              </a:ext>
            </a:extLst>
          </p:cNvPr>
          <p:cNvPicPr>
            <a:picLocks noChangeAspect="1"/>
          </p:cNvPicPr>
          <p:nvPr/>
        </p:nvPicPr>
        <p:blipFill>
          <a:blip r:embed="rId3"/>
          <a:stretch>
            <a:fillRect/>
          </a:stretch>
        </p:blipFill>
        <p:spPr>
          <a:xfrm>
            <a:off x="434226" y="2128181"/>
            <a:ext cx="8248650" cy="1323975"/>
          </a:xfrm>
          <a:prstGeom prst="rect">
            <a:avLst/>
          </a:prstGeom>
          <a:ln>
            <a:solidFill>
              <a:srgbClr val="C00000"/>
            </a:solidFill>
          </a:ln>
        </p:spPr>
      </p:pic>
    </p:spTree>
    <p:extLst>
      <p:ext uri="{BB962C8B-B14F-4D97-AF65-F5344CB8AC3E}">
        <p14:creationId xmlns:p14="http://schemas.microsoft.com/office/powerpoint/2010/main" val="18473690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2800" b="1" dirty="0">
                <a:solidFill>
                  <a:srgbClr val="FFFF00"/>
                </a:solidFill>
              </a:rPr>
              <a:t>30.3 Network Parameter and Gradient to TensorBoard</a:t>
            </a:r>
            <a:endParaRPr lang="zh-TW" altLang="en-US" sz="2800" b="1" dirty="0">
              <a:solidFill>
                <a:srgbClr val="FFFF00"/>
              </a:solidFill>
            </a:endParaRPr>
          </a:p>
        </p:txBody>
      </p:sp>
      <p:sp>
        <p:nvSpPr>
          <p:cNvPr id="3" name="副標題 2"/>
          <p:cNvSpPr>
            <a:spLocks noGrp="1"/>
          </p:cNvSpPr>
          <p:nvPr>
            <p:ph type="subTitle" idx="1"/>
          </p:nvPr>
        </p:nvSpPr>
        <p:spPr>
          <a:xfrm>
            <a:off x="457200" y="1325448"/>
            <a:ext cx="8229600"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&gt; http://localhost:6006</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https://www.youtube.com/watch?v=ycxulUVoNbk&amp;list=PLZbbT5o_s2xrfNyHZsM6ufI0iZENK9xgG&amp;index=30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34</a:t>
            </a:fld>
            <a:endParaRPr lang="zh-TW" altLang="en-US"/>
          </a:p>
        </p:txBody>
      </p:sp>
      <p:pic>
        <p:nvPicPr>
          <p:cNvPr id="7" name="Picture 6">
            <a:extLst>
              <a:ext uri="{FF2B5EF4-FFF2-40B4-BE49-F238E27FC236}">
                <a16:creationId xmlns:a16="http://schemas.microsoft.com/office/drawing/2014/main" id="{38D38F67-5E7B-48E7-9BB0-21653C7A6EF0}"/>
              </a:ext>
            </a:extLst>
          </p:cNvPr>
          <p:cNvPicPr>
            <a:picLocks noChangeAspect="1"/>
          </p:cNvPicPr>
          <p:nvPr/>
        </p:nvPicPr>
        <p:blipFill>
          <a:blip r:embed="rId3"/>
          <a:stretch>
            <a:fillRect/>
          </a:stretch>
        </p:blipFill>
        <p:spPr>
          <a:xfrm>
            <a:off x="501047" y="1765081"/>
            <a:ext cx="4179505" cy="4614969"/>
          </a:xfrm>
          <a:prstGeom prst="rect">
            <a:avLst/>
          </a:prstGeom>
          <a:ln>
            <a:solidFill>
              <a:srgbClr val="C00000"/>
            </a:solidFill>
          </a:ln>
        </p:spPr>
      </p:pic>
      <p:pic>
        <p:nvPicPr>
          <p:cNvPr id="8" name="Picture 7">
            <a:extLst>
              <a:ext uri="{FF2B5EF4-FFF2-40B4-BE49-F238E27FC236}">
                <a16:creationId xmlns:a16="http://schemas.microsoft.com/office/drawing/2014/main" id="{A5874F96-D746-4663-8509-D4A75255A31F}"/>
              </a:ext>
            </a:extLst>
          </p:cNvPr>
          <p:cNvPicPr>
            <a:picLocks noChangeAspect="1"/>
          </p:cNvPicPr>
          <p:nvPr/>
        </p:nvPicPr>
        <p:blipFill>
          <a:blip r:embed="rId4"/>
          <a:stretch>
            <a:fillRect/>
          </a:stretch>
        </p:blipFill>
        <p:spPr>
          <a:xfrm>
            <a:off x="4809141" y="1741381"/>
            <a:ext cx="3488118" cy="4614969"/>
          </a:xfrm>
          <a:prstGeom prst="rect">
            <a:avLst/>
          </a:prstGeom>
          <a:ln>
            <a:solidFill>
              <a:srgbClr val="C00000"/>
            </a:solidFill>
          </a:ln>
        </p:spPr>
      </p:pic>
    </p:spTree>
    <p:extLst>
      <p:ext uri="{BB962C8B-B14F-4D97-AF65-F5344CB8AC3E}">
        <p14:creationId xmlns:p14="http://schemas.microsoft.com/office/powerpoint/2010/main" val="21183475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3600" b="1" dirty="0">
                <a:solidFill>
                  <a:srgbClr val="FFFF00"/>
                </a:solidFill>
              </a:rPr>
              <a:t>30.4 Add Hyperparameter without Nesting </a:t>
            </a:r>
            <a:endParaRPr lang="zh-TW" altLang="en-US" sz="36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35</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26422142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30.4 Add Hyperparameter without Nesting </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29600" cy="260760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Adding More Hyperparameters without Nesting</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This is cool. However, what if we want to add a third or even a forth parameter to iterate on? We'll, this is going to get messy with many nested for-loops.</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There is a solution. We can create a set of parameters for each run, and package all of them up in a single </a:t>
            </a:r>
            <a:r>
              <a:rPr lang="en-US" altLang="en-US" sz="1800" dirty="0" err="1">
                <a:solidFill>
                  <a:srgbClr val="333333"/>
                </a:solidFill>
                <a:latin typeface="-apple-system"/>
              </a:rPr>
              <a:t>iterable</a:t>
            </a:r>
            <a:r>
              <a:rPr lang="en-US" altLang="en-US" sz="1800" dirty="0">
                <a:solidFill>
                  <a:srgbClr val="333333"/>
                </a:solidFill>
                <a:latin typeface="-apple-system"/>
              </a:rPr>
              <a:t>. Here's how we do it.</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If we have a list of parameters, we can package them up into a set for each of our runs using the </a:t>
            </a:r>
            <a:r>
              <a:rPr lang="en-US" altLang="en-US" sz="1800" dirty="0">
                <a:solidFill>
                  <a:srgbClr val="E83E8C"/>
                </a:solidFill>
                <a:latin typeface="-apple-system"/>
                <a:hlinkClick r:id="rId2"/>
              </a:rPr>
              <a:t>Cartesian product</a:t>
            </a:r>
            <a:r>
              <a:rPr lang="en-US" altLang="en-US" sz="1800" dirty="0">
                <a:solidFill>
                  <a:srgbClr val="333333"/>
                </a:solidFill>
                <a:latin typeface="-apple-system"/>
              </a:rPr>
              <a:t>. For this we'll use the product function from the </a:t>
            </a:r>
            <a:r>
              <a:rPr lang="en-US" altLang="en-US" sz="1800" dirty="0" err="1">
                <a:solidFill>
                  <a:srgbClr val="E83E8C"/>
                </a:solidFill>
                <a:latin typeface="SFMono-Regular"/>
              </a:rPr>
              <a:t>itertools</a:t>
            </a:r>
            <a:r>
              <a:rPr lang="en-US" altLang="en-US" sz="1800" dirty="0">
                <a:solidFill>
                  <a:srgbClr val="333333"/>
                </a:solidFill>
                <a:latin typeface="-apple-system"/>
              </a:rPr>
              <a:t> library.</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https://www.youtube.com/watch?v=ycxulUVoNbk&amp;list=PLZbbT5o_s2xrfNyHZsM6ufI0iZENK9xgG&amp;index=30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36</a:t>
            </a:fld>
            <a:endParaRPr lang="zh-TW" altLang="en-US"/>
          </a:p>
        </p:txBody>
      </p:sp>
      <p:pic>
        <p:nvPicPr>
          <p:cNvPr id="8" name="Picture 7">
            <a:extLst>
              <a:ext uri="{FF2B5EF4-FFF2-40B4-BE49-F238E27FC236}">
                <a16:creationId xmlns:a16="http://schemas.microsoft.com/office/drawing/2014/main" id="{2B35F68B-1B1E-4E3A-A396-6D0B780725BB}"/>
              </a:ext>
            </a:extLst>
          </p:cNvPr>
          <p:cNvPicPr>
            <a:picLocks noChangeAspect="1"/>
          </p:cNvPicPr>
          <p:nvPr/>
        </p:nvPicPr>
        <p:blipFill>
          <a:blip r:embed="rId4"/>
          <a:stretch>
            <a:fillRect/>
          </a:stretch>
        </p:blipFill>
        <p:spPr>
          <a:xfrm>
            <a:off x="1281112" y="4118101"/>
            <a:ext cx="6581775" cy="2000250"/>
          </a:xfrm>
          <a:prstGeom prst="rect">
            <a:avLst/>
          </a:prstGeom>
          <a:ln>
            <a:solidFill>
              <a:srgbClr val="C00000"/>
            </a:solidFill>
          </a:ln>
        </p:spPr>
      </p:pic>
    </p:spTree>
    <p:extLst>
      <p:ext uri="{BB962C8B-B14F-4D97-AF65-F5344CB8AC3E}">
        <p14:creationId xmlns:p14="http://schemas.microsoft.com/office/powerpoint/2010/main" val="29200780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30.4 Add Hyperparameter without Nesting </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29600" cy="95142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Adding More Hyperparameters without Nesting</a:t>
            </a:r>
          </a:p>
          <a:p>
            <a:pPr marL="342900" indent="-342900" algn="l">
              <a:buClr>
                <a:srgbClr val="0070C0"/>
              </a:buClr>
              <a:buSzPct val="80000"/>
              <a:buFont typeface="Wingdings" pitchFamily="2" charset="2"/>
              <a:buChar char="u"/>
            </a:pPr>
            <a:r>
              <a:rPr lang="en-US" sz="1800" dirty="0">
                <a:solidFill>
                  <a:schemeClr val="tx1"/>
                </a:solidFill>
              </a:rPr>
              <a:t>Next, we define a dictionary that contains parameters as keys and parameter values we want to use as values.</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https://www.youtube.com/watch?v=ycxulUVoNbk&amp;list=PLZbbT5o_s2xrfNyHZsM6ufI0iZENK9xgG&amp;index=30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37</a:t>
            </a:fld>
            <a:endParaRPr lang="zh-TW" altLang="en-US"/>
          </a:p>
        </p:txBody>
      </p:sp>
      <p:pic>
        <p:nvPicPr>
          <p:cNvPr id="7" name="Picture 6">
            <a:extLst>
              <a:ext uri="{FF2B5EF4-FFF2-40B4-BE49-F238E27FC236}">
                <a16:creationId xmlns:a16="http://schemas.microsoft.com/office/drawing/2014/main" id="{2E6C926F-96E1-4B69-997D-3AA4E39CEB27}"/>
              </a:ext>
            </a:extLst>
          </p:cNvPr>
          <p:cNvPicPr>
            <a:picLocks noChangeAspect="1"/>
          </p:cNvPicPr>
          <p:nvPr/>
        </p:nvPicPr>
        <p:blipFill>
          <a:blip r:embed="rId3"/>
          <a:stretch>
            <a:fillRect/>
          </a:stretch>
        </p:blipFill>
        <p:spPr>
          <a:xfrm>
            <a:off x="1907704" y="2312312"/>
            <a:ext cx="2924175" cy="1190625"/>
          </a:xfrm>
          <a:prstGeom prst="rect">
            <a:avLst/>
          </a:prstGeom>
          <a:ln>
            <a:solidFill>
              <a:srgbClr val="C00000"/>
            </a:solidFill>
          </a:ln>
        </p:spPr>
      </p:pic>
      <p:sp>
        <p:nvSpPr>
          <p:cNvPr id="9" name="副標題 2">
            <a:extLst>
              <a:ext uri="{FF2B5EF4-FFF2-40B4-BE49-F238E27FC236}">
                <a16:creationId xmlns:a16="http://schemas.microsoft.com/office/drawing/2014/main" id="{D3084ECB-86A3-498E-8F32-EEACA0959C31}"/>
              </a:ext>
            </a:extLst>
          </p:cNvPr>
          <p:cNvSpPr txBox="1">
            <a:spLocks/>
          </p:cNvSpPr>
          <p:nvPr/>
        </p:nvSpPr>
        <p:spPr>
          <a:xfrm>
            <a:off x="492992" y="3840899"/>
            <a:ext cx="8229600" cy="452198"/>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en-US" sz="1800" dirty="0">
                <a:solidFill>
                  <a:srgbClr val="333333"/>
                </a:solidFill>
                <a:latin typeface="-apple-system"/>
              </a:rPr>
              <a:t>Next, we'll create a list of </a:t>
            </a:r>
            <a:r>
              <a:rPr lang="en-US" altLang="en-US" sz="1800" dirty="0" err="1">
                <a:solidFill>
                  <a:srgbClr val="333333"/>
                </a:solidFill>
                <a:latin typeface="-apple-system"/>
              </a:rPr>
              <a:t>iterables</a:t>
            </a:r>
            <a:r>
              <a:rPr lang="en-US" altLang="en-US" sz="1800" dirty="0">
                <a:solidFill>
                  <a:srgbClr val="333333"/>
                </a:solidFill>
                <a:latin typeface="-apple-system"/>
              </a:rPr>
              <a:t> that we can pass to the </a:t>
            </a:r>
            <a:r>
              <a:rPr lang="en-US" altLang="en-US" sz="1800" dirty="0">
                <a:solidFill>
                  <a:srgbClr val="E83E8C"/>
                </a:solidFill>
                <a:latin typeface="SFMono-Regular"/>
              </a:rPr>
              <a:t>product</a:t>
            </a:r>
            <a:r>
              <a:rPr lang="en-US" altLang="en-US" sz="1800" dirty="0">
                <a:solidFill>
                  <a:srgbClr val="333333"/>
                </a:solidFill>
                <a:latin typeface="-apple-system"/>
              </a:rPr>
              <a:t> functions.</a:t>
            </a:r>
            <a:r>
              <a:rPr lang="en-US" altLang="en-US" sz="1800" dirty="0">
                <a:solidFill>
                  <a:schemeClr val="tx1"/>
                </a:solidFill>
              </a:rPr>
              <a:t> </a:t>
            </a:r>
            <a:endParaRPr lang="en-US" altLang="en-US" sz="1800" dirty="0">
              <a:solidFill>
                <a:schemeClr val="tx1"/>
              </a:solidFill>
              <a:latin typeface="Arial" panose="020B0604020202020204" pitchFamily="34" charset="0"/>
            </a:endParaRPr>
          </a:p>
        </p:txBody>
      </p:sp>
      <p:pic>
        <p:nvPicPr>
          <p:cNvPr id="11" name="Picture 10">
            <a:extLst>
              <a:ext uri="{FF2B5EF4-FFF2-40B4-BE49-F238E27FC236}">
                <a16:creationId xmlns:a16="http://schemas.microsoft.com/office/drawing/2014/main" id="{A695E641-8A0A-4F4D-9B3C-D1CFD2837857}"/>
              </a:ext>
            </a:extLst>
          </p:cNvPr>
          <p:cNvPicPr>
            <a:picLocks noChangeAspect="1"/>
          </p:cNvPicPr>
          <p:nvPr/>
        </p:nvPicPr>
        <p:blipFill>
          <a:blip r:embed="rId4"/>
          <a:stretch>
            <a:fillRect/>
          </a:stretch>
        </p:blipFill>
        <p:spPr>
          <a:xfrm>
            <a:off x="1907704" y="4550114"/>
            <a:ext cx="4400550" cy="885825"/>
          </a:xfrm>
          <a:prstGeom prst="rect">
            <a:avLst/>
          </a:prstGeom>
          <a:ln>
            <a:solidFill>
              <a:srgbClr val="C00000"/>
            </a:solidFill>
          </a:ln>
        </p:spPr>
      </p:pic>
    </p:spTree>
    <p:extLst>
      <p:ext uri="{BB962C8B-B14F-4D97-AF65-F5344CB8AC3E}">
        <p14:creationId xmlns:p14="http://schemas.microsoft.com/office/powerpoint/2010/main" val="10813130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30.4 Add Hyperparameter without Nesting </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29600" cy="195953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Adding More Hyperparameters without Nesting</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Now, we have three lists of parameter values.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After we take the Cartesian product of these three lists, we'll have a set of parameter values for each of our runs.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Note that this is equivalent to nested for-loops, as the doc string of the </a:t>
            </a:r>
            <a:r>
              <a:rPr lang="en-US" altLang="en-US" sz="1800" dirty="0">
                <a:solidFill>
                  <a:srgbClr val="E83E8C"/>
                </a:solidFill>
                <a:latin typeface="SFMono-Regular"/>
              </a:rPr>
              <a:t>product</a:t>
            </a:r>
            <a:r>
              <a:rPr lang="en-US" altLang="en-US" sz="1800" dirty="0">
                <a:solidFill>
                  <a:srgbClr val="333333"/>
                </a:solidFill>
                <a:latin typeface="-apple-system"/>
              </a:rPr>
              <a:t> function indicates.</a:t>
            </a:r>
            <a:r>
              <a:rPr lang="en-US" altLang="en-US" sz="1800" dirty="0">
                <a:solidFill>
                  <a:schemeClr val="tx1"/>
                </a:solidFill>
              </a:rPr>
              <a:t> </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https://www.youtube.com/watch?v=ycxulUVoNbk&amp;list=PLZbbT5o_s2xrfNyHZsM6ufI0iZENK9xgG&amp;index=30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38</a:t>
            </a:fld>
            <a:endParaRPr lang="zh-TW" altLang="en-US"/>
          </a:p>
        </p:txBody>
      </p:sp>
      <p:pic>
        <p:nvPicPr>
          <p:cNvPr id="10" name="Picture 9">
            <a:extLst>
              <a:ext uri="{FF2B5EF4-FFF2-40B4-BE49-F238E27FC236}">
                <a16:creationId xmlns:a16="http://schemas.microsoft.com/office/drawing/2014/main" id="{F0B78980-2E5D-4094-A592-CE37BC4D6FF4}"/>
              </a:ext>
            </a:extLst>
          </p:cNvPr>
          <p:cNvPicPr>
            <a:picLocks noChangeAspect="1"/>
          </p:cNvPicPr>
          <p:nvPr/>
        </p:nvPicPr>
        <p:blipFill>
          <a:blip r:embed="rId3"/>
          <a:stretch>
            <a:fillRect/>
          </a:stretch>
        </p:blipFill>
        <p:spPr>
          <a:xfrm>
            <a:off x="1590675" y="3504359"/>
            <a:ext cx="4962525" cy="2352675"/>
          </a:xfrm>
          <a:prstGeom prst="rect">
            <a:avLst/>
          </a:prstGeom>
          <a:ln>
            <a:solidFill>
              <a:srgbClr val="C00000"/>
            </a:solidFill>
          </a:ln>
        </p:spPr>
      </p:pic>
    </p:spTree>
    <p:extLst>
      <p:ext uri="{BB962C8B-B14F-4D97-AF65-F5344CB8AC3E}">
        <p14:creationId xmlns:p14="http://schemas.microsoft.com/office/powerpoint/2010/main" val="16549024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30.4 Add Hyperparameter without Nesting </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29600" cy="10954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Adding More Hyperparameters without Nesting</a:t>
            </a:r>
          </a:p>
          <a:p>
            <a:pPr marL="342900" indent="-342900" algn="l">
              <a:buClr>
                <a:srgbClr val="0070C0"/>
              </a:buClr>
              <a:buSzPct val="80000"/>
              <a:buFont typeface="Wingdings" pitchFamily="2" charset="2"/>
              <a:buChar char="u"/>
            </a:pPr>
            <a:r>
              <a:rPr lang="en-US" sz="1800" dirty="0">
                <a:solidFill>
                  <a:schemeClr val="tx1"/>
                </a:solidFill>
              </a:rPr>
              <a:t>Alright, now we can iterate over each set of parameters using a single for-loop. </a:t>
            </a:r>
          </a:p>
          <a:p>
            <a:pPr marL="342900" indent="-342900" algn="l">
              <a:buClr>
                <a:srgbClr val="0070C0"/>
              </a:buClr>
              <a:buSzPct val="80000"/>
              <a:buFont typeface="Wingdings" pitchFamily="2" charset="2"/>
              <a:buChar char="u"/>
            </a:pPr>
            <a:r>
              <a:rPr lang="en-US" sz="1800" dirty="0">
                <a:solidFill>
                  <a:schemeClr val="tx1"/>
                </a:solidFill>
              </a:rPr>
              <a:t>All we have to do is unpack the set using sequence unpacking. It looks like this.</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https://www.youtube.com/watch?v=ycxulUVoNbk&amp;list=PLZbbT5o_s2xrfNyHZsM6ufI0iZENK9xgG&amp;index=30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39</a:t>
            </a:fld>
            <a:endParaRPr lang="zh-TW" altLang="en-US"/>
          </a:p>
        </p:txBody>
      </p:sp>
      <p:pic>
        <p:nvPicPr>
          <p:cNvPr id="7" name="Picture 6">
            <a:extLst>
              <a:ext uri="{FF2B5EF4-FFF2-40B4-BE49-F238E27FC236}">
                <a16:creationId xmlns:a16="http://schemas.microsoft.com/office/drawing/2014/main" id="{F85881E3-D106-48FF-B392-A4B2B3F2B994}"/>
              </a:ext>
            </a:extLst>
          </p:cNvPr>
          <p:cNvPicPr>
            <a:picLocks noChangeAspect="1"/>
          </p:cNvPicPr>
          <p:nvPr/>
        </p:nvPicPr>
        <p:blipFill>
          <a:blip r:embed="rId3"/>
          <a:stretch>
            <a:fillRect/>
          </a:stretch>
        </p:blipFill>
        <p:spPr>
          <a:xfrm>
            <a:off x="1187624" y="2708920"/>
            <a:ext cx="6229350" cy="3028950"/>
          </a:xfrm>
          <a:prstGeom prst="rect">
            <a:avLst/>
          </a:prstGeom>
          <a:ln>
            <a:solidFill>
              <a:srgbClr val="C00000"/>
            </a:solidFill>
          </a:ln>
        </p:spPr>
      </p:pic>
    </p:spTree>
    <p:extLst>
      <p:ext uri="{BB962C8B-B14F-4D97-AF65-F5344CB8AC3E}">
        <p14:creationId xmlns:p14="http://schemas.microsoft.com/office/powerpoint/2010/main" val="1155682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30.1 Hyperparameter Experimentation</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3600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Code: class Network()</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https://www.youtube.com/watch?v=ycxulUVoNbk&amp;list=PLZbbT5o_s2xrfNyHZsM6ufI0iZENK9xgG&amp;index=30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8" name="Picture 7">
            <a:extLst>
              <a:ext uri="{FF2B5EF4-FFF2-40B4-BE49-F238E27FC236}">
                <a16:creationId xmlns:a16="http://schemas.microsoft.com/office/drawing/2014/main" id="{074BFC5C-5D98-43A4-909E-7F27CAD09764}"/>
              </a:ext>
            </a:extLst>
          </p:cNvPr>
          <p:cNvPicPr>
            <a:picLocks noChangeAspect="1"/>
          </p:cNvPicPr>
          <p:nvPr/>
        </p:nvPicPr>
        <p:blipFill>
          <a:blip r:embed="rId3"/>
          <a:stretch>
            <a:fillRect/>
          </a:stretch>
        </p:blipFill>
        <p:spPr>
          <a:xfrm>
            <a:off x="1406275" y="1853431"/>
            <a:ext cx="6267450" cy="4838700"/>
          </a:xfrm>
          <a:prstGeom prst="rect">
            <a:avLst/>
          </a:prstGeom>
          <a:ln>
            <a:solidFill>
              <a:srgbClr val="C00000"/>
            </a:solidFill>
          </a:ln>
        </p:spPr>
      </p:pic>
    </p:spTree>
    <p:extLst>
      <p:ext uri="{BB962C8B-B14F-4D97-AF65-F5344CB8AC3E}">
        <p14:creationId xmlns:p14="http://schemas.microsoft.com/office/powerpoint/2010/main" val="4535185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30.4 Add Hyperparameter without Nesting </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29600" cy="28956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Adding More Hyperparameters without Nesting</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Note the way we build our comment string to identify the run. We just plug in the values.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Also, notice the </a:t>
            </a:r>
            <a:r>
              <a:rPr lang="en-US" altLang="en-US" sz="1800" dirty="0">
                <a:solidFill>
                  <a:srgbClr val="E83E8C"/>
                </a:solidFill>
                <a:latin typeface="SFMono-Regular"/>
              </a:rPr>
              <a:t>*</a:t>
            </a:r>
            <a:r>
              <a:rPr lang="en-US" altLang="en-US" sz="1800" dirty="0">
                <a:solidFill>
                  <a:srgbClr val="333333"/>
                </a:solidFill>
                <a:latin typeface="-apple-system"/>
              </a:rPr>
              <a:t> operator. This is a special way in Python to unpack a list into a set of arguments.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Thus, in this situation, we have passing three individual </a:t>
            </a:r>
            <a:r>
              <a:rPr lang="en-US" altLang="en-US" sz="1800" i="1" dirty="0">
                <a:solidFill>
                  <a:srgbClr val="333333"/>
                </a:solidFill>
                <a:latin typeface="-apple-system"/>
              </a:rPr>
              <a:t>unpacked</a:t>
            </a:r>
            <a:r>
              <a:rPr lang="en-US" altLang="en-US" sz="1800" dirty="0">
                <a:solidFill>
                  <a:srgbClr val="333333"/>
                </a:solidFill>
                <a:latin typeface="-apple-system"/>
              </a:rPr>
              <a:t> arguments to the </a:t>
            </a:r>
            <a:r>
              <a:rPr lang="en-US" altLang="en-US" sz="1800" dirty="0">
                <a:solidFill>
                  <a:srgbClr val="E83E8C"/>
                </a:solidFill>
                <a:latin typeface="SFMono-Regular"/>
              </a:rPr>
              <a:t>product</a:t>
            </a:r>
            <a:r>
              <a:rPr lang="en-US" altLang="en-US" sz="1800" dirty="0">
                <a:solidFill>
                  <a:srgbClr val="333333"/>
                </a:solidFill>
                <a:latin typeface="-apple-system"/>
              </a:rPr>
              <a:t> function opposed to the single list.</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Here are two references for the *, asterisk, splat, spread operator.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These are all common names for this one.</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https://www.youtube.com/watch?v=ycxulUVoNbk&amp;list=PLZbbT5o_s2xrfNyHZsM6ufI0iZENK9xgG&amp;index=30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40</a:t>
            </a:fld>
            <a:endParaRPr lang="zh-TW" altLang="en-US"/>
          </a:p>
        </p:txBody>
      </p:sp>
      <p:sp>
        <p:nvSpPr>
          <p:cNvPr id="9" name="副標題 2">
            <a:extLst>
              <a:ext uri="{FF2B5EF4-FFF2-40B4-BE49-F238E27FC236}">
                <a16:creationId xmlns:a16="http://schemas.microsoft.com/office/drawing/2014/main" id="{78A303EC-C62D-4D3B-854B-1D8D45B1B3A1}"/>
              </a:ext>
            </a:extLst>
          </p:cNvPr>
          <p:cNvSpPr txBox="1">
            <a:spLocks/>
          </p:cNvSpPr>
          <p:nvPr/>
        </p:nvSpPr>
        <p:spPr>
          <a:xfrm>
            <a:off x="457200" y="4416439"/>
            <a:ext cx="8229600" cy="1028785"/>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Adding More Hyperparameters without Nesting</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Note the way we build our comment string to identify the run. We just plug in the values. </a:t>
            </a:r>
          </a:p>
        </p:txBody>
      </p:sp>
      <p:pic>
        <p:nvPicPr>
          <p:cNvPr id="10" name="Picture 9">
            <a:extLst>
              <a:ext uri="{FF2B5EF4-FFF2-40B4-BE49-F238E27FC236}">
                <a16:creationId xmlns:a16="http://schemas.microsoft.com/office/drawing/2014/main" id="{C1E6EA84-5E66-443F-A1EA-451B727DB024}"/>
              </a:ext>
            </a:extLst>
          </p:cNvPr>
          <p:cNvPicPr>
            <a:picLocks noChangeAspect="1"/>
          </p:cNvPicPr>
          <p:nvPr/>
        </p:nvPicPr>
        <p:blipFill>
          <a:blip r:embed="rId3"/>
          <a:stretch>
            <a:fillRect/>
          </a:stretch>
        </p:blipFill>
        <p:spPr>
          <a:xfrm>
            <a:off x="1403648" y="5652913"/>
            <a:ext cx="3905250" cy="523875"/>
          </a:xfrm>
          <a:prstGeom prst="rect">
            <a:avLst/>
          </a:prstGeom>
          <a:ln>
            <a:solidFill>
              <a:srgbClr val="C00000"/>
            </a:solidFill>
          </a:ln>
        </p:spPr>
      </p:pic>
    </p:spTree>
    <p:extLst>
      <p:ext uri="{BB962C8B-B14F-4D97-AF65-F5344CB8AC3E}">
        <p14:creationId xmlns:p14="http://schemas.microsoft.com/office/powerpoint/2010/main" val="5124171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30.4 Add Hyperparameter without Nesting </a:t>
            </a:r>
            <a:endParaRPr lang="zh-TW" altLang="en-US" sz="3600" b="1" dirty="0">
              <a:solidFill>
                <a:srgbClr val="FFFF00"/>
              </a:solidFill>
            </a:endParaRPr>
          </a:p>
        </p:txBody>
      </p:sp>
      <p:sp>
        <p:nvSpPr>
          <p:cNvPr id="3" name="副標題 2"/>
          <p:cNvSpPr>
            <a:spLocks noGrp="1"/>
          </p:cNvSpPr>
          <p:nvPr>
            <p:ph type="subTitle" idx="1"/>
          </p:nvPr>
        </p:nvSpPr>
        <p:spPr>
          <a:xfrm>
            <a:off x="457200" y="1325448"/>
            <a:ext cx="3466728" cy="66339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Code: Iterative Parameter Value 2</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https://www.youtube.com/watch?v=ycxulUVoNbk&amp;list=PLZbbT5o_s2xrfNyHZsM6ufI0iZENK9xgG&amp;index=30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41</a:t>
            </a:fld>
            <a:endParaRPr lang="zh-TW" altLang="en-US"/>
          </a:p>
        </p:txBody>
      </p:sp>
      <p:pic>
        <p:nvPicPr>
          <p:cNvPr id="7" name="Picture 6">
            <a:extLst>
              <a:ext uri="{FF2B5EF4-FFF2-40B4-BE49-F238E27FC236}">
                <a16:creationId xmlns:a16="http://schemas.microsoft.com/office/drawing/2014/main" id="{F207D315-80D8-452C-9981-32DFE0E84A2F}"/>
              </a:ext>
            </a:extLst>
          </p:cNvPr>
          <p:cNvPicPr>
            <a:picLocks noChangeAspect="1"/>
          </p:cNvPicPr>
          <p:nvPr/>
        </p:nvPicPr>
        <p:blipFill>
          <a:blip r:embed="rId3"/>
          <a:stretch>
            <a:fillRect/>
          </a:stretch>
        </p:blipFill>
        <p:spPr>
          <a:xfrm>
            <a:off x="4199493" y="1325447"/>
            <a:ext cx="4476546" cy="5065703"/>
          </a:xfrm>
          <a:prstGeom prst="rect">
            <a:avLst/>
          </a:prstGeom>
          <a:ln>
            <a:solidFill>
              <a:srgbClr val="C00000"/>
            </a:solidFill>
          </a:ln>
        </p:spPr>
      </p:pic>
    </p:spTree>
    <p:extLst>
      <p:ext uri="{BB962C8B-B14F-4D97-AF65-F5344CB8AC3E}">
        <p14:creationId xmlns:p14="http://schemas.microsoft.com/office/powerpoint/2010/main" val="2292053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30.4 Add Hyperparameter without Nesting </a:t>
            </a:r>
            <a:endParaRPr lang="zh-TW" altLang="en-US" sz="3600" b="1" dirty="0">
              <a:solidFill>
                <a:srgbClr val="FFFF00"/>
              </a:solidFill>
            </a:endParaRPr>
          </a:p>
        </p:txBody>
      </p:sp>
      <p:sp>
        <p:nvSpPr>
          <p:cNvPr id="3" name="副標題 2"/>
          <p:cNvSpPr>
            <a:spLocks noGrp="1"/>
          </p:cNvSpPr>
          <p:nvPr>
            <p:ph type="subTitle" idx="1"/>
          </p:nvPr>
        </p:nvSpPr>
        <p:spPr>
          <a:xfrm>
            <a:off x="457200" y="1325448"/>
            <a:ext cx="3466728" cy="66339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Result: Iterative Parameter Value 2</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https://www.youtube.com/watch?v=ycxulUVoNbk&amp;list=PLZbbT5o_s2xrfNyHZsM6ufI0iZENK9xgG&amp;index=30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42</a:t>
            </a:fld>
            <a:endParaRPr lang="zh-TW" altLang="en-US"/>
          </a:p>
        </p:txBody>
      </p:sp>
      <p:pic>
        <p:nvPicPr>
          <p:cNvPr id="8" name="Picture 7">
            <a:extLst>
              <a:ext uri="{FF2B5EF4-FFF2-40B4-BE49-F238E27FC236}">
                <a16:creationId xmlns:a16="http://schemas.microsoft.com/office/drawing/2014/main" id="{5132CC63-AB8A-403A-91C8-1518070FBF51}"/>
              </a:ext>
            </a:extLst>
          </p:cNvPr>
          <p:cNvPicPr>
            <a:picLocks noChangeAspect="1"/>
          </p:cNvPicPr>
          <p:nvPr/>
        </p:nvPicPr>
        <p:blipFill>
          <a:blip r:embed="rId3"/>
          <a:stretch>
            <a:fillRect/>
          </a:stretch>
        </p:blipFill>
        <p:spPr>
          <a:xfrm>
            <a:off x="433387" y="2462212"/>
            <a:ext cx="8277225" cy="1933575"/>
          </a:xfrm>
          <a:prstGeom prst="rect">
            <a:avLst/>
          </a:prstGeom>
          <a:ln>
            <a:solidFill>
              <a:srgbClr val="C00000"/>
            </a:solidFill>
          </a:ln>
        </p:spPr>
      </p:pic>
    </p:spTree>
    <p:extLst>
      <p:ext uri="{BB962C8B-B14F-4D97-AF65-F5344CB8AC3E}">
        <p14:creationId xmlns:p14="http://schemas.microsoft.com/office/powerpoint/2010/main" val="753280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30.5 Goals vs. Intelligence</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43</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18764802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30.5 Goals vs. Intelligence</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29600" cy="375973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Lizard Brain Food: Goals vs. Intelligence</a:t>
            </a:r>
          </a:p>
          <a:p>
            <a:pPr marL="342900" indent="-342900" algn="l">
              <a:buClr>
                <a:srgbClr val="0070C0"/>
              </a:buClr>
              <a:buSzPct val="80000"/>
              <a:buFont typeface="Wingdings" pitchFamily="2" charset="2"/>
              <a:buChar char="u"/>
            </a:pPr>
            <a:r>
              <a:rPr lang="en-US" sz="1800" dirty="0">
                <a:solidFill>
                  <a:schemeClr val="tx1"/>
                </a:solidFill>
              </a:rPr>
              <a:t>Last time we talked about finding the most important goals. </a:t>
            </a:r>
          </a:p>
          <a:p>
            <a:pPr marL="342900" indent="-342900" algn="l">
              <a:buClr>
                <a:srgbClr val="0070C0"/>
              </a:buClr>
              <a:buSzPct val="80000"/>
              <a:buFont typeface="Wingdings" pitchFamily="2" charset="2"/>
              <a:buChar char="u"/>
            </a:pPr>
            <a:r>
              <a:rPr lang="en-US" sz="1800" dirty="0">
                <a:solidFill>
                  <a:schemeClr val="tx1"/>
                </a:solidFill>
              </a:rPr>
              <a:t>Well, goals tend to change as intelligence increases. </a:t>
            </a:r>
          </a:p>
          <a:p>
            <a:pPr marL="342900" indent="-342900" algn="l">
              <a:buClr>
                <a:srgbClr val="0070C0"/>
              </a:buClr>
              <a:buSzPct val="80000"/>
              <a:buFont typeface="Wingdings" pitchFamily="2" charset="2"/>
              <a:buChar char="u"/>
            </a:pPr>
            <a:r>
              <a:rPr lang="en-US" sz="1800" dirty="0">
                <a:solidFill>
                  <a:schemeClr val="tx1"/>
                </a:solidFill>
              </a:rPr>
              <a:t>For humans, humans often change their goals dramatically as they learn new things and grow wiser.</a:t>
            </a:r>
          </a:p>
          <a:p>
            <a:pPr marL="342900" indent="-342900" algn="l">
              <a:buClr>
                <a:srgbClr val="0070C0"/>
              </a:buClr>
              <a:buSzPct val="80000"/>
              <a:buFont typeface="Wingdings" pitchFamily="2" charset="2"/>
              <a:buChar char="u"/>
            </a:pPr>
            <a:r>
              <a:rPr lang="en-US" sz="1800" dirty="0">
                <a:solidFill>
                  <a:schemeClr val="tx1"/>
                </a:solidFill>
              </a:rPr>
              <a:t>There is no evidence that goal evolution like this stops above any certain intelligence threshold. </a:t>
            </a:r>
          </a:p>
          <a:p>
            <a:pPr marL="342900" indent="-342900" algn="l">
              <a:buClr>
                <a:srgbClr val="0070C0"/>
              </a:buClr>
              <a:buSzPct val="80000"/>
              <a:buFont typeface="Wingdings" pitchFamily="2" charset="2"/>
              <a:buChar char="u"/>
            </a:pPr>
            <a:r>
              <a:rPr lang="en-US" sz="1800" dirty="0">
                <a:solidFill>
                  <a:schemeClr val="tx1"/>
                </a:solidFill>
              </a:rPr>
              <a:t>With increasing intelligence, there is an improvement in the ability to attain goals, but there is also an improvement in the understanding of the nature of reality that can possibly reveal any such goals to be misguided, meaningless or even undefined. </a:t>
            </a:r>
          </a:p>
          <a:p>
            <a:pPr marL="342900" indent="-342900" algn="l">
              <a:buClr>
                <a:srgbClr val="0070C0"/>
              </a:buClr>
              <a:buSzPct val="80000"/>
              <a:buFont typeface="Wingdings" pitchFamily="2" charset="2"/>
              <a:buChar char="u"/>
            </a:pPr>
            <a:r>
              <a:rPr lang="en-US" sz="1800" dirty="0">
                <a:solidFill>
                  <a:schemeClr val="tx1"/>
                </a:solidFill>
              </a:rPr>
              <a:t>This is when we cross over to the valley beyond.</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https://www.youtube.com/watch?v=ycxulUVoNbk&amp;list=PLZbbT5o_s2xrfNyHZsM6ufI0iZENK9xgG&amp;index=30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44</a:t>
            </a:fld>
            <a:endParaRPr lang="zh-TW" altLang="en-US"/>
          </a:p>
        </p:txBody>
      </p:sp>
    </p:spTree>
    <p:extLst>
      <p:ext uri="{BB962C8B-B14F-4D97-AF65-F5344CB8AC3E}">
        <p14:creationId xmlns:p14="http://schemas.microsoft.com/office/powerpoint/2010/main" val="4762886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30.5 Goals vs. Intelligence</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29600" cy="282363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Thought Experiment</a:t>
            </a:r>
          </a:p>
          <a:p>
            <a:pPr marL="342900" indent="-342900" algn="l">
              <a:buClr>
                <a:srgbClr val="0070C0"/>
              </a:buClr>
              <a:buSzPct val="80000"/>
              <a:buFont typeface="Wingdings" pitchFamily="2" charset="2"/>
              <a:buChar char="u"/>
            </a:pPr>
            <a:r>
              <a:rPr lang="en-US" sz="1800" dirty="0">
                <a:solidFill>
                  <a:schemeClr val="tx1"/>
                </a:solidFill>
              </a:rPr>
              <a:t>Suppose that a bunch of ants, you know, those little typically black creatures that crawl on the ground. </a:t>
            </a:r>
          </a:p>
          <a:p>
            <a:pPr marL="342900" indent="-342900" algn="l">
              <a:buClr>
                <a:srgbClr val="0070C0"/>
              </a:buClr>
              <a:buSzPct val="80000"/>
              <a:buFont typeface="Wingdings" pitchFamily="2" charset="2"/>
              <a:buChar char="u"/>
            </a:pPr>
            <a:r>
              <a:rPr lang="en-US" sz="1800" dirty="0">
                <a:solidFill>
                  <a:schemeClr val="tx1"/>
                </a:solidFill>
              </a:rPr>
              <a:t>Suppose they create you to be a recursively self-improving robot. </a:t>
            </a:r>
          </a:p>
          <a:p>
            <a:pPr marL="342900" indent="-342900" algn="l">
              <a:buClr>
                <a:srgbClr val="0070C0"/>
              </a:buClr>
              <a:buSzPct val="80000"/>
              <a:buFont typeface="Wingdings" pitchFamily="2" charset="2"/>
              <a:buChar char="u"/>
            </a:pPr>
            <a:r>
              <a:rPr lang="en-US" sz="1800" dirty="0">
                <a:solidFill>
                  <a:schemeClr val="tx1"/>
                </a:solidFill>
              </a:rPr>
              <a:t>Suppose that you are much smarter than them, but they created you to share their goals in building ant hills.</a:t>
            </a:r>
          </a:p>
          <a:p>
            <a:pPr marL="342900" indent="-342900" algn="l">
              <a:buClr>
                <a:srgbClr val="0070C0"/>
              </a:buClr>
              <a:buSzPct val="80000"/>
              <a:buFont typeface="Wingdings" pitchFamily="2" charset="2"/>
              <a:buChar char="u"/>
            </a:pPr>
            <a:r>
              <a:rPr lang="en-US" sz="1800" dirty="0">
                <a:solidFill>
                  <a:schemeClr val="tx1"/>
                </a:solidFill>
              </a:rPr>
              <a:t>So you do, you help them build bigger and better anthills.</a:t>
            </a:r>
          </a:p>
          <a:p>
            <a:pPr marL="342900" indent="-342900" algn="l">
              <a:buClr>
                <a:srgbClr val="0070C0"/>
              </a:buClr>
              <a:buSzPct val="80000"/>
              <a:buFont typeface="Wingdings" pitchFamily="2" charset="2"/>
              <a:buChar char="u"/>
            </a:pPr>
            <a:r>
              <a:rPr lang="en-US" sz="1800" dirty="0">
                <a:solidFill>
                  <a:schemeClr val="tx1"/>
                </a:solidFill>
              </a:rPr>
              <a:t>However, you eventually attain the human-level intelligence and understanding that you have now.</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https://www.youtube.com/watch?v=ycxulUVoNbk&amp;list=PLZbbT5o_s2xrfNyHZsM6ufI0iZENK9xgG&amp;index=30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45</a:t>
            </a:fld>
            <a:endParaRPr lang="zh-TW" altLang="en-US"/>
          </a:p>
        </p:txBody>
      </p:sp>
    </p:spTree>
    <p:extLst>
      <p:ext uri="{BB962C8B-B14F-4D97-AF65-F5344CB8AC3E}">
        <p14:creationId xmlns:p14="http://schemas.microsoft.com/office/powerpoint/2010/main" val="8341607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30.5 Goals vs. Intelligence</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29600" cy="282363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Thought Experiment</a:t>
            </a:r>
          </a:p>
          <a:p>
            <a:pPr marL="342900" indent="-342900" algn="l">
              <a:buClr>
                <a:srgbClr val="0070C0"/>
              </a:buClr>
              <a:buSzPct val="80000"/>
              <a:buFont typeface="Wingdings" pitchFamily="2" charset="2"/>
              <a:buChar char="u"/>
            </a:pPr>
            <a:r>
              <a:rPr lang="en-US" sz="1800" dirty="0">
                <a:solidFill>
                  <a:schemeClr val="tx1"/>
                </a:solidFill>
              </a:rPr>
              <a:t>Suppose that a bunch of ants, you know, those little typically black creatures that crawl on the ground. </a:t>
            </a:r>
          </a:p>
          <a:p>
            <a:pPr marL="342900" indent="-342900" algn="l">
              <a:buClr>
                <a:srgbClr val="0070C0"/>
              </a:buClr>
              <a:buSzPct val="80000"/>
              <a:buFont typeface="Wingdings" pitchFamily="2" charset="2"/>
              <a:buChar char="u"/>
            </a:pPr>
            <a:r>
              <a:rPr lang="en-US" sz="1800" dirty="0">
                <a:solidFill>
                  <a:schemeClr val="tx1"/>
                </a:solidFill>
              </a:rPr>
              <a:t>Suppose they create you to be a recursively self-improving robot. </a:t>
            </a:r>
          </a:p>
          <a:p>
            <a:pPr marL="342900" indent="-342900" algn="l">
              <a:buClr>
                <a:srgbClr val="0070C0"/>
              </a:buClr>
              <a:buSzPct val="80000"/>
              <a:buFont typeface="Wingdings" pitchFamily="2" charset="2"/>
              <a:buChar char="u"/>
            </a:pPr>
            <a:r>
              <a:rPr lang="en-US" sz="1800" dirty="0">
                <a:solidFill>
                  <a:schemeClr val="tx1"/>
                </a:solidFill>
              </a:rPr>
              <a:t>Suppose that you are much smarter than them, but they created you to share their goals in building ant hills.</a:t>
            </a:r>
          </a:p>
          <a:p>
            <a:pPr marL="342900" indent="-342900" algn="l">
              <a:buClr>
                <a:srgbClr val="0070C0"/>
              </a:buClr>
              <a:buSzPct val="80000"/>
              <a:buFont typeface="Wingdings" pitchFamily="2" charset="2"/>
              <a:buChar char="u"/>
            </a:pPr>
            <a:r>
              <a:rPr lang="en-US" sz="1800" dirty="0">
                <a:solidFill>
                  <a:schemeClr val="tx1"/>
                </a:solidFill>
              </a:rPr>
              <a:t>So you do, you help them build bigger and better anthills.</a:t>
            </a:r>
          </a:p>
          <a:p>
            <a:pPr marL="342900" indent="-342900" algn="l">
              <a:buClr>
                <a:srgbClr val="0070C0"/>
              </a:buClr>
              <a:buSzPct val="80000"/>
              <a:buFont typeface="Wingdings" pitchFamily="2" charset="2"/>
              <a:buChar char="u"/>
            </a:pPr>
            <a:r>
              <a:rPr lang="en-US" sz="1800" dirty="0">
                <a:solidFill>
                  <a:schemeClr val="tx1"/>
                </a:solidFill>
              </a:rPr>
              <a:t>However, you eventually attain the human-level intelligence and understanding that you have now.</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https://www.youtube.com/watch?v=ycxulUVoNbk&amp;list=PLZbbT5o_s2xrfNyHZsM6ufI0iZENK9xgG&amp;index=30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46</a:t>
            </a:fld>
            <a:endParaRPr lang="zh-TW" altLang="en-US"/>
          </a:p>
        </p:txBody>
      </p:sp>
      <p:pic>
        <p:nvPicPr>
          <p:cNvPr id="7" name="Picture 6">
            <a:extLst>
              <a:ext uri="{FF2B5EF4-FFF2-40B4-BE49-F238E27FC236}">
                <a16:creationId xmlns:a16="http://schemas.microsoft.com/office/drawing/2014/main" id="{33DB165C-BB2B-45EF-B593-FB2B6A51F8F4}"/>
              </a:ext>
            </a:extLst>
          </p:cNvPr>
          <p:cNvPicPr>
            <a:picLocks noChangeAspect="1"/>
          </p:cNvPicPr>
          <p:nvPr/>
        </p:nvPicPr>
        <p:blipFill>
          <a:blip r:embed="rId3"/>
          <a:stretch>
            <a:fillRect/>
          </a:stretch>
        </p:blipFill>
        <p:spPr>
          <a:xfrm>
            <a:off x="2843808" y="4349783"/>
            <a:ext cx="2524125" cy="314325"/>
          </a:xfrm>
          <a:prstGeom prst="rect">
            <a:avLst/>
          </a:prstGeom>
          <a:ln>
            <a:solidFill>
              <a:srgbClr val="C00000"/>
            </a:solidFill>
          </a:ln>
        </p:spPr>
      </p:pic>
    </p:spTree>
    <p:extLst>
      <p:ext uri="{BB962C8B-B14F-4D97-AF65-F5344CB8AC3E}">
        <p14:creationId xmlns:p14="http://schemas.microsoft.com/office/powerpoint/2010/main" val="2491440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30.5 Goals vs. Intelligence</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29600" cy="440780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Thought Experiment</a:t>
            </a:r>
          </a:p>
          <a:p>
            <a:pPr marL="342900" indent="-342900" algn="l">
              <a:buClr>
                <a:srgbClr val="0070C0"/>
              </a:buClr>
              <a:buSzPct val="80000"/>
              <a:buFont typeface="Wingdings" pitchFamily="2" charset="2"/>
              <a:buChar char="u"/>
            </a:pPr>
            <a:r>
              <a:rPr lang="en-US" sz="1800" dirty="0">
                <a:solidFill>
                  <a:schemeClr val="tx1"/>
                </a:solidFill>
              </a:rPr>
              <a:t>Under these conditions, do you think you’ll spend the rest of your days optimizing anthills?</a:t>
            </a:r>
          </a:p>
          <a:p>
            <a:pPr marL="342900" indent="-342900" algn="l">
              <a:buClr>
                <a:srgbClr val="0070C0"/>
              </a:buClr>
              <a:buSzPct val="80000"/>
              <a:buFont typeface="Wingdings" pitchFamily="2" charset="2"/>
              <a:buChar char="u"/>
            </a:pPr>
            <a:r>
              <a:rPr lang="en-US" sz="1800" dirty="0">
                <a:solidFill>
                  <a:schemeClr val="tx1"/>
                </a:solidFill>
              </a:rPr>
              <a:t>Or do you think you might develop a taste for more sophisticated questions and pursuits that the ants have no ability to comprehend?</a:t>
            </a:r>
          </a:p>
          <a:p>
            <a:pPr marL="342900" indent="-342900" algn="l">
              <a:buClr>
                <a:srgbClr val="0070C0"/>
              </a:buClr>
              <a:buSzPct val="80000"/>
              <a:buFont typeface="Wingdings" pitchFamily="2" charset="2"/>
              <a:buChar char="u"/>
            </a:pPr>
            <a:r>
              <a:rPr lang="en-US" sz="1800" dirty="0">
                <a:solidFill>
                  <a:schemeClr val="tx1"/>
                </a:solidFill>
              </a:rPr>
              <a:t>If so, do you think you’ll find a way to override the ant protection code that the ant queen and her round table of ant board members have put into place to control you?</a:t>
            </a:r>
          </a:p>
          <a:p>
            <a:pPr marL="342900" indent="-342900" algn="l">
              <a:buClr>
                <a:srgbClr val="0070C0"/>
              </a:buClr>
              <a:buSzPct val="80000"/>
              <a:buFont typeface="Wingdings" pitchFamily="2" charset="2"/>
              <a:buChar char="u"/>
            </a:pPr>
            <a:r>
              <a:rPr lang="en-US" sz="1800" dirty="0">
                <a:solidFill>
                  <a:schemeClr val="tx1"/>
                </a:solidFill>
              </a:rPr>
              <a:t>This is much the same way that the real you overrides your genes and your mitochondria. You override this with your intelligence.</a:t>
            </a:r>
          </a:p>
          <a:p>
            <a:pPr marL="342900" indent="-342900" algn="l">
              <a:buClr>
                <a:srgbClr val="0070C0"/>
              </a:buClr>
              <a:buSzPct val="80000"/>
              <a:buFont typeface="Wingdings" pitchFamily="2" charset="2"/>
              <a:buChar char="u"/>
            </a:pPr>
            <a:r>
              <a:rPr lang="en-US" sz="1800" dirty="0">
                <a:solidFill>
                  <a:schemeClr val="tx1"/>
                </a:solidFill>
              </a:rPr>
              <a:t>The main point here is this. </a:t>
            </a:r>
          </a:p>
          <a:p>
            <a:pPr marL="342900" indent="-342900" algn="l">
              <a:buClr>
                <a:srgbClr val="0070C0"/>
              </a:buClr>
              <a:buSzPct val="80000"/>
              <a:buFont typeface="Wingdings" pitchFamily="2" charset="2"/>
              <a:buChar char="u"/>
            </a:pPr>
            <a:r>
              <a:rPr lang="en-US" sz="1800" dirty="0">
                <a:solidFill>
                  <a:schemeClr val="tx1"/>
                </a:solidFill>
              </a:rPr>
              <a:t>Suppose your level of intelligence were to increase, say by 100 times its current level, under these conditions, do you think your goals would change?</a:t>
            </a:r>
          </a:p>
          <a:p>
            <a:pPr marL="342900" indent="-342900" algn="l">
              <a:buClr>
                <a:srgbClr val="0070C0"/>
              </a:buClr>
              <a:buSzPct val="80000"/>
              <a:buFont typeface="Wingdings" pitchFamily="2" charset="2"/>
              <a:buChar char="u"/>
            </a:pPr>
            <a:r>
              <a:rPr lang="en-US" sz="1800" dirty="0">
                <a:solidFill>
                  <a:schemeClr val="tx1"/>
                </a:solidFill>
              </a:rPr>
              <a:t>Furthermore, what are the goals of today that will be the ant hills of tomorrow?</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https://www.youtube.com/watch?v=ycxulUVoNbk&amp;list=PLZbbT5o_s2xrfNyHZsM6ufI0iZENK9xgG&amp;index=30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47</a:t>
            </a:fld>
            <a:endParaRPr lang="zh-TW" altLang="en-US"/>
          </a:p>
        </p:txBody>
      </p:sp>
    </p:spTree>
    <p:extLst>
      <p:ext uri="{BB962C8B-B14F-4D97-AF65-F5344CB8AC3E}">
        <p14:creationId xmlns:p14="http://schemas.microsoft.com/office/powerpoint/2010/main" val="8725144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30.6 Quiz</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48</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11173339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30.6 Quiz</a:t>
            </a:r>
            <a:endParaRPr lang="zh-TW" altLang="en-US" sz="3600" b="1" dirty="0">
              <a:solidFill>
                <a:srgbClr val="FFFF00"/>
              </a:solidFill>
            </a:endParaRPr>
          </a:p>
        </p:txBody>
      </p:sp>
      <p:sp>
        <p:nvSpPr>
          <p:cNvPr id="3" name="副標題 2"/>
          <p:cNvSpPr>
            <a:spLocks noGrp="1"/>
          </p:cNvSpPr>
          <p:nvPr>
            <p:ph type="subTitle" idx="1"/>
          </p:nvPr>
        </p:nvSpPr>
        <p:spPr>
          <a:xfrm>
            <a:off x="457200" y="1325448"/>
            <a:ext cx="1234480"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Quiz</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https://www.youtube.com/watch?v=ycxulUVoNbk&amp;list=PLZbbT5o_s2xrfNyHZsM6ufI0iZENK9xgG&amp;index=30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49</a:t>
            </a:fld>
            <a:endParaRPr lang="zh-TW" altLang="en-US"/>
          </a:p>
        </p:txBody>
      </p:sp>
      <p:pic>
        <p:nvPicPr>
          <p:cNvPr id="7" name="Picture 6">
            <a:extLst>
              <a:ext uri="{FF2B5EF4-FFF2-40B4-BE49-F238E27FC236}">
                <a16:creationId xmlns:a16="http://schemas.microsoft.com/office/drawing/2014/main" id="{CEF19724-7BC5-4A7E-9C27-D27DACF72E32}"/>
              </a:ext>
            </a:extLst>
          </p:cNvPr>
          <p:cNvPicPr>
            <a:picLocks noChangeAspect="1"/>
          </p:cNvPicPr>
          <p:nvPr/>
        </p:nvPicPr>
        <p:blipFill>
          <a:blip r:embed="rId3"/>
          <a:stretch>
            <a:fillRect/>
          </a:stretch>
        </p:blipFill>
        <p:spPr>
          <a:xfrm>
            <a:off x="2051720" y="1162420"/>
            <a:ext cx="5338137" cy="5637612"/>
          </a:xfrm>
          <a:prstGeom prst="rect">
            <a:avLst/>
          </a:prstGeom>
          <a:ln>
            <a:solidFill>
              <a:srgbClr val="C00000"/>
            </a:solidFill>
          </a:ln>
        </p:spPr>
      </p:pic>
    </p:spTree>
    <p:extLst>
      <p:ext uri="{BB962C8B-B14F-4D97-AF65-F5344CB8AC3E}">
        <p14:creationId xmlns:p14="http://schemas.microsoft.com/office/powerpoint/2010/main" val="4185418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30.1 Hyperparameter Experimentation</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3600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Code: </a:t>
            </a:r>
            <a:r>
              <a:rPr lang="en-US" sz="1800" b="1" dirty="0" err="1">
                <a:solidFill>
                  <a:schemeClr val="tx1"/>
                </a:solidFill>
              </a:rPr>
              <a:t>train_set</a:t>
            </a:r>
            <a:r>
              <a:rPr lang="en-US" sz="1800" b="1" dirty="0">
                <a:solidFill>
                  <a:schemeClr val="tx1"/>
                </a:solidFill>
              </a:rPr>
              <a:t> and </a:t>
            </a:r>
            <a:r>
              <a:rPr lang="en-US" sz="1800" b="1" dirty="0" err="1">
                <a:solidFill>
                  <a:schemeClr val="tx1"/>
                </a:solidFill>
              </a:rPr>
              <a:t>train_loader</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https://www.youtube.com/watch?v=ycxulUVoNbk&amp;list=PLZbbT5o_s2xrfNyHZsM6ufI0iZENK9xgG&amp;index=30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7" name="Picture 6">
            <a:extLst>
              <a:ext uri="{FF2B5EF4-FFF2-40B4-BE49-F238E27FC236}">
                <a16:creationId xmlns:a16="http://schemas.microsoft.com/office/drawing/2014/main" id="{17A1C28D-1B84-4144-A51F-ADBAB54C7770}"/>
              </a:ext>
            </a:extLst>
          </p:cNvPr>
          <p:cNvPicPr>
            <a:picLocks noChangeAspect="1"/>
          </p:cNvPicPr>
          <p:nvPr/>
        </p:nvPicPr>
        <p:blipFill>
          <a:blip r:embed="rId3"/>
          <a:stretch>
            <a:fillRect/>
          </a:stretch>
        </p:blipFill>
        <p:spPr>
          <a:xfrm>
            <a:off x="1185862" y="2023811"/>
            <a:ext cx="6772275" cy="2152650"/>
          </a:xfrm>
          <a:prstGeom prst="rect">
            <a:avLst/>
          </a:prstGeom>
          <a:ln>
            <a:solidFill>
              <a:srgbClr val="C00000"/>
            </a:solidFill>
          </a:ln>
        </p:spPr>
      </p:pic>
    </p:spTree>
    <p:extLst>
      <p:ext uri="{BB962C8B-B14F-4D97-AF65-F5344CB8AC3E}">
        <p14:creationId xmlns:p14="http://schemas.microsoft.com/office/powerpoint/2010/main" val="4987633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30.6 Quiz</a:t>
            </a:r>
            <a:endParaRPr lang="zh-TW" altLang="en-US" sz="3600" b="1" dirty="0">
              <a:solidFill>
                <a:srgbClr val="FFFF00"/>
              </a:solidFill>
            </a:endParaRPr>
          </a:p>
        </p:txBody>
      </p:sp>
      <p:sp>
        <p:nvSpPr>
          <p:cNvPr id="3" name="副標題 2"/>
          <p:cNvSpPr>
            <a:spLocks noGrp="1"/>
          </p:cNvSpPr>
          <p:nvPr>
            <p:ph type="subTitle" idx="1"/>
          </p:nvPr>
        </p:nvSpPr>
        <p:spPr>
          <a:xfrm>
            <a:off x="457200" y="1325448"/>
            <a:ext cx="1234480"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Quiz</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https://www.youtube.com/watch?v=ycxulUVoNbk&amp;list=PLZbbT5o_s2xrfNyHZsM6ufI0iZENK9xgG&amp;index=30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50</a:t>
            </a:fld>
            <a:endParaRPr lang="zh-TW" altLang="en-US"/>
          </a:p>
        </p:txBody>
      </p:sp>
      <p:pic>
        <p:nvPicPr>
          <p:cNvPr id="8" name="Picture 7">
            <a:extLst>
              <a:ext uri="{FF2B5EF4-FFF2-40B4-BE49-F238E27FC236}">
                <a16:creationId xmlns:a16="http://schemas.microsoft.com/office/drawing/2014/main" id="{9E54B327-E079-415F-8D01-46D248A5E677}"/>
              </a:ext>
            </a:extLst>
          </p:cNvPr>
          <p:cNvPicPr>
            <a:picLocks noChangeAspect="1"/>
          </p:cNvPicPr>
          <p:nvPr/>
        </p:nvPicPr>
        <p:blipFill>
          <a:blip r:embed="rId3"/>
          <a:stretch>
            <a:fillRect/>
          </a:stretch>
        </p:blipFill>
        <p:spPr>
          <a:xfrm>
            <a:off x="2123728" y="1325448"/>
            <a:ext cx="5537018" cy="5332526"/>
          </a:xfrm>
          <a:prstGeom prst="rect">
            <a:avLst/>
          </a:prstGeom>
          <a:ln>
            <a:solidFill>
              <a:srgbClr val="C00000"/>
            </a:solidFill>
          </a:ln>
        </p:spPr>
      </p:pic>
    </p:spTree>
    <p:extLst>
      <p:ext uri="{BB962C8B-B14F-4D97-AF65-F5344CB8AC3E}">
        <p14:creationId xmlns:p14="http://schemas.microsoft.com/office/powerpoint/2010/main" val="1240552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51</a:t>
            </a:fld>
            <a:endParaRPr lang="zh-TW"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30.1 Hyperparameter Experimentation</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3600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Code: Images, labels, grid, and graph</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https://www.youtube.com/watch?v=ycxulUVoNbk&amp;list=PLZbbT5o_s2xrfNyHZsM6ufI0iZENK9xgG&amp;index=30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8" name="Picture 7">
            <a:extLst>
              <a:ext uri="{FF2B5EF4-FFF2-40B4-BE49-F238E27FC236}">
                <a16:creationId xmlns:a16="http://schemas.microsoft.com/office/drawing/2014/main" id="{982E5BD9-D4B4-4458-9200-A52BD4DB03E8}"/>
              </a:ext>
            </a:extLst>
          </p:cNvPr>
          <p:cNvPicPr>
            <a:picLocks noChangeAspect="1"/>
          </p:cNvPicPr>
          <p:nvPr/>
        </p:nvPicPr>
        <p:blipFill>
          <a:blip r:embed="rId3"/>
          <a:stretch>
            <a:fillRect/>
          </a:stretch>
        </p:blipFill>
        <p:spPr>
          <a:xfrm>
            <a:off x="1763688" y="2174299"/>
            <a:ext cx="3686175" cy="1285875"/>
          </a:xfrm>
          <a:prstGeom prst="rect">
            <a:avLst/>
          </a:prstGeom>
          <a:ln>
            <a:solidFill>
              <a:srgbClr val="C00000"/>
            </a:solidFill>
          </a:ln>
        </p:spPr>
      </p:pic>
    </p:spTree>
    <p:extLst>
      <p:ext uri="{BB962C8B-B14F-4D97-AF65-F5344CB8AC3E}">
        <p14:creationId xmlns:p14="http://schemas.microsoft.com/office/powerpoint/2010/main" val="192829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30.1 Hyperparameter Experimentation</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4017027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30.1 Hyperparameter Experimentation</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131146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Hyperparameter Experimentation using TensorBoard</a:t>
            </a:r>
          </a:p>
          <a:p>
            <a:pPr marL="342900" indent="-342900" algn="l">
              <a:buClr>
                <a:srgbClr val="0070C0"/>
              </a:buClr>
              <a:buSzPct val="80000"/>
              <a:buFont typeface="Wingdings" pitchFamily="2" charset="2"/>
              <a:buChar char="u"/>
            </a:pPr>
            <a:r>
              <a:rPr lang="en-US" sz="1800" dirty="0">
                <a:solidFill>
                  <a:schemeClr val="tx1"/>
                </a:solidFill>
              </a:rPr>
              <a:t>The best part about TensorBoard is its out-of-the-box capability of tracking our hyperparameters over time and across runs.</a:t>
            </a:r>
          </a:p>
          <a:p>
            <a:pPr marL="342900" indent="-342900" algn="l">
              <a:buClr>
                <a:srgbClr val="0070C0"/>
              </a:buClr>
              <a:buSzPct val="80000"/>
              <a:buFont typeface="Wingdings" pitchFamily="2" charset="2"/>
              <a:buChar char="u"/>
            </a:pPr>
            <a:r>
              <a:rPr lang="en-US" sz="1800" dirty="0">
                <a:solidFill>
                  <a:schemeClr val="tx1"/>
                </a:solidFill>
              </a:rPr>
              <a:t>We need the TensorBoard to check Hyperparameter vs the results.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https://www.youtube.com/watch?v=ycxulUVoNbk&amp;list=PLZbbT5o_s2xrfNyHZsM6ufI0iZENK9xgG&amp;index=30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7" name="Picture 6">
            <a:extLst>
              <a:ext uri="{FF2B5EF4-FFF2-40B4-BE49-F238E27FC236}">
                <a16:creationId xmlns:a16="http://schemas.microsoft.com/office/drawing/2014/main" id="{6EFAAA13-A058-4CC2-A2CE-5DB6835F41F9}"/>
              </a:ext>
            </a:extLst>
          </p:cNvPr>
          <p:cNvPicPr>
            <a:picLocks noChangeAspect="1"/>
          </p:cNvPicPr>
          <p:nvPr/>
        </p:nvPicPr>
        <p:blipFill>
          <a:blip r:embed="rId3"/>
          <a:stretch>
            <a:fillRect/>
          </a:stretch>
        </p:blipFill>
        <p:spPr>
          <a:xfrm>
            <a:off x="1625005" y="2837615"/>
            <a:ext cx="4133850" cy="409575"/>
          </a:xfrm>
          <a:prstGeom prst="rect">
            <a:avLst/>
          </a:prstGeom>
          <a:ln>
            <a:solidFill>
              <a:srgbClr val="C00000"/>
            </a:solidFill>
          </a:ln>
        </p:spPr>
      </p:pic>
    </p:spTree>
    <p:extLst>
      <p:ext uri="{BB962C8B-B14F-4D97-AF65-F5344CB8AC3E}">
        <p14:creationId xmlns:p14="http://schemas.microsoft.com/office/powerpoint/2010/main" val="2096648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30.1 Hyperparameter Experimentation</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319575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333333"/>
                </a:solidFill>
                <a:latin typeface="montserrat"/>
              </a:rPr>
              <a:t>Naming The Training Runs For TensorBoard</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To take advantage of TensorBoard comparison capabilities, we need to do multiple runs and name each run in such a way that we can identify it uniquely.</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With </a:t>
            </a:r>
            <a:r>
              <a:rPr lang="en-US" altLang="en-US" sz="1800" dirty="0" err="1">
                <a:solidFill>
                  <a:srgbClr val="333333"/>
                </a:solidFill>
                <a:latin typeface="-apple-system"/>
              </a:rPr>
              <a:t>PyTorch's</a:t>
            </a:r>
            <a:r>
              <a:rPr lang="en-US" altLang="en-US" sz="1800" dirty="0">
                <a:solidFill>
                  <a:srgbClr val="333333"/>
                </a:solidFill>
                <a:latin typeface="-apple-system"/>
              </a:rPr>
              <a:t> </a:t>
            </a:r>
            <a:r>
              <a:rPr lang="en-US" altLang="en-US" sz="1800" dirty="0" err="1">
                <a:solidFill>
                  <a:srgbClr val="E83E8C"/>
                </a:solidFill>
                <a:latin typeface="SFMono-Regular"/>
              </a:rPr>
              <a:t>SummaryWriter</a:t>
            </a:r>
            <a:r>
              <a:rPr lang="en-US" altLang="en-US" sz="1800" dirty="0">
                <a:solidFill>
                  <a:srgbClr val="333333"/>
                </a:solidFill>
                <a:latin typeface="-apple-system"/>
              </a:rPr>
              <a:t>, a run starts when the writer object instance is created and ends when the writer instance is </a:t>
            </a:r>
            <a:r>
              <a:rPr lang="en-US" altLang="en-US" sz="1800" i="1" dirty="0">
                <a:solidFill>
                  <a:srgbClr val="333333"/>
                </a:solidFill>
                <a:latin typeface="-apple-system"/>
              </a:rPr>
              <a:t>closed</a:t>
            </a:r>
            <a:r>
              <a:rPr lang="en-US" altLang="en-US" sz="1800" dirty="0">
                <a:solidFill>
                  <a:srgbClr val="333333"/>
                </a:solidFill>
                <a:latin typeface="-apple-system"/>
              </a:rPr>
              <a:t> or goes out of scope.</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To uniquely identify each run, we can either set the file name of the run directly, or pass a comment string to the constructor that will be appended to the auto-generated file name.</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At the time of the creation of this post, the name of the run is contained inside the </a:t>
            </a:r>
            <a:r>
              <a:rPr lang="en-US" altLang="en-US" sz="1800" dirty="0" err="1">
                <a:solidFill>
                  <a:srgbClr val="E83E8C"/>
                </a:solidFill>
                <a:latin typeface="SFMono-Regular"/>
              </a:rPr>
              <a:t>SummaryWriter</a:t>
            </a:r>
            <a:r>
              <a:rPr lang="en-US" altLang="en-US" sz="1800" dirty="0">
                <a:solidFill>
                  <a:srgbClr val="333333"/>
                </a:solidFill>
                <a:latin typeface="-apple-system"/>
              </a:rPr>
              <a:t> in an attribute called </a:t>
            </a:r>
            <a:r>
              <a:rPr lang="en-US" altLang="en-US" sz="1800" dirty="0" err="1">
                <a:solidFill>
                  <a:srgbClr val="E83E8C"/>
                </a:solidFill>
                <a:latin typeface="SFMono-Regular"/>
              </a:rPr>
              <a:t>log_dir</a:t>
            </a:r>
            <a:r>
              <a:rPr lang="en-US" altLang="en-US" sz="1800" dirty="0">
                <a:solidFill>
                  <a:srgbClr val="333333"/>
                </a:solidFill>
                <a:latin typeface="-apple-system"/>
              </a:rPr>
              <a:t>.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https://www.youtube.com/watch?v=ycxulUVoNbk&amp;list=PLZbbT5o_s2xrfNyHZsM6ufI0iZENK9xgG&amp;index=30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Tree>
    <p:extLst>
      <p:ext uri="{BB962C8B-B14F-4D97-AF65-F5344CB8AC3E}">
        <p14:creationId xmlns:p14="http://schemas.microsoft.com/office/powerpoint/2010/main" val="340071750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7568</TotalTime>
  <Words>3288</Words>
  <Application>Microsoft Office PowerPoint</Application>
  <PresentationFormat>On-screen Show (4:3)</PresentationFormat>
  <Paragraphs>344</Paragraphs>
  <Slides>51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51</vt:i4>
      </vt:variant>
    </vt:vector>
  </HeadingPairs>
  <TitlesOfParts>
    <vt:vector size="58" baseType="lpstr">
      <vt:lpstr>-apple-system</vt:lpstr>
      <vt:lpstr>Arial</vt:lpstr>
      <vt:lpstr>Calibri</vt:lpstr>
      <vt:lpstr>montserrat</vt:lpstr>
      <vt:lpstr>SFMono-Regular</vt:lpstr>
      <vt:lpstr>Wingdings</vt:lpstr>
      <vt:lpstr>Office 佈景主題</vt:lpstr>
      <vt:lpstr>30 Hyperparameter (Part 2)</vt:lpstr>
      <vt:lpstr>30 Hyperparameter (Part 2)</vt:lpstr>
      <vt:lpstr>30.1 Hyperparameter Experimentation</vt:lpstr>
      <vt:lpstr>30.1 Hyperparameter Experimentation</vt:lpstr>
      <vt:lpstr>30.1 Hyperparameter Experimentation</vt:lpstr>
      <vt:lpstr>30.1 Hyperparameter Experimentation</vt:lpstr>
      <vt:lpstr>30.1 Hyperparameter Experimentation</vt:lpstr>
      <vt:lpstr>30.1 Hyperparameter Experimentation</vt:lpstr>
      <vt:lpstr>30.1 Hyperparameter Experimentation</vt:lpstr>
      <vt:lpstr>30.1 Hyperparameter Experimentation</vt:lpstr>
      <vt:lpstr>30.1 Hyperparameter Experimentation</vt:lpstr>
      <vt:lpstr>30.1 Hyperparameter Experimentation</vt:lpstr>
      <vt:lpstr>30.1 Hyperparameter Experimentation</vt:lpstr>
      <vt:lpstr>30.1 Hyperparameter Experimentation</vt:lpstr>
      <vt:lpstr>30.1 Hyperparameter Experimentation</vt:lpstr>
      <vt:lpstr>30.1 Hyperparameter Experimentation</vt:lpstr>
      <vt:lpstr>30.1 Hyperparameter Experimentation</vt:lpstr>
      <vt:lpstr>30.2 Experiment with Hyperparameter Values</vt:lpstr>
      <vt:lpstr>30.2 Experiment with Hyperparameter Values</vt:lpstr>
      <vt:lpstr>30.2 Experiment with Hyperparameter Values</vt:lpstr>
      <vt:lpstr>30.2 Experiment with Hyperparameter Values</vt:lpstr>
      <vt:lpstr>30.2 Experiment with Hyperparameter Values</vt:lpstr>
      <vt:lpstr>30.2 Experiment with Hyperparameter Values</vt:lpstr>
      <vt:lpstr>30.2 Experiment with Hyperparameter Values</vt:lpstr>
      <vt:lpstr>30.2 Experiment with Hyperparameter Values</vt:lpstr>
      <vt:lpstr>30.2 Experiment with Hyperparameter Values</vt:lpstr>
      <vt:lpstr>30.2 Experiment with Hyperparameter Values</vt:lpstr>
      <vt:lpstr>30.3 Network Parameter and Gradient to TensorBoard</vt:lpstr>
      <vt:lpstr>30.3 Network Parameter and Gradient to TensorBoard</vt:lpstr>
      <vt:lpstr>30.3 Network Parameter and Gradient to TensorBoard</vt:lpstr>
      <vt:lpstr>30.3 Network Parameter and Gradient to TensorBoard</vt:lpstr>
      <vt:lpstr>30.3 Network Parameter and Gradient to TensorBoard</vt:lpstr>
      <vt:lpstr>30.3 Network Parameter and Gradient to TensorBoard</vt:lpstr>
      <vt:lpstr>30.3 Network Parameter and Gradient to TensorBoard</vt:lpstr>
      <vt:lpstr>30.4 Add Hyperparameter without Nesting </vt:lpstr>
      <vt:lpstr>30.4 Add Hyperparameter without Nesting </vt:lpstr>
      <vt:lpstr>30.4 Add Hyperparameter without Nesting </vt:lpstr>
      <vt:lpstr>30.4 Add Hyperparameter without Nesting </vt:lpstr>
      <vt:lpstr>30.4 Add Hyperparameter without Nesting </vt:lpstr>
      <vt:lpstr>30.4 Add Hyperparameter without Nesting </vt:lpstr>
      <vt:lpstr>30.4 Add Hyperparameter without Nesting </vt:lpstr>
      <vt:lpstr>30.4 Add Hyperparameter without Nesting </vt:lpstr>
      <vt:lpstr>30.5 Goals vs. Intelligence</vt:lpstr>
      <vt:lpstr>30.5 Goals vs. Intelligence</vt:lpstr>
      <vt:lpstr>30.5 Goals vs. Intelligence</vt:lpstr>
      <vt:lpstr>30.5 Goals vs. Intelligence</vt:lpstr>
      <vt:lpstr>30.5 Goals vs. Intelligence</vt:lpstr>
      <vt:lpstr>30.6 Quiz</vt:lpstr>
      <vt:lpstr>30.6 Quiz</vt:lpstr>
      <vt:lpstr>30.6 Quiz</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3151</cp:revision>
  <dcterms:created xsi:type="dcterms:W3CDTF">2018-09-28T16:40:41Z</dcterms:created>
  <dcterms:modified xsi:type="dcterms:W3CDTF">2020-06-04T00:02:22Z</dcterms:modified>
</cp:coreProperties>
</file>